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notesMasterIdLst>
    <p:notesMasterId r:id="rId21"/>
  </p:notesMasterIdLst>
  <p:sldIdLst>
    <p:sldId id="276" r:id="rId5"/>
    <p:sldId id="263" r:id="rId6"/>
    <p:sldId id="272" r:id="rId7"/>
    <p:sldId id="268" r:id="rId8"/>
    <p:sldId id="275" r:id="rId9"/>
    <p:sldId id="265" r:id="rId10"/>
    <p:sldId id="269" r:id="rId11"/>
    <p:sldId id="271" r:id="rId12"/>
    <p:sldId id="270" r:id="rId13"/>
    <p:sldId id="262" r:id="rId14"/>
    <p:sldId id="256" r:id="rId15"/>
    <p:sldId id="257" r:id="rId16"/>
    <p:sldId id="258" r:id="rId17"/>
    <p:sldId id="259" r:id="rId18"/>
    <p:sldId id="273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 snapToGrid="0">
      <p:cViewPr varScale="1">
        <p:scale>
          <a:sx n="64" d="100"/>
          <a:sy n="64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16B1-FE66-4E82-A4D9-8306EE83030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32EE9-3015-49A2-B4CD-6B1959000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2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E5BDFC-EB4A-42CB-84DA-C769108A574A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59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9AF5FC-EBF9-4687-B57B-E1A0D897E01F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371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5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8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81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7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6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0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8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1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548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50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763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018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27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527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0782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0372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200155"/>
            <a:ext cx="5384800" cy="3394075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200155"/>
            <a:ext cx="5384800" cy="3394075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2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548" indent="0">
              <a:buNone/>
              <a:defRPr sz="2086" b="1"/>
            </a:lvl2pPr>
            <a:lvl3pPr marL="945093" indent="0">
              <a:buNone/>
              <a:defRPr sz="1904" b="1"/>
            </a:lvl3pPr>
            <a:lvl4pPr marL="1417639" indent="0">
              <a:buNone/>
              <a:defRPr sz="1632" b="1"/>
            </a:lvl4pPr>
            <a:lvl5pPr marL="1890187" indent="0">
              <a:buNone/>
              <a:defRPr sz="1632" b="1"/>
            </a:lvl5pPr>
            <a:lvl6pPr marL="2362731" indent="0">
              <a:buNone/>
              <a:defRPr sz="1632" b="1"/>
            </a:lvl6pPr>
            <a:lvl7pPr marL="2835279" indent="0">
              <a:buNone/>
              <a:defRPr sz="1632" b="1"/>
            </a:lvl7pPr>
            <a:lvl8pPr marL="3307825" indent="0">
              <a:buNone/>
              <a:defRPr sz="1632" b="1"/>
            </a:lvl8pPr>
            <a:lvl9pPr marL="3780372" indent="0">
              <a:buNone/>
              <a:defRPr sz="16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548" indent="0">
              <a:buNone/>
              <a:defRPr sz="2086" b="1"/>
            </a:lvl2pPr>
            <a:lvl3pPr marL="945093" indent="0">
              <a:buNone/>
              <a:defRPr sz="1904" b="1"/>
            </a:lvl3pPr>
            <a:lvl4pPr marL="1417639" indent="0">
              <a:buNone/>
              <a:defRPr sz="1632" b="1"/>
            </a:lvl4pPr>
            <a:lvl5pPr marL="1890187" indent="0">
              <a:buNone/>
              <a:defRPr sz="1632" b="1"/>
            </a:lvl5pPr>
            <a:lvl6pPr marL="2362731" indent="0">
              <a:buNone/>
              <a:defRPr sz="1632" b="1"/>
            </a:lvl6pPr>
            <a:lvl7pPr marL="2835279" indent="0">
              <a:buNone/>
              <a:defRPr sz="1632" b="1"/>
            </a:lvl7pPr>
            <a:lvl8pPr marL="3307825" indent="0">
              <a:buNone/>
              <a:defRPr sz="1632" b="1"/>
            </a:lvl8pPr>
            <a:lvl9pPr marL="3780372" indent="0">
              <a:buNone/>
              <a:defRPr sz="16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7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0" y="273050"/>
            <a:ext cx="4011084" cy="1162051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64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0" y="1435104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548" indent="0">
              <a:buNone/>
              <a:defRPr sz="1270"/>
            </a:lvl2pPr>
            <a:lvl3pPr marL="945093" indent="0">
              <a:buNone/>
              <a:defRPr sz="997"/>
            </a:lvl3pPr>
            <a:lvl4pPr marL="1417639" indent="0">
              <a:buNone/>
              <a:defRPr sz="907"/>
            </a:lvl4pPr>
            <a:lvl5pPr marL="1890187" indent="0">
              <a:buNone/>
              <a:defRPr sz="907"/>
            </a:lvl5pPr>
            <a:lvl6pPr marL="2362731" indent="0">
              <a:buNone/>
              <a:defRPr sz="907"/>
            </a:lvl6pPr>
            <a:lvl7pPr marL="2835279" indent="0">
              <a:buNone/>
              <a:defRPr sz="907"/>
            </a:lvl7pPr>
            <a:lvl8pPr marL="3307825" indent="0">
              <a:buNone/>
              <a:defRPr sz="907"/>
            </a:lvl8pPr>
            <a:lvl9pPr marL="3780372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7"/>
            <a:ext cx="7315200" cy="566739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64"/>
            </a:lvl1pPr>
            <a:lvl2pPr marL="472548" indent="0">
              <a:buNone/>
              <a:defRPr sz="2902"/>
            </a:lvl2pPr>
            <a:lvl3pPr marL="945093" indent="0">
              <a:buNone/>
              <a:defRPr sz="2448"/>
            </a:lvl3pPr>
            <a:lvl4pPr marL="1417639" indent="0">
              <a:buNone/>
              <a:defRPr sz="2086"/>
            </a:lvl4pPr>
            <a:lvl5pPr marL="1890187" indent="0">
              <a:buNone/>
              <a:defRPr sz="2086"/>
            </a:lvl5pPr>
            <a:lvl6pPr marL="2362731" indent="0">
              <a:buNone/>
              <a:defRPr sz="2086"/>
            </a:lvl6pPr>
            <a:lvl7pPr marL="2835279" indent="0">
              <a:buNone/>
              <a:defRPr sz="2086"/>
            </a:lvl7pPr>
            <a:lvl8pPr marL="3307825" indent="0">
              <a:buNone/>
              <a:defRPr sz="2086"/>
            </a:lvl8pPr>
            <a:lvl9pPr marL="3780372" indent="0">
              <a:buNone/>
              <a:defRPr sz="208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53"/>
            <a:ext cx="7315200" cy="804863"/>
          </a:xfrm>
        </p:spPr>
        <p:txBody>
          <a:bodyPr/>
          <a:lstStyle>
            <a:lvl1pPr marL="0" indent="0">
              <a:buNone/>
              <a:defRPr sz="1451"/>
            </a:lvl1pPr>
            <a:lvl2pPr marL="472548" indent="0">
              <a:buNone/>
              <a:defRPr sz="1270"/>
            </a:lvl2pPr>
            <a:lvl3pPr marL="945093" indent="0">
              <a:buNone/>
              <a:defRPr sz="997"/>
            </a:lvl3pPr>
            <a:lvl4pPr marL="1417639" indent="0">
              <a:buNone/>
              <a:defRPr sz="907"/>
            </a:lvl4pPr>
            <a:lvl5pPr marL="1890187" indent="0">
              <a:buNone/>
              <a:defRPr sz="907"/>
            </a:lvl5pPr>
            <a:lvl6pPr marL="2362731" indent="0">
              <a:buNone/>
              <a:defRPr sz="907"/>
            </a:lvl6pPr>
            <a:lvl7pPr marL="2835279" indent="0">
              <a:buNone/>
              <a:defRPr sz="907"/>
            </a:lvl7pPr>
            <a:lvl8pPr marL="3307825" indent="0">
              <a:buNone/>
              <a:defRPr sz="907"/>
            </a:lvl8pPr>
            <a:lvl9pPr marL="3780372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99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33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06383"/>
            <a:ext cx="2743201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06383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497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746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8995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243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492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0741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7990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4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7"/>
            <a:ext cx="5384800" cy="4525963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9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7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489" indent="0">
              <a:buNone/>
              <a:defRPr sz="2086" b="1"/>
            </a:lvl2pPr>
            <a:lvl3pPr marL="944976" indent="0">
              <a:buNone/>
              <a:defRPr sz="1904" b="1"/>
            </a:lvl3pPr>
            <a:lvl4pPr marL="1417464" indent="0">
              <a:buNone/>
              <a:defRPr sz="1632" b="1"/>
            </a:lvl4pPr>
            <a:lvl5pPr marL="1889953" indent="0">
              <a:buNone/>
              <a:defRPr sz="1632" b="1"/>
            </a:lvl5pPr>
            <a:lvl6pPr marL="2362439" indent="0">
              <a:buNone/>
              <a:defRPr sz="1632" b="1"/>
            </a:lvl6pPr>
            <a:lvl7pPr marL="2834929" indent="0">
              <a:buNone/>
              <a:defRPr sz="1632" b="1"/>
            </a:lvl7pPr>
            <a:lvl8pPr marL="3307416" indent="0">
              <a:buNone/>
              <a:defRPr sz="1632" b="1"/>
            </a:lvl8pPr>
            <a:lvl9pPr marL="3779905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389033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489" indent="0">
              <a:buNone/>
              <a:defRPr sz="2086" b="1"/>
            </a:lvl2pPr>
            <a:lvl3pPr marL="944976" indent="0">
              <a:buNone/>
              <a:defRPr sz="1904" b="1"/>
            </a:lvl3pPr>
            <a:lvl4pPr marL="1417464" indent="0">
              <a:buNone/>
              <a:defRPr sz="1632" b="1"/>
            </a:lvl4pPr>
            <a:lvl5pPr marL="1889953" indent="0">
              <a:buNone/>
              <a:defRPr sz="1632" b="1"/>
            </a:lvl5pPr>
            <a:lvl6pPr marL="2362439" indent="0">
              <a:buNone/>
              <a:defRPr sz="1632" b="1"/>
            </a:lvl6pPr>
            <a:lvl7pPr marL="2834929" indent="0">
              <a:buNone/>
              <a:defRPr sz="1632" b="1"/>
            </a:lvl7pPr>
            <a:lvl8pPr marL="3307416" indent="0">
              <a:buNone/>
              <a:defRPr sz="1632" b="1"/>
            </a:lvl8pPr>
            <a:lvl9pPr marL="3779905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9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6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3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64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1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489" indent="0">
              <a:buNone/>
              <a:defRPr sz="1270"/>
            </a:lvl2pPr>
            <a:lvl3pPr marL="944976" indent="0">
              <a:buNone/>
              <a:defRPr sz="997"/>
            </a:lvl3pPr>
            <a:lvl4pPr marL="1417464" indent="0">
              <a:buNone/>
              <a:defRPr sz="907"/>
            </a:lvl4pPr>
            <a:lvl5pPr marL="1889953" indent="0">
              <a:buNone/>
              <a:defRPr sz="907"/>
            </a:lvl5pPr>
            <a:lvl6pPr marL="2362439" indent="0">
              <a:buNone/>
              <a:defRPr sz="907"/>
            </a:lvl6pPr>
            <a:lvl7pPr marL="2834929" indent="0">
              <a:buNone/>
              <a:defRPr sz="907"/>
            </a:lvl7pPr>
            <a:lvl8pPr marL="3307416" indent="0">
              <a:buNone/>
              <a:defRPr sz="907"/>
            </a:lvl8pPr>
            <a:lvl9pPr marL="377990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0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64"/>
            </a:lvl1pPr>
            <a:lvl2pPr marL="472489" indent="0">
              <a:buNone/>
              <a:defRPr sz="2902"/>
            </a:lvl2pPr>
            <a:lvl3pPr marL="944976" indent="0">
              <a:buNone/>
              <a:defRPr sz="2448"/>
            </a:lvl3pPr>
            <a:lvl4pPr marL="1417464" indent="0">
              <a:buNone/>
              <a:defRPr sz="2086"/>
            </a:lvl4pPr>
            <a:lvl5pPr marL="1889953" indent="0">
              <a:buNone/>
              <a:defRPr sz="2086"/>
            </a:lvl5pPr>
            <a:lvl6pPr marL="2362439" indent="0">
              <a:buNone/>
              <a:defRPr sz="2086"/>
            </a:lvl6pPr>
            <a:lvl7pPr marL="2834929" indent="0">
              <a:buNone/>
              <a:defRPr sz="2086"/>
            </a:lvl7pPr>
            <a:lvl8pPr marL="3307416" indent="0">
              <a:buNone/>
              <a:defRPr sz="2086"/>
            </a:lvl8pPr>
            <a:lvl9pPr marL="3779905" indent="0">
              <a:buNone/>
              <a:defRPr sz="20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489" indent="0">
              <a:buNone/>
              <a:defRPr sz="1270"/>
            </a:lvl2pPr>
            <a:lvl3pPr marL="944976" indent="0">
              <a:buNone/>
              <a:defRPr sz="997"/>
            </a:lvl3pPr>
            <a:lvl4pPr marL="1417464" indent="0">
              <a:buNone/>
              <a:defRPr sz="907"/>
            </a:lvl4pPr>
            <a:lvl5pPr marL="1889953" indent="0">
              <a:buNone/>
              <a:defRPr sz="907"/>
            </a:lvl5pPr>
            <a:lvl6pPr marL="2362439" indent="0">
              <a:buNone/>
              <a:defRPr sz="907"/>
            </a:lvl6pPr>
            <a:lvl7pPr marL="2834929" indent="0">
              <a:buNone/>
              <a:defRPr sz="907"/>
            </a:lvl7pPr>
            <a:lvl8pPr marL="3307416" indent="0">
              <a:buNone/>
              <a:defRPr sz="907"/>
            </a:lvl8pPr>
            <a:lvl9pPr marL="377990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94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89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00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F3E67-6516-4A35-8195-1BB5734F1C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7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65266-C261-4978-8C2F-A17B30E6D7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09924-2CCF-42E2-AF9C-0C13099F28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96061-8D28-40D9-8C06-37B246915F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E4045-8882-4ECC-981F-A1BA5CA5BB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2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7838A-5441-4832-B275-0FB405A41F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75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0196F-3B6F-488C-B344-16CC1129EF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8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2AEEE-AC1E-4ACC-A684-5086A15996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25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C7CE2-3F9A-4174-8232-9EB11304E26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60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BC573-25CF-42BB-A5DF-138870DCD5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09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B4A85-4FF9-4217-847D-FC52A89963D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5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BF53-BB21-4B18-888E-58E1D3C85E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64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D1304-218F-4706-B0F2-924E2AA4C7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54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63A83-6091-4F89-BEF2-DB9C7771CF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9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6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7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4468-CB26-4357-9890-BDCEB17CF60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7892-0DFB-4E05-A4BA-DBE275F0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43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104223" tIns="52111" rIns="104223" bIns="521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104223" tIns="52111" rIns="104223" bIns="521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</p:spPr>
        <p:txBody>
          <a:bodyPr vert="horz" lIns="104223" tIns="52111" rIns="104223" bIns="52111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2548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Arial"/>
                <a:sym typeface="Arial"/>
              </a:rPr>
              <a:pPr defTabSz="472548"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0" cy="365125"/>
          </a:xfrm>
          <a:prstGeom prst="rect">
            <a:avLst/>
          </a:prstGeom>
        </p:spPr>
        <p:txBody>
          <a:bodyPr vert="horz" lIns="104223" tIns="52111" rIns="104223" bIns="52111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2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</p:spPr>
        <p:txBody>
          <a:bodyPr vert="horz" lIns="104223" tIns="52111" rIns="104223" bIns="52111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2548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Arial"/>
                <a:sym typeface="Arial"/>
              </a:rPr>
              <a:pPr defTabSz="4725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7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45093" rtl="0" eaLnBrk="1" latinLnBrk="0" hangingPunct="1">
        <a:spcBef>
          <a:spcPct val="0"/>
        </a:spcBef>
        <a:buNone/>
        <a:defRPr sz="4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06" indent="-354406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64" kern="1200">
          <a:solidFill>
            <a:schemeClr val="tx1"/>
          </a:solidFill>
          <a:latin typeface="+mn-lt"/>
          <a:ea typeface="+mn-ea"/>
          <a:cs typeface="+mn-cs"/>
        </a:defRPr>
      </a:lvl1pPr>
      <a:lvl2pPr marL="767888" indent="-295343" algn="l" defTabSz="9450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1367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53913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6459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599006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1553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4098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6646" indent="-236271" algn="l" defTabSz="945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548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093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9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0187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2731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5279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07825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0372" algn="l" defTabSz="94509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4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0" tIns="52105" rIns="104210" bIns="52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0" tIns="52105" rIns="104210" bIns="52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wrap="square" lIns="104210" tIns="52105" rIns="104210" bIns="52105" numCol="1" anchor="ctr" anchorCtr="0" compatLnSpc="1">
            <a:prstTxWarp prst="textNoShape">
              <a:avLst/>
            </a:prstTxWarp>
          </a:bodyPr>
          <a:lstStyle>
            <a:lvl1pPr>
              <a:defRPr sz="127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72489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>
                <a:sym typeface="Arial"/>
              </a:rPr>
              <a:pPr defTabSz="472489"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11/19/2019</a:t>
            </a:fld>
            <a:endParaRPr 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1"/>
            <a:ext cx="3860800" cy="365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72489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 vert="horz" wrap="square" lIns="104210" tIns="52105" rIns="104210" bIns="52105" numCol="1" anchor="ctr" anchorCtr="0" compatLnSpc="1">
            <a:prstTxWarp prst="textNoShape">
              <a:avLst/>
            </a:prstTxWarp>
          </a:bodyPr>
          <a:lstStyle>
            <a:lvl1pPr algn="r">
              <a:defRPr sz="127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72489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>
                <a:sym typeface="Arial"/>
              </a:rPr>
              <a:pPr defTabSz="4724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3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72489" rtl="0" eaLnBrk="0" fontAlgn="base" hangingPunct="0">
        <a:spcBef>
          <a:spcPct val="0"/>
        </a:spcBef>
        <a:spcAft>
          <a:spcPct val="0"/>
        </a:spcAft>
        <a:defRPr sz="4534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72489" rtl="0" eaLnBrk="0" fontAlgn="base" hangingPunct="0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72489" rtl="0" eaLnBrk="0" fontAlgn="base" hangingPunct="0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72489" rtl="0" eaLnBrk="0" fontAlgn="base" hangingPunct="0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72489" rtl="0" eaLnBrk="0" fontAlgn="base" hangingPunct="0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72489" algn="ctr" defTabSz="472489" rtl="0" fontAlgn="base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44976" algn="ctr" defTabSz="472489" rtl="0" fontAlgn="base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417464" algn="ctr" defTabSz="472489" rtl="0" fontAlgn="base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89953" algn="ctr" defTabSz="472489" rtl="0" fontAlgn="base">
        <a:spcBef>
          <a:spcPct val="0"/>
        </a:spcBef>
        <a:spcAft>
          <a:spcPct val="0"/>
        </a:spcAft>
        <a:defRPr sz="4534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4362" indent="-354362" algn="l" defTabSz="4724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64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67793" indent="-295306" algn="l" defTabSz="4724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2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81220" indent="-236242" algn="l" defTabSz="4724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8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53708" indent="-236242" algn="l" defTabSz="4724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6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126196" indent="-236242" algn="l" defTabSz="4724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6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98684" indent="-236242" algn="l" defTabSz="47248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3" indent="-236242" algn="l" defTabSz="47248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0" indent="-236242" algn="l" defTabSz="47248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6149" indent="-236242" algn="l" defTabSz="47248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4976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4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3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2439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4929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07416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79905" algn="l" defTabSz="47248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A98FF4-8F4D-466E-93EF-EBD08695209E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7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noema.ru/atlas/topics/%D0%91%D0%B5%D0%B4%D0%BD%D0%BE%D1%81%D1%82%D1%8C/%D0%9D%D0%B5%D1%80%D0%B0%D0%B2%D0%B5%D0%BD%D1%81%D1%82%D0%B2%D0%BE-%D0%B4%D0%BE%D1%85%D0%BE%D0%B4%D0%BE%D0%B2/%D0%9A%D0%BE%D1%8D%D1%84%D1%84%D0%B8%D1%86%D0%B8%D0%B5%D0%BD%D1%82-%D0%94%D0%B6%D0%B8%D0%BD%D0%B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725" y="306900"/>
            <a:ext cx="76150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Закон </a:t>
            </a:r>
            <a:r>
              <a:rPr lang="ru-RU" sz="3600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Энгеля</a:t>
            </a:r>
            <a: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: 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b="1" i="0" dirty="0" smtClean="0">
                <a:effectLst/>
                <a:latin typeface="Open Sans"/>
              </a:rPr>
              <a:t>«С ростом доходов семьи удельный вес расходов на питание снижается, доля расходов на одежду, жилище и коммунальные услуги меняется мало, а доля расходов на удовлетворение культурных и иных нематериальных нужд заметно возрастает».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604" r="2308"/>
          <a:stretch/>
        </p:blipFill>
        <p:spPr>
          <a:xfrm>
            <a:off x="8034728" y="306900"/>
            <a:ext cx="3807501" cy="529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1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0603" y="5456419"/>
            <a:ext cx="4105275" cy="100806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Макс Отто Лоренц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769563" y="5603980"/>
            <a:ext cx="41052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Коррадо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Джини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5" y="921478"/>
            <a:ext cx="5698969" cy="42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90" y="505085"/>
            <a:ext cx="3691600" cy="509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64" y="409575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Кривая Лоренца (1905)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623826" y="1358106"/>
            <a:ext cx="8229600" cy="3889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(дифференциация доходов)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15" y="1752211"/>
            <a:ext cx="73437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94" y="573346"/>
            <a:ext cx="9613861" cy="88070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Коэффициент Джини (1912)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18" y="1334125"/>
            <a:ext cx="7013054" cy="525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7" y="803614"/>
            <a:ext cx="4659562" cy="307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046112" y="2247692"/>
            <a:ext cx="55451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 0 до </a:t>
            </a:r>
            <a:r>
              <a:rPr lang="ru-RU" altLang="ru-RU" sz="36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</a:p>
          <a:p>
            <a:pPr algn="ctr"/>
            <a:endParaRPr lang="ru-RU" altLang="ru-RU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altLang="ru-RU" sz="3600" dirty="0"/>
              <a:t>чем выше значение коэффициента, тем более неравномерно распределение доходов в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25627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00529" y="889794"/>
            <a:ext cx="9467537" cy="567589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/>
              <a:t>Индекс Джини может быть представлен как среднее отклонение каждой доходной единицы в выборке от всех остальных доходных единиц, выраженное в отношении к среднему доходу:  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>              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Где </a:t>
            </a:r>
            <a:r>
              <a:rPr lang="ru-RU" altLang="ru-RU" sz="2800" i="1" dirty="0"/>
              <a:t>n – </a:t>
            </a:r>
            <a:r>
              <a:rPr lang="ru-RU" altLang="ru-RU" sz="2800" dirty="0"/>
              <a:t>число доходных пар,</a:t>
            </a:r>
            <a:r>
              <a:rPr lang="ru-RU" altLang="ru-RU" sz="2800" i="1" dirty="0"/>
              <a:t> </a:t>
            </a:r>
            <a:r>
              <a:rPr lang="ru-RU" altLang="ru-RU" sz="2800" i="1" dirty="0">
                <a:sym typeface="Symbol" panose="05050102010706020507" pitchFamily="18" charset="2"/>
              </a:rPr>
              <a:t></a:t>
            </a:r>
            <a:r>
              <a:rPr lang="ru-RU" altLang="ru-RU" sz="2800" dirty="0"/>
              <a:t> - средний доход в анализируемом доходном распределении. 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Значение индекса Джини интерпретируется следующим образом: если показатель равен 0.400, это означает, что разница между двумя случайно выбранными доходами  в среднем составляет 80% от среднего дохода.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863975" y="2500313"/>
          <a:ext cx="36718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4" imgW="1651000" imgH="444500" progId="Equation.3">
                  <p:embed/>
                </p:oleObj>
              </mc:Choice>
              <mc:Fallback>
                <p:oleObj name="Формула" r:id="rId4" imgW="1651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500313"/>
                        <a:ext cx="3671888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24"/>
          <p:cNvSpPr txBox="1">
            <a:spLocks noChangeArrowheads="1"/>
          </p:cNvSpPr>
          <p:nvPr/>
        </p:nvSpPr>
        <p:spPr bwMode="auto">
          <a:xfrm>
            <a:off x="8401050" y="333375"/>
            <a:ext cx="195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Неравенство</a:t>
            </a:r>
          </a:p>
        </p:txBody>
      </p:sp>
    </p:spTree>
    <p:extLst>
      <p:ext uri="{BB962C8B-B14F-4D97-AF65-F5344CB8AC3E}">
        <p14:creationId xmlns:p14="http://schemas.microsoft.com/office/powerpoint/2010/main" val="10401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975241"/>
            <a:ext cx="11677338" cy="47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750" y="2517630"/>
            <a:ext cx="7712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Социальная политика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0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63" y="428390"/>
            <a:ext cx="6679969" cy="5897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69199" y="5050967"/>
            <a:ext cx="3858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Кривая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Лаффера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8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Инструменты политики доходов</a:t>
            </a:r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395508" y="2471784"/>
            <a:ext cx="8868413" cy="346432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Система социальных трансфертов </a:t>
            </a:r>
          </a:p>
          <a:p>
            <a:endParaRPr lang="ru-RU" altLang="ru-RU" sz="3600" dirty="0" smtClean="0"/>
          </a:p>
          <a:p>
            <a:r>
              <a:rPr lang="ru-RU" altLang="ru-RU" sz="3600" dirty="0" smtClean="0"/>
              <a:t>Минимальная заработная плата</a:t>
            </a:r>
          </a:p>
          <a:p>
            <a:endParaRPr lang="ru-RU" altLang="ru-RU" sz="3600" dirty="0" smtClean="0"/>
          </a:p>
          <a:p>
            <a:r>
              <a:rPr lang="ru-RU" altLang="ru-RU" sz="3600" dirty="0" smtClean="0"/>
              <a:t>Оплата труда в бюджетном секторе</a:t>
            </a:r>
          </a:p>
        </p:txBody>
      </p:sp>
      <p:sp>
        <p:nvSpPr>
          <p:cNvPr id="1126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4F3639-C1D1-4DFC-9EE2-E9C73E0C6192}" type="slidenum">
              <a:rPr lang="ru-RU" altLang="ru-RU" sz="1400"/>
              <a:pPr eaLnBrk="1" hangingPunct="1"/>
              <a:t>4</a:t>
            </a:fld>
            <a:endParaRPr lang="ru-RU" altLang="ru-RU" sz="1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9980">
            <a:off x="8666032" y="2838720"/>
            <a:ext cx="3256299" cy="2325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8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8" y="116641"/>
            <a:ext cx="11651522" cy="6553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651" y="2208691"/>
            <a:ext cx="71752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Helvetica" panose="020B0604020202020204" pitchFamily="34" charset="0"/>
              </a:rPr>
              <a:t>с 1 января 2018 года МРОТ составляет 9 489 рублей или 85% от прожиточного минимума трудоспособного населения за II квартал 2017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5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70574F-34AC-42C5-9AFF-DD9B0743B6E9}" type="slidenum">
              <a:rPr lang="ru-RU" altLang="ru-RU" sz="1400"/>
              <a:pPr eaLnBrk="1" hangingPunct="1"/>
              <a:t>6</a:t>
            </a:fld>
            <a:endParaRPr lang="ru-RU" altLang="ru-RU" sz="1400"/>
          </a:p>
        </p:txBody>
      </p:sp>
      <p:pic>
        <p:nvPicPr>
          <p:cNvPr id="39940" name="Picture 4" descr="Картинки по запросу доходы насел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 bwMode="auto">
          <a:xfrm>
            <a:off x="163345" y="558355"/>
            <a:ext cx="11526925" cy="54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89088" y="29980"/>
            <a:ext cx="9842955" cy="69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98" tIns="47249" rIns="94498" bIns="47249" anchor="t"/>
          <a:lstStyle/>
          <a:p>
            <a:pPr algn="ctr" defTabSz="472489" fontAlgn="base">
              <a:spcBef>
                <a:spcPct val="0"/>
              </a:spcBef>
              <a:spcAft>
                <a:spcPct val="0"/>
              </a:spcAft>
            </a:pPr>
            <a:endParaRPr lang="ru-RU" sz="2902" b="1" dirty="0">
              <a:solidFill>
                <a:srgbClr val="003F82"/>
              </a:solidFill>
              <a:latin typeface="Myriad Pro"/>
              <a:ea typeface="ＭＳ Ｐゴシック"/>
              <a:cs typeface="Arial"/>
              <a:sym typeface="Arial"/>
            </a:endParaRPr>
          </a:p>
          <a:p>
            <a:pPr algn="ctr" defTabSz="472489" fontAlgn="base">
              <a:spcBef>
                <a:spcPct val="0"/>
              </a:spcBef>
              <a:spcAft>
                <a:spcPct val="0"/>
              </a:spcAft>
            </a:pPr>
            <a:r>
              <a:rPr lang="ru-RU" sz="2902" b="1" dirty="0">
                <a:solidFill>
                  <a:srgbClr val="003F82"/>
                </a:solidFill>
                <a:latin typeface="Myriad Pro"/>
                <a:ea typeface="ＭＳ Ｐゴシック"/>
                <a:cs typeface="Arial"/>
                <a:sym typeface="Arial"/>
              </a:rPr>
              <a:t>СОВОКУПНЫЙ КАПИТАЛ ЧЕЛОВЕКА</a:t>
            </a:r>
            <a:endParaRPr lang="en-US" sz="2902" b="1" dirty="0">
              <a:solidFill>
                <a:srgbClr val="003F82"/>
              </a:solidFill>
              <a:latin typeface="Myriad Pro"/>
              <a:ea typeface="ＭＳ Ｐゴシック"/>
              <a:cs typeface="Arial"/>
              <a:sym typeface="Arial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5971742" y="2062165"/>
            <a:ext cx="0" cy="360363"/>
          </a:xfrm>
          <a:prstGeom prst="line">
            <a:avLst/>
          </a:prstGeom>
          <a:ln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94498" tIns="47249" rIns="94498" bIns="47249" anchor="ctr"/>
          <a:lstStyle/>
          <a:p>
            <a:pPr algn="ctr" defTabSz="472489" fontAlgn="base">
              <a:spcBef>
                <a:spcPct val="0"/>
              </a:spcBef>
              <a:spcAft>
                <a:spcPct val="0"/>
              </a:spcAft>
            </a:pPr>
            <a:endParaRPr lang="ru-RU" sz="1904">
              <a:solidFill>
                <a:srgbClr val="000000"/>
              </a:solidFill>
              <a:sym typeface="Arial"/>
            </a:endParaRPr>
          </a:p>
        </p:txBody>
      </p:sp>
      <p:sp>
        <p:nvSpPr>
          <p:cNvPr id="93" name="Стрелка вниз 92"/>
          <p:cNvSpPr/>
          <p:nvPr/>
        </p:nvSpPr>
        <p:spPr bwMode="auto">
          <a:xfrm>
            <a:off x="5698112" y="3194995"/>
            <a:ext cx="212454" cy="396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4498" tIns="47249" rIns="94498" bIns="47249" numCol="1" rtlCol="0" anchor="t" anchorCtr="0" compatLnSpc="1">
            <a:prstTxWarp prst="textNoShape">
              <a:avLst/>
            </a:prstTxWarp>
          </a:bodyPr>
          <a:lstStyle/>
          <a:p>
            <a:pPr defTabSz="944976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997" b="1" dirty="0">
              <a:solidFill>
                <a:prstClr val="black"/>
              </a:solidFill>
              <a:latin typeface="Arial" charset="0"/>
              <a:sym typeface="Arial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83264" y="1429300"/>
            <a:ext cx="9899397" cy="4836589"/>
            <a:chOff x="799153" y="1504248"/>
            <a:chExt cx="8109715" cy="4309698"/>
          </a:xfrm>
        </p:grpSpPr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>
              <a:off x="1718899" y="2062163"/>
              <a:ext cx="2022231" cy="358775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endParaRPr lang="ru-RU" sz="1904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5102473" y="2062163"/>
              <a:ext cx="1944566" cy="360363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endParaRPr lang="ru-RU" sz="1904">
                <a:solidFill>
                  <a:srgbClr val="000000"/>
                </a:solidFill>
                <a:sym typeface="Arial"/>
              </a:endParaRPr>
            </a:p>
          </p:txBody>
        </p:sp>
        <p:cxnSp>
          <p:nvCxnSpPr>
            <p:cNvPr id="77" name="AutoShape 48"/>
            <p:cNvCxnSpPr>
              <a:cxnSpLocks noChangeShapeType="1"/>
            </p:cNvCxnSpPr>
            <p:nvPr/>
          </p:nvCxnSpPr>
          <p:spPr bwMode="auto">
            <a:xfrm rot="10800000">
              <a:off x="874838" y="2708276"/>
              <a:ext cx="1852247" cy="2630488"/>
            </a:xfrm>
            <a:prstGeom prst="bentConnector3">
              <a:avLst>
                <a:gd name="adj1" fmla="val 110917"/>
              </a:avLst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483008" y="1504248"/>
              <a:ext cx="3870262" cy="5389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 defTabSz="944976">
                <a:defRPr/>
              </a:pPr>
              <a:r>
                <a:rPr lang="ru-RU" sz="2902" b="1" kern="0">
                  <a:solidFill>
                    <a:prstClr val="black"/>
                  </a:solidFill>
                  <a:latin typeface="Myriad Pro"/>
                  <a:sym typeface="Arial"/>
                </a:rPr>
                <a:t>Совокупный капитал</a:t>
              </a:r>
              <a:endParaRPr lang="ru-RU" sz="2902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857253" y="2506304"/>
              <a:ext cx="1446056" cy="52833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75083" bIns="75083" anchor="ctr" anchorCtr="1">
              <a:spAutoFit/>
            </a:bodyPr>
            <a:lstStyle/>
            <a:p>
              <a:pPr defTabSz="944976">
                <a:defRPr/>
              </a:pPr>
              <a:r>
                <a:rPr lang="ru-RU" altLang="ru-RU" sz="2448" b="1" kern="0">
                  <a:solidFill>
                    <a:prstClr val="black"/>
                  </a:solidFill>
                  <a:latin typeface="Myriad Pro"/>
                  <a:sym typeface="Arial"/>
                </a:rPr>
                <a:t>Текущий</a:t>
              </a:r>
              <a:endParaRPr lang="ru-RU" altLang="ru-RU" sz="2448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3468200" y="2506304"/>
              <a:ext cx="1824130" cy="52833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75083" bIns="75083" anchor="ctr" anchorCtr="1">
              <a:spAutoFit/>
            </a:bodyPr>
            <a:lstStyle/>
            <a:p>
              <a:pPr defTabSz="944976">
                <a:defRPr/>
              </a:pPr>
              <a:r>
                <a:rPr lang="ru-RU" altLang="ru-RU" sz="2448" b="1" kern="0">
                  <a:solidFill>
                    <a:prstClr val="black"/>
                  </a:solidFill>
                  <a:latin typeface="Myriad Pro"/>
                  <a:sym typeface="Arial"/>
                </a:rPr>
                <a:t>Резервный</a:t>
              </a:r>
              <a:endParaRPr lang="ru-RU" altLang="ru-RU" sz="2448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827558" y="2506304"/>
              <a:ext cx="2739067" cy="52833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75083" bIns="75083" anchor="ctr" anchorCtr="1">
              <a:spAutoFit/>
            </a:bodyPr>
            <a:lstStyle/>
            <a:p>
              <a:pPr defTabSz="944976">
                <a:defRPr/>
              </a:pPr>
              <a:r>
                <a:rPr lang="ru-RU" altLang="ru-RU" sz="2448" b="1" kern="0">
                  <a:solidFill>
                    <a:prstClr val="black"/>
                  </a:solidFill>
                  <a:latin typeface="Myriad Pro"/>
                  <a:sym typeface="Arial"/>
                </a:rPr>
                <a:t>Инвестиционный</a:t>
              </a:r>
              <a:endParaRPr lang="ru-RU" altLang="ru-RU" sz="2448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799153" y="3507314"/>
              <a:ext cx="1582905" cy="5933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Текущее </a:t>
              </a:r>
            </a:p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потребление</a:t>
              </a:r>
              <a:endParaRPr lang="ru-RU" altLang="ru-RU" sz="1904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666159" y="3513798"/>
              <a:ext cx="1628273" cy="5933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Компенсация</a:t>
              </a:r>
            </a:p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потерь</a:t>
              </a:r>
              <a:endParaRPr lang="ru-RU" altLang="ru-RU" sz="1904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495573" y="3508778"/>
              <a:ext cx="1673642" cy="5933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Обеспечение </a:t>
              </a:r>
            </a:p>
            <a:p>
              <a:pPr algn="ctr" defTabSz="944976">
                <a:lnSpc>
                  <a:spcPct val="90000"/>
                </a:lnSpc>
                <a:defRPr/>
              </a:pPr>
              <a:r>
                <a:rPr lang="ru-RU" altLang="ru-RU" sz="1904" b="1" kern="0">
                  <a:solidFill>
                    <a:prstClr val="black"/>
                  </a:solidFill>
                  <a:latin typeface="Myriad Pro"/>
                  <a:sym typeface="Arial"/>
                </a:rPr>
                <a:t>будущего</a:t>
              </a:r>
              <a:endParaRPr lang="ru-RU" altLang="ru-RU" sz="1904" b="1" kern="0" dirty="0">
                <a:solidFill>
                  <a:prstClr val="black"/>
                </a:solidFill>
                <a:latin typeface="Myriad Pro"/>
                <a:sym typeface="Arial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2727084" y="4977186"/>
              <a:ext cx="3455378" cy="836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86" dirty="0">
                  <a:solidFill>
                    <a:prstClr val="black"/>
                  </a:solidFill>
                  <a:latin typeface="Myriad Pro"/>
                  <a:sym typeface="Arial"/>
                </a:rPr>
                <a:t>Если потери = 0, </a:t>
              </a:r>
            </a:p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86" dirty="0">
                  <a:solidFill>
                    <a:prstClr val="black"/>
                  </a:solidFill>
                  <a:latin typeface="Myriad Pro"/>
                  <a:sym typeface="Arial"/>
                </a:rPr>
                <a:t>то дополнительный доход</a:t>
              </a: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182461" y="5348488"/>
              <a:ext cx="2726407" cy="0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endParaRPr lang="ru-RU" sz="1904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8908868" y="2770472"/>
              <a:ext cx="0" cy="2586467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endParaRPr lang="ru-RU" sz="1904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 flipH="1">
              <a:off x="8681224" y="2770472"/>
              <a:ext cx="227644" cy="0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472489" fontAlgn="base">
                <a:spcBef>
                  <a:spcPct val="0"/>
                </a:spcBef>
                <a:spcAft>
                  <a:spcPct val="0"/>
                </a:spcAft>
              </a:pPr>
              <a:endParaRPr lang="ru-RU" sz="1904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1490388" y="3077591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82918" tIns="41459" rIns="82918" bIns="41459" numCol="1" rtlCol="0" anchor="t" anchorCtr="0" compatLnSpc="1">
              <a:prstTxWarp prst="textNoShape">
                <a:avLst/>
              </a:prstTxWarp>
            </a:bodyPr>
            <a:lstStyle/>
            <a:p>
              <a:pPr defTabSz="944976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97" b="1" dirty="0">
                <a:solidFill>
                  <a:prstClr val="black"/>
                </a:solidFill>
                <a:latin typeface="Arial" charset="0"/>
                <a:sym typeface="Arial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7254391" y="3070468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82918" tIns="41459" rIns="82918" bIns="41459" numCol="1" rtlCol="0" anchor="t" anchorCtr="0" compatLnSpc="1">
              <a:prstTxWarp prst="textNoShape">
                <a:avLst/>
              </a:prstTxWarp>
            </a:bodyPr>
            <a:lstStyle/>
            <a:p>
              <a:pPr defTabSz="944976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97" b="1" dirty="0">
                <a:solidFill>
                  <a:prstClr val="black"/>
                </a:solidFill>
                <a:latin typeface="Arial" charset="0"/>
                <a:sym typeface="Arial"/>
              </a:endParaRPr>
            </a:p>
          </p:txBody>
        </p:sp>
        <p:sp>
          <p:nvSpPr>
            <p:cNvPr id="95" name="Стрелка вниз 94"/>
            <p:cNvSpPr/>
            <p:nvPr/>
          </p:nvSpPr>
          <p:spPr bwMode="auto">
            <a:xfrm rot="16200000">
              <a:off x="5791795" y="3625897"/>
              <a:ext cx="196570" cy="35912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</a:pPr>
              <a:endParaRPr lang="ru-RU" sz="1904" b="1" kern="0" dirty="0">
                <a:solidFill>
                  <a:prstClr val="white"/>
                </a:solidFill>
                <a:latin typeface="Myriad Pro"/>
                <a:sym typeface="Arial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4387572" y="4355391"/>
              <a:ext cx="185447" cy="38066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</a:pPr>
              <a:endParaRPr lang="ru-RU" sz="1904" b="1" kern="0" dirty="0">
                <a:solidFill>
                  <a:prstClr val="white"/>
                </a:solidFill>
                <a:latin typeface="Myriad Pro"/>
                <a:sym typeface="Arial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 rot="5400000">
              <a:off x="2926388" y="3630917"/>
              <a:ext cx="196570" cy="35912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48967" tIns="32645" rIns="48967" bIns="32645" anchor="ctr" anchorCtr="1">
              <a:spAutoFit/>
            </a:bodyPr>
            <a:lstStyle/>
            <a:p>
              <a:pPr algn="ctr" defTabSz="944976">
                <a:lnSpc>
                  <a:spcPct val="90000"/>
                </a:lnSpc>
              </a:pPr>
              <a:endParaRPr lang="ru-RU" sz="1904" b="1" kern="0" dirty="0">
                <a:solidFill>
                  <a:prstClr val="white"/>
                </a:solidFill>
                <a:latin typeface="Myriad Pro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1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249766" y="0"/>
            <a:ext cx="9692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98" tIns="47249" rIns="94498" bIns="47249" anchor="t"/>
          <a:lstStyle/>
          <a:p>
            <a:pPr algn="ctr"/>
            <a:r>
              <a:rPr lang="ru-RU" sz="2902" b="1" kern="0" dirty="0">
                <a:solidFill>
                  <a:srgbClr val="003F82"/>
                </a:solidFill>
                <a:latin typeface="Myriad Pro"/>
                <a:cs typeface="Arial"/>
                <a:sym typeface="Arial"/>
              </a:rPr>
              <a:t>Инфляция и процентные ставки</a:t>
            </a:r>
            <a:endParaRPr lang="en-US" sz="2448" kern="0" dirty="0">
              <a:solidFill>
                <a:srgbClr val="003F82"/>
              </a:solidFill>
              <a:latin typeface="Myriad Pro"/>
              <a:cs typeface="Arial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488465" y="790059"/>
          <a:ext cx="9215071" cy="42110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5391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437383"/>
                <a:gridCol w="921552"/>
              </a:tblGrid>
              <a:tr h="728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Годы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2002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2003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2004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2005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2006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2008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2009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2010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2011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2012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43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Изменение </a:t>
                      </a:r>
                      <a:r>
                        <a:rPr lang="ru-RU" sz="1600" b="1" u="none" strike="noStrike" smtClean="0">
                          <a:effectLst/>
                        </a:rPr>
                        <a:t>потребитель-ских </a:t>
                      </a:r>
                      <a:r>
                        <a:rPr lang="ru-RU" sz="1600" b="1" u="none" strike="noStrike">
                          <a:effectLst/>
                        </a:rPr>
                        <a:t>цен (инфляция),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8,8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8,8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цен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4,9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43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</a:t>
                      </a:r>
                      <a:r>
                        <a:rPr lang="ru-RU" sz="1600" b="1" u="none" strike="noStrike" dirty="0" smtClean="0">
                          <a:effectLst/>
                        </a:rPr>
                        <a:t>тавки по годовым </a:t>
                      </a:r>
                      <a:r>
                        <a:rPr lang="ru-RU" sz="1600" b="1" u="none" strike="noStrike" dirty="0">
                          <a:effectLst/>
                        </a:rPr>
                        <a:t>депозитам на конец года, 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10,2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8,2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7,5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средств на депозите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3,7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5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Реальная доходность по депозитам,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-8,4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-4,6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-3,1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-4,1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465" y="5091671"/>
            <a:ext cx="9215071" cy="1072611"/>
          </a:xfrm>
          <a:prstGeom prst="rect">
            <a:avLst/>
          </a:prstGeom>
          <a:noFill/>
        </p:spPr>
        <p:txBody>
          <a:bodyPr wrap="square" lIns="94498" tIns="47249" rIns="94498" bIns="47249" rtlCol="0">
            <a:spAutoFit/>
          </a:bodyPr>
          <a:lstStyle/>
          <a:p>
            <a:r>
              <a:rPr lang="ru-RU" sz="127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Расчет ведется нарастающим итогом методом наращения, так как инфляция показывает рост цен в процентах к предыдущему году. </a:t>
            </a:r>
          </a:p>
          <a:p>
            <a:r>
              <a:rPr lang="ru-RU" sz="127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Пример расчета роста инфляции за 2001 и 2002 годы = 1,186*1,151 = 1,365, т.е. цены выросли в 1,365 раза или на 36,5%.</a:t>
            </a:r>
          </a:p>
          <a:p>
            <a:r>
              <a:rPr lang="ru-RU" sz="127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Аналогичным образом рассчитывается доходность по депозитам.</a:t>
            </a:r>
          </a:p>
        </p:txBody>
      </p:sp>
    </p:spTree>
    <p:extLst>
      <p:ext uri="{BB962C8B-B14F-4D97-AF65-F5344CB8AC3E}">
        <p14:creationId xmlns:p14="http://schemas.microsoft.com/office/powerpoint/2010/main" val="18926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249766" y="0"/>
            <a:ext cx="9692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98" tIns="47249" rIns="94498" bIns="47249" anchor="t"/>
          <a:lstStyle/>
          <a:p>
            <a:endParaRPr lang="ru-RU" sz="2902" b="1" kern="0" dirty="0">
              <a:solidFill>
                <a:srgbClr val="003F82"/>
              </a:solidFill>
              <a:latin typeface="Myriad Pro"/>
              <a:cs typeface="Arial"/>
              <a:sym typeface="Arial"/>
            </a:endParaRPr>
          </a:p>
          <a:p>
            <a:pPr algn="ctr"/>
            <a:r>
              <a:rPr lang="ru-RU" sz="2902" b="1" kern="0" dirty="0">
                <a:solidFill>
                  <a:srgbClr val="003F82"/>
                </a:solidFill>
                <a:latin typeface="Myriad Pro"/>
                <a:cs typeface="Arial"/>
                <a:sym typeface="Arial"/>
              </a:rPr>
              <a:t>СТРУКТУРА ФИНАНСОВЫХ ИНВЕСТИЦИЙ ФИЗИЧЕСКИХ ЛИЦ   </a:t>
            </a:r>
            <a:r>
              <a:rPr lang="ru-RU" sz="2902" kern="0" dirty="0">
                <a:solidFill>
                  <a:srgbClr val="003F82"/>
                </a:solidFill>
                <a:latin typeface="Myriad Pro"/>
                <a:cs typeface="Arial"/>
                <a:sym typeface="Arial"/>
              </a:rPr>
              <a:t>(Россия, 2015)</a:t>
            </a:r>
            <a:endParaRPr lang="en-US" sz="2902" kern="0" dirty="0">
              <a:solidFill>
                <a:srgbClr val="003F82"/>
              </a:solidFill>
              <a:latin typeface="Myriad Pro"/>
              <a:cs typeface="Arial"/>
              <a:sym typeface="Arial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/>
          </p:nvPr>
        </p:nvGraphicFramePr>
        <p:xfrm>
          <a:off x="1867971" y="1632507"/>
          <a:ext cx="8724775" cy="42671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83919"/>
                <a:gridCol w="2138045"/>
                <a:gridCol w="1802811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Направления инвестиций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инвестиций,  трлн. руб.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Удельный вес, 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Депозиты в коммерческих банках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73,7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 на руках у населения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11,1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701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Резервы негосударственных пенсионных фондов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7,6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акции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3,8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облигации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2,1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Паевые инвестиционные фонды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</a:t>
                      </a:r>
                      <a:endParaRPr lang="ru-RU" sz="2000" dirty="0">
                        <a:latin typeface="Myriad Pro"/>
                      </a:endParaRPr>
                    </a:p>
                  </a:txBody>
                  <a:tcPr marL="90843" marR="9084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90843" marR="9084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114</TotalTime>
  <Words>397</Words>
  <Application>Microsoft Office PowerPoint</Application>
  <PresentationFormat>Широкоэкранный</PresentationFormat>
  <Paragraphs>146</Paragraphs>
  <Slides>16</Slides>
  <Notes>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Myriad Pro</vt:lpstr>
      <vt:lpstr>Open Sans</vt:lpstr>
      <vt:lpstr>Symbol</vt:lpstr>
      <vt:lpstr>Times New Roman</vt:lpstr>
      <vt:lpstr>Trebuchet MS</vt:lpstr>
      <vt:lpstr>Берлин</vt:lpstr>
      <vt:lpstr>1_Тема Office</vt:lpstr>
      <vt:lpstr>Office Theme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Инструменты политики доходов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Макс Отто Лоренц</vt:lpstr>
      <vt:lpstr>Кривая Лоренца (1905)</vt:lpstr>
      <vt:lpstr>Коэффициент Джини (1912)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2018-02-26T08:01:34Z</dcterms:created>
  <dcterms:modified xsi:type="dcterms:W3CDTF">2019-11-19T13:29:42Z</dcterms:modified>
</cp:coreProperties>
</file>