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8" r:id="rId3"/>
    <p:sldId id="265" r:id="rId4"/>
    <p:sldId id="266" r:id="rId5"/>
    <p:sldId id="274" r:id="rId6"/>
    <p:sldId id="267" r:id="rId7"/>
    <p:sldId id="268" r:id="rId8"/>
    <p:sldId id="271" r:id="rId9"/>
    <p:sldId id="272" r:id="rId10"/>
    <p:sldId id="273" r:id="rId11"/>
    <p:sldId id="275" r:id="rId12"/>
    <p:sldId id="269" r:id="rId13"/>
    <p:sldId id="276" r:id="rId14"/>
    <p:sldId id="277" r:id="rId15"/>
    <p:sldId id="264" r:id="rId16"/>
    <p:sldId id="303" r:id="rId17"/>
    <p:sldId id="304" r:id="rId18"/>
    <p:sldId id="279" r:id="rId19"/>
    <p:sldId id="280" r:id="rId20"/>
    <p:sldId id="281" r:id="rId21"/>
    <p:sldId id="282" r:id="rId22"/>
    <p:sldId id="283" r:id="rId23"/>
    <p:sldId id="284" r:id="rId24"/>
    <p:sldId id="291" r:id="rId25"/>
    <p:sldId id="286" r:id="rId26"/>
    <p:sldId id="285" r:id="rId27"/>
    <p:sldId id="288" r:id="rId28"/>
    <p:sldId id="289" r:id="rId29"/>
    <p:sldId id="298" r:id="rId30"/>
    <p:sldId id="290" r:id="rId31"/>
    <p:sldId id="301" r:id="rId32"/>
    <p:sldId id="300" r:id="rId33"/>
    <p:sldId id="302" r:id="rId34"/>
    <p:sldId id="292" r:id="rId35"/>
    <p:sldId id="317" r:id="rId36"/>
    <p:sldId id="310" r:id="rId37"/>
    <p:sldId id="311" r:id="rId38"/>
    <p:sldId id="312" r:id="rId39"/>
    <p:sldId id="313" r:id="rId40"/>
    <p:sldId id="315" r:id="rId41"/>
    <p:sldId id="296" r:id="rId42"/>
    <p:sldId id="316" r:id="rId43"/>
    <p:sldId id="305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CC"/>
    <a:srgbClr val="33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ACAD7-D7E8-43BA-BDD4-6BE422203CA9}" type="doc">
      <dgm:prSet loTypeId="urn:microsoft.com/office/officeart/2005/8/layout/matrix3" loCatId="matrix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7DFFC210-BEF2-4CA1-8170-673CB3D053F4}">
      <dgm:prSet phldrT="[Текст]" custT="1"/>
      <dgm:spPr/>
      <dgm:t>
        <a:bodyPr/>
        <a:lstStyle/>
        <a:p>
          <a:r>
            <a:rPr lang="ru-RU" sz="2400" b="1" dirty="0" smtClean="0">
              <a:latin typeface="Bookman Old Style" pitchFamily="18" charset="0"/>
            </a:rPr>
            <a:t>Материальные затраты</a:t>
          </a:r>
          <a:endParaRPr lang="ru-RU" sz="2400" b="1" dirty="0">
            <a:latin typeface="Bookman Old Style" pitchFamily="18" charset="0"/>
          </a:endParaRPr>
        </a:p>
      </dgm:t>
    </dgm:pt>
    <dgm:pt modelId="{572AF413-429B-4A0D-BCAB-13097F255D1E}" type="parTrans" cxnId="{066AD99B-3621-4A88-AA6A-70B6F40A7A3E}">
      <dgm:prSet/>
      <dgm:spPr/>
      <dgm:t>
        <a:bodyPr/>
        <a:lstStyle/>
        <a:p>
          <a:endParaRPr lang="ru-RU"/>
        </a:p>
      </dgm:t>
    </dgm:pt>
    <dgm:pt modelId="{CC582286-22A2-4AF1-8910-ECE31B12E9EC}" type="sibTrans" cxnId="{066AD99B-3621-4A88-AA6A-70B6F40A7A3E}">
      <dgm:prSet/>
      <dgm:spPr/>
      <dgm:t>
        <a:bodyPr/>
        <a:lstStyle/>
        <a:p>
          <a:endParaRPr lang="ru-RU"/>
        </a:p>
      </dgm:t>
    </dgm:pt>
    <dgm:pt modelId="{A3958DC7-510B-453B-A806-8F957CD2D323}">
      <dgm:prSet phldrT="[Текст]" custT="1"/>
      <dgm:spPr/>
      <dgm:t>
        <a:bodyPr/>
        <a:lstStyle/>
        <a:p>
          <a:r>
            <a:rPr lang="ru-RU" sz="2400" b="1" dirty="0" smtClean="0">
              <a:latin typeface="Bookman Old Style" pitchFamily="18" charset="0"/>
            </a:rPr>
            <a:t>Затраты на оплату труда</a:t>
          </a:r>
          <a:endParaRPr lang="ru-RU" sz="2400" b="1" dirty="0">
            <a:latin typeface="Bookman Old Style" pitchFamily="18" charset="0"/>
          </a:endParaRPr>
        </a:p>
      </dgm:t>
    </dgm:pt>
    <dgm:pt modelId="{44C76204-42BC-4EF8-906A-1E99107D08D3}" type="parTrans" cxnId="{229B11F5-A83F-432E-AD85-058D694CA0AC}">
      <dgm:prSet/>
      <dgm:spPr/>
      <dgm:t>
        <a:bodyPr/>
        <a:lstStyle/>
        <a:p>
          <a:endParaRPr lang="ru-RU"/>
        </a:p>
      </dgm:t>
    </dgm:pt>
    <dgm:pt modelId="{00CA26ED-EB0C-4690-B7E2-77AF4C4549DE}" type="sibTrans" cxnId="{229B11F5-A83F-432E-AD85-058D694CA0AC}">
      <dgm:prSet/>
      <dgm:spPr/>
      <dgm:t>
        <a:bodyPr/>
        <a:lstStyle/>
        <a:p>
          <a:endParaRPr lang="ru-RU"/>
        </a:p>
      </dgm:t>
    </dgm:pt>
    <dgm:pt modelId="{41B4040F-DA50-4919-99BD-6AADF179196C}">
      <dgm:prSet phldrT="[Текст]" custT="1"/>
      <dgm:spPr/>
      <dgm:t>
        <a:bodyPr/>
        <a:lstStyle/>
        <a:p>
          <a:r>
            <a:rPr lang="ru-RU" sz="2400" b="1" dirty="0" err="1" smtClean="0">
              <a:latin typeface="Bookman Old Style" pitchFamily="18" charset="0"/>
            </a:rPr>
            <a:t>Амортизацион-ные</a:t>
          </a:r>
          <a:r>
            <a:rPr lang="ru-RU" sz="2400" b="1" dirty="0" smtClean="0">
              <a:latin typeface="Bookman Old Style" pitchFamily="18" charset="0"/>
            </a:rPr>
            <a:t> отчисления</a:t>
          </a:r>
          <a:endParaRPr lang="ru-RU" sz="2400" b="1" dirty="0">
            <a:latin typeface="Bookman Old Style" pitchFamily="18" charset="0"/>
          </a:endParaRPr>
        </a:p>
      </dgm:t>
    </dgm:pt>
    <dgm:pt modelId="{7BD7854C-658C-438F-9D31-D96244090483}" type="parTrans" cxnId="{B3337AFD-AAFE-48BE-9C6A-C37630D61D64}">
      <dgm:prSet/>
      <dgm:spPr/>
      <dgm:t>
        <a:bodyPr/>
        <a:lstStyle/>
        <a:p>
          <a:endParaRPr lang="ru-RU"/>
        </a:p>
      </dgm:t>
    </dgm:pt>
    <dgm:pt modelId="{F81C4E54-B175-4A70-AB64-E7B03D24D95E}" type="sibTrans" cxnId="{B3337AFD-AAFE-48BE-9C6A-C37630D61D64}">
      <dgm:prSet/>
      <dgm:spPr/>
      <dgm:t>
        <a:bodyPr/>
        <a:lstStyle/>
        <a:p>
          <a:endParaRPr lang="ru-RU"/>
        </a:p>
      </dgm:t>
    </dgm:pt>
    <dgm:pt modelId="{8EA1DECF-4B9C-4F76-992D-5DBBB10A11D2}">
      <dgm:prSet phldrT="[Текст]" custT="1"/>
      <dgm:spPr/>
      <dgm:t>
        <a:bodyPr/>
        <a:lstStyle/>
        <a:p>
          <a:r>
            <a:rPr lang="ru-RU" sz="2400" b="1" dirty="0" smtClean="0">
              <a:latin typeface="Bookman Old Style" pitchFamily="18" charset="0"/>
            </a:rPr>
            <a:t>Прочие расходы</a:t>
          </a:r>
          <a:endParaRPr lang="ru-RU" sz="2400" b="1" dirty="0">
            <a:latin typeface="Bookman Old Style" pitchFamily="18" charset="0"/>
          </a:endParaRPr>
        </a:p>
      </dgm:t>
    </dgm:pt>
    <dgm:pt modelId="{0ABC7B8A-702B-467D-8FE1-D6835DCAC9FC}" type="parTrans" cxnId="{25A154DB-ABCC-45B6-BD6B-7C44351280D6}">
      <dgm:prSet/>
      <dgm:spPr/>
      <dgm:t>
        <a:bodyPr/>
        <a:lstStyle/>
        <a:p>
          <a:endParaRPr lang="ru-RU"/>
        </a:p>
      </dgm:t>
    </dgm:pt>
    <dgm:pt modelId="{2DB7388D-ED7E-4CD6-B638-32D9D2D67712}" type="sibTrans" cxnId="{25A154DB-ABCC-45B6-BD6B-7C44351280D6}">
      <dgm:prSet/>
      <dgm:spPr/>
      <dgm:t>
        <a:bodyPr/>
        <a:lstStyle/>
        <a:p>
          <a:endParaRPr lang="ru-RU"/>
        </a:p>
      </dgm:t>
    </dgm:pt>
    <dgm:pt modelId="{5A01AF51-5086-41FB-B87E-994F23085F3B}" type="pres">
      <dgm:prSet presAssocID="{8A4ACAD7-D7E8-43BA-BDD4-6BE422203CA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974DC5-6EF4-4275-B95C-2EEFD0C9F003}" type="pres">
      <dgm:prSet presAssocID="{8A4ACAD7-D7E8-43BA-BDD4-6BE422203CA9}" presName="diamond" presStyleLbl="bgShp" presStyleIdx="0" presStyleCnt="1"/>
      <dgm:spPr/>
    </dgm:pt>
    <dgm:pt modelId="{5601A41F-D913-4DB4-88C9-BC13C95E2F5B}" type="pres">
      <dgm:prSet presAssocID="{8A4ACAD7-D7E8-43BA-BDD4-6BE422203CA9}" presName="quad1" presStyleLbl="node1" presStyleIdx="0" presStyleCnt="4" custAng="21076384" custScaleX="1517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96B7D-55FE-4B28-A33D-7432A0CF5545}" type="pres">
      <dgm:prSet presAssocID="{8A4ACAD7-D7E8-43BA-BDD4-6BE422203CA9}" presName="quad2" presStyleLbl="node1" presStyleIdx="1" presStyleCnt="4" custAng="851164" custScaleX="147712" custLinFactNeighborX="25628" custLinFactNeighborY="215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A9E61-19A0-40E0-809E-299115D45E02}" type="pres">
      <dgm:prSet presAssocID="{8A4ACAD7-D7E8-43BA-BDD4-6BE422203CA9}" presName="quad3" presStyleLbl="node1" presStyleIdx="2" presStyleCnt="4" custScaleX="157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06DBD-22BA-4230-8812-EFE2FA6DA39D}" type="pres">
      <dgm:prSet presAssocID="{8A4ACAD7-D7E8-43BA-BDD4-6BE422203CA9}" presName="quad4" presStyleLbl="node1" presStyleIdx="3" presStyleCnt="4" custAng="20632700" custScaleX="113642" custScaleY="62033" custLinFactNeighborX="38605" custLinFactNeighborY="253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065DF5-5F49-4DD0-840E-5315DB920FA2}" type="presOf" srcId="{A3958DC7-510B-453B-A806-8F957CD2D323}" destId="{C2296B7D-55FE-4B28-A33D-7432A0CF5545}" srcOrd="0" destOrd="0" presId="urn:microsoft.com/office/officeart/2005/8/layout/matrix3"/>
    <dgm:cxn modelId="{B3337AFD-AAFE-48BE-9C6A-C37630D61D64}" srcId="{8A4ACAD7-D7E8-43BA-BDD4-6BE422203CA9}" destId="{41B4040F-DA50-4919-99BD-6AADF179196C}" srcOrd="2" destOrd="0" parTransId="{7BD7854C-658C-438F-9D31-D96244090483}" sibTransId="{F81C4E54-B175-4A70-AB64-E7B03D24D95E}"/>
    <dgm:cxn modelId="{18A74923-3B53-4585-B366-271FC9679470}" type="presOf" srcId="{41B4040F-DA50-4919-99BD-6AADF179196C}" destId="{235A9E61-19A0-40E0-809E-299115D45E02}" srcOrd="0" destOrd="0" presId="urn:microsoft.com/office/officeart/2005/8/layout/matrix3"/>
    <dgm:cxn modelId="{E4A86E97-6C1A-4342-84F3-E87E78C510AD}" type="presOf" srcId="{8EA1DECF-4B9C-4F76-992D-5DBBB10A11D2}" destId="{FAB06DBD-22BA-4230-8812-EFE2FA6DA39D}" srcOrd="0" destOrd="0" presId="urn:microsoft.com/office/officeart/2005/8/layout/matrix3"/>
    <dgm:cxn modelId="{D3B367F0-77D2-4760-B0A6-DA2C910DCC57}" type="presOf" srcId="{7DFFC210-BEF2-4CA1-8170-673CB3D053F4}" destId="{5601A41F-D913-4DB4-88C9-BC13C95E2F5B}" srcOrd="0" destOrd="0" presId="urn:microsoft.com/office/officeart/2005/8/layout/matrix3"/>
    <dgm:cxn modelId="{25A154DB-ABCC-45B6-BD6B-7C44351280D6}" srcId="{8A4ACAD7-D7E8-43BA-BDD4-6BE422203CA9}" destId="{8EA1DECF-4B9C-4F76-992D-5DBBB10A11D2}" srcOrd="3" destOrd="0" parTransId="{0ABC7B8A-702B-467D-8FE1-D6835DCAC9FC}" sibTransId="{2DB7388D-ED7E-4CD6-B638-32D9D2D67712}"/>
    <dgm:cxn modelId="{066AD99B-3621-4A88-AA6A-70B6F40A7A3E}" srcId="{8A4ACAD7-D7E8-43BA-BDD4-6BE422203CA9}" destId="{7DFFC210-BEF2-4CA1-8170-673CB3D053F4}" srcOrd="0" destOrd="0" parTransId="{572AF413-429B-4A0D-BCAB-13097F255D1E}" sibTransId="{CC582286-22A2-4AF1-8910-ECE31B12E9EC}"/>
    <dgm:cxn modelId="{6C193B6A-F27F-4EAF-B631-5D2E7048BA26}" type="presOf" srcId="{8A4ACAD7-D7E8-43BA-BDD4-6BE422203CA9}" destId="{5A01AF51-5086-41FB-B87E-994F23085F3B}" srcOrd="0" destOrd="0" presId="urn:microsoft.com/office/officeart/2005/8/layout/matrix3"/>
    <dgm:cxn modelId="{229B11F5-A83F-432E-AD85-058D694CA0AC}" srcId="{8A4ACAD7-D7E8-43BA-BDD4-6BE422203CA9}" destId="{A3958DC7-510B-453B-A806-8F957CD2D323}" srcOrd="1" destOrd="0" parTransId="{44C76204-42BC-4EF8-906A-1E99107D08D3}" sibTransId="{00CA26ED-EB0C-4690-B7E2-77AF4C4549DE}"/>
    <dgm:cxn modelId="{4553DE58-F395-44A7-A774-891E7ACF9B19}" type="presParOf" srcId="{5A01AF51-5086-41FB-B87E-994F23085F3B}" destId="{F2974DC5-6EF4-4275-B95C-2EEFD0C9F003}" srcOrd="0" destOrd="0" presId="urn:microsoft.com/office/officeart/2005/8/layout/matrix3"/>
    <dgm:cxn modelId="{6E4A45C2-BF38-453C-ADDC-2684EE4E06FD}" type="presParOf" srcId="{5A01AF51-5086-41FB-B87E-994F23085F3B}" destId="{5601A41F-D913-4DB4-88C9-BC13C95E2F5B}" srcOrd="1" destOrd="0" presId="urn:microsoft.com/office/officeart/2005/8/layout/matrix3"/>
    <dgm:cxn modelId="{06819327-4DEC-4E92-BA63-508076558137}" type="presParOf" srcId="{5A01AF51-5086-41FB-B87E-994F23085F3B}" destId="{C2296B7D-55FE-4B28-A33D-7432A0CF5545}" srcOrd="2" destOrd="0" presId="urn:microsoft.com/office/officeart/2005/8/layout/matrix3"/>
    <dgm:cxn modelId="{CA6C9E01-E5E9-472A-898D-99270C2EAEF4}" type="presParOf" srcId="{5A01AF51-5086-41FB-B87E-994F23085F3B}" destId="{235A9E61-19A0-40E0-809E-299115D45E02}" srcOrd="3" destOrd="0" presId="urn:microsoft.com/office/officeart/2005/8/layout/matrix3"/>
    <dgm:cxn modelId="{02CD0D06-FB6C-4198-9072-24E9F5F59EBB}" type="presParOf" srcId="{5A01AF51-5086-41FB-B87E-994F23085F3B}" destId="{FAB06DBD-22BA-4230-8812-EFE2FA6DA39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4ACAD7-D7E8-43BA-BDD4-6BE422203CA9}" type="doc">
      <dgm:prSet loTypeId="urn:microsoft.com/office/officeart/2005/8/layout/matrix3" loCatId="matrix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7DFFC210-BEF2-4CA1-8170-673CB3D053F4}">
      <dgm:prSet phldrT="[Текст]" custT="1"/>
      <dgm:spPr/>
      <dgm:t>
        <a:bodyPr/>
        <a:lstStyle/>
        <a:p>
          <a:r>
            <a:rPr lang="ru-RU" sz="2400" b="1" dirty="0" smtClean="0">
              <a:latin typeface="Bookman Old Style" pitchFamily="18" charset="0"/>
            </a:rPr>
            <a:t>Заработная плата </a:t>
          </a:r>
          <a:r>
            <a:rPr lang="ru-RU" sz="2400" b="1" dirty="0" err="1" smtClean="0">
              <a:latin typeface="Bookman Old Style" pitchFamily="18" charset="0"/>
            </a:rPr>
            <a:t>предпринима-теля</a:t>
          </a:r>
          <a:endParaRPr lang="ru-RU" sz="2400" b="1" dirty="0">
            <a:latin typeface="Bookman Old Style" pitchFamily="18" charset="0"/>
          </a:endParaRPr>
        </a:p>
      </dgm:t>
    </dgm:pt>
    <dgm:pt modelId="{572AF413-429B-4A0D-BCAB-13097F255D1E}" type="parTrans" cxnId="{066AD99B-3621-4A88-AA6A-70B6F40A7A3E}">
      <dgm:prSet/>
      <dgm:spPr/>
      <dgm:t>
        <a:bodyPr/>
        <a:lstStyle/>
        <a:p>
          <a:endParaRPr lang="ru-RU"/>
        </a:p>
      </dgm:t>
    </dgm:pt>
    <dgm:pt modelId="{CC582286-22A2-4AF1-8910-ECE31B12E9EC}" type="sibTrans" cxnId="{066AD99B-3621-4A88-AA6A-70B6F40A7A3E}">
      <dgm:prSet/>
      <dgm:spPr/>
      <dgm:t>
        <a:bodyPr/>
        <a:lstStyle/>
        <a:p>
          <a:endParaRPr lang="ru-RU"/>
        </a:p>
      </dgm:t>
    </dgm:pt>
    <dgm:pt modelId="{A3958DC7-510B-453B-A806-8F957CD2D323}">
      <dgm:prSet phldrT="[Текст]" custT="1"/>
      <dgm:spPr/>
      <dgm:t>
        <a:bodyPr/>
        <a:lstStyle/>
        <a:p>
          <a:r>
            <a:rPr lang="ru-RU" sz="2400" b="1" dirty="0" smtClean="0">
              <a:latin typeface="Bookman Old Style" pitchFamily="18" charset="0"/>
            </a:rPr>
            <a:t>Арендная плата</a:t>
          </a:r>
          <a:endParaRPr lang="ru-RU" sz="2400" b="1" dirty="0">
            <a:latin typeface="Bookman Old Style" pitchFamily="18" charset="0"/>
          </a:endParaRPr>
        </a:p>
      </dgm:t>
    </dgm:pt>
    <dgm:pt modelId="{44C76204-42BC-4EF8-906A-1E99107D08D3}" type="parTrans" cxnId="{229B11F5-A83F-432E-AD85-058D694CA0AC}">
      <dgm:prSet/>
      <dgm:spPr/>
      <dgm:t>
        <a:bodyPr/>
        <a:lstStyle/>
        <a:p>
          <a:endParaRPr lang="ru-RU"/>
        </a:p>
      </dgm:t>
    </dgm:pt>
    <dgm:pt modelId="{00CA26ED-EB0C-4690-B7E2-77AF4C4549DE}" type="sibTrans" cxnId="{229B11F5-A83F-432E-AD85-058D694CA0AC}">
      <dgm:prSet/>
      <dgm:spPr/>
      <dgm:t>
        <a:bodyPr/>
        <a:lstStyle/>
        <a:p>
          <a:endParaRPr lang="ru-RU"/>
        </a:p>
      </dgm:t>
    </dgm:pt>
    <dgm:pt modelId="{41B4040F-DA50-4919-99BD-6AADF179196C}">
      <dgm:prSet phldrT="[Текст]" custT="1"/>
      <dgm:spPr/>
      <dgm:t>
        <a:bodyPr/>
        <a:lstStyle/>
        <a:p>
          <a:r>
            <a:rPr lang="ru-RU" sz="2400" b="1" dirty="0" smtClean="0">
              <a:latin typeface="Bookman Old Style" pitchFamily="18" charset="0"/>
            </a:rPr>
            <a:t>Процент по депозиту</a:t>
          </a:r>
          <a:endParaRPr lang="ru-RU" sz="2400" b="1" dirty="0">
            <a:latin typeface="Bookman Old Style" pitchFamily="18" charset="0"/>
          </a:endParaRPr>
        </a:p>
      </dgm:t>
    </dgm:pt>
    <dgm:pt modelId="{7BD7854C-658C-438F-9D31-D96244090483}" type="parTrans" cxnId="{B3337AFD-AAFE-48BE-9C6A-C37630D61D64}">
      <dgm:prSet/>
      <dgm:spPr/>
      <dgm:t>
        <a:bodyPr/>
        <a:lstStyle/>
        <a:p>
          <a:endParaRPr lang="ru-RU"/>
        </a:p>
      </dgm:t>
    </dgm:pt>
    <dgm:pt modelId="{F81C4E54-B175-4A70-AB64-E7B03D24D95E}" type="sibTrans" cxnId="{B3337AFD-AAFE-48BE-9C6A-C37630D61D64}">
      <dgm:prSet/>
      <dgm:spPr/>
      <dgm:t>
        <a:bodyPr/>
        <a:lstStyle/>
        <a:p>
          <a:endParaRPr lang="ru-RU"/>
        </a:p>
      </dgm:t>
    </dgm:pt>
    <dgm:pt modelId="{8EA1DECF-4B9C-4F76-992D-5DBBB10A11D2}">
      <dgm:prSet phldrT="[Текст]" custT="1"/>
      <dgm:spPr/>
      <dgm:t>
        <a:bodyPr/>
        <a:lstStyle/>
        <a:p>
          <a:r>
            <a:rPr lang="ru-RU" sz="2400" b="1" dirty="0" smtClean="0">
              <a:latin typeface="Bookman Old Style" pitchFamily="18" charset="0"/>
            </a:rPr>
            <a:t>Нормальная прибыль</a:t>
          </a:r>
          <a:endParaRPr lang="ru-RU" sz="2400" b="1" dirty="0">
            <a:latin typeface="Bookman Old Style" pitchFamily="18" charset="0"/>
          </a:endParaRPr>
        </a:p>
      </dgm:t>
    </dgm:pt>
    <dgm:pt modelId="{0ABC7B8A-702B-467D-8FE1-D6835DCAC9FC}" type="parTrans" cxnId="{25A154DB-ABCC-45B6-BD6B-7C44351280D6}">
      <dgm:prSet/>
      <dgm:spPr/>
      <dgm:t>
        <a:bodyPr/>
        <a:lstStyle/>
        <a:p>
          <a:endParaRPr lang="ru-RU"/>
        </a:p>
      </dgm:t>
    </dgm:pt>
    <dgm:pt modelId="{2DB7388D-ED7E-4CD6-B638-32D9D2D67712}" type="sibTrans" cxnId="{25A154DB-ABCC-45B6-BD6B-7C44351280D6}">
      <dgm:prSet/>
      <dgm:spPr/>
      <dgm:t>
        <a:bodyPr/>
        <a:lstStyle/>
        <a:p>
          <a:endParaRPr lang="ru-RU"/>
        </a:p>
      </dgm:t>
    </dgm:pt>
    <dgm:pt modelId="{5A01AF51-5086-41FB-B87E-994F23085F3B}" type="pres">
      <dgm:prSet presAssocID="{8A4ACAD7-D7E8-43BA-BDD4-6BE422203CA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974DC5-6EF4-4275-B95C-2EEFD0C9F003}" type="pres">
      <dgm:prSet presAssocID="{8A4ACAD7-D7E8-43BA-BDD4-6BE422203CA9}" presName="diamond" presStyleLbl="bgShp" presStyleIdx="0" presStyleCnt="1"/>
      <dgm:spPr/>
    </dgm:pt>
    <dgm:pt modelId="{5601A41F-D913-4DB4-88C9-BC13C95E2F5B}" type="pres">
      <dgm:prSet presAssocID="{8A4ACAD7-D7E8-43BA-BDD4-6BE422203CA9}" presName="quad1" presStyleLbl="node1" presStyleIdx="0" presStyleCnt="4" custAng="21076384" custScaleX="1554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96B7D-55FE-4B28-A33D-7432A0CF5545}" type="pres">
      <dgm:prSet presAssocID="{8A4ACAD7-D7E8-43BA-BDD4-6BE422203CA9}" presName="quad2" presStyleLbl="node1" presStyleIdx="1" presStyleCnt="4" custAng="851164" custScaleX="147712" custLinFactNeighborX="25628" custLinFactNeighborY="215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A9E61-19A0-40E0-809E-299115D45E02}" type="pres">
      <dgm:prSet presAssocID="{8A4ACAD7-D7E8-43BA-BDD4-6BE422203CA9}" presName="quad3" presStyleLbl="node1" presStyleIdx="2" presStyleCnt="4" custScaleX="15748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06DBD-22BA-4230-8812-EFE2FA6DA39D}" type="pres">
      <dgm:prSet presAssocID="{8A4ACAD7-D7E8-43BA-BDD4-6BE422203CA9}" presName="quad4" presStyleLbl="node1" presStyleIdx="3" presStyleCnt="4" custAng="20632700" custScaleX="126154" custScaleY="62033" custLinFactNeighborX="38605" custLinFactNeighborY="2536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337AFD-AAFE-48BE-9C6A-C37630D61D64}" srcId="{8A4ACAD7-D7E8-43BA-BDD4-6BE422203CA9}" destId="{41B4040F-DA50-4919-99BD-6AADF179196C}" srcOrd="2" destOrd="0" parTransId="{7BD7854C-658C-438F-9D31-D96244090483}" sibTransId="{F81C4E54-B175-4A70-AB64-E7B03D24D95E}"/>
    <dgm:cxn modelId="{F2F1553F-E524-4C4B-B9BC-1446F150D2CF}" type="presOf" srcId="{7DFFC210-BEF2-4CA1-8170-673CB3D053F4}" destId="{5601A41F-D913-4DB4-88C9-BC13C95E2F5B}" srcOrd="0" destOrd="0" presId="urn:microsoft.com/office/officeart/2005/8/layout/matrix3"/>
    <dgm:cxn modelId="{5C72EC5E-31A6-4CAF-A4BA-5A8FDA5A0296}" type="presOf" srcId="{8EA1DECF-4B9C-4F76-992D-5DBBB10A11D2}" destId="{FAB06DBD-22BA-4230-8812-EFE2FA6DA39D}" srcOrd="0" destOrd="0" presId="urn:microsoft.com/office/officeart/2005/8/layout/matrix3"/>
    <dgm:cxn modelId="{25A154DB-ABCC-45B6-BD6B-7C44351280D6}" srcId="{8A4ACAD7-D7E8-43BA-BDD4-6BE422203CA9}" destId="{8EA1DECF-4B9C-4F76-992D-5DBBB10A11D2}" srcOrd="3" destOrd="0" parTransId="{0ABC7B8A-702B-467D-8FE1-D6835DCAC9FC}" sibTransId="{2DB7388D-ED7E-4CD6-B638-32D9D2D67712}"/>
    <dgm:cxn modelId="{066AD99B-3621-4A88-AA6A-70B6F40A7A3E}" srcId="{8A4ACAD7-D7E8-43BA-BDD4-6BE422203CA9}" destId="{7DFFC210-BEF2-4CA1-8170-673CB3D053F4}" srcOrd="0" destOrd="0" parTransId="{572AF413-429B-4A0D-BCAB-13097F255D1E}" sibTransId="{CC582286-22A2-4AF1-8910-ECE31B12E9EC}"/>
    <dgm:cxn modelId="{A4CD483D-5453-4B55-BD20-0969799580C7}" type="presOf" srcId="{41B4040F-DA50-4919-99BD-6AADF179196C}" destId="{235A9E61-19A0-40E0-809E-299115D45E02}" srcOrd="0" destOrd="0" presId="urn:microsoft.com/office/officeart/2005/8/layout/matrix3"/>
    <dgm:cxn modelId="{F5352DA4-A9D3-43FC-813B-B9035FAE9B3B}" type="presOf" srcId="{A3958DC7-510B-453B-A806-8F957CD2D323}" destId="{C2296B7D-55FE-4B28-A33D-7432A0CF5545}" srcOrd="0" destOrd="0" presId="urn:microsoft.com/office/officeart/2005/8/layout/matrix3"/>
    <dgm:cxn modelId="{229B11F5-A83F-432E-AD85-058D694CA0AC}" srcId="{8A4ACAD7-D7E8-43BA-BDD4-6BE422203CA9}" destId="{A3958DC7-510B-453B-A806-8F957CD2D323}" srcOrd="1" destOrd="0" parTransId="{44C76204-42BC-4EF8-906A-1E99107D08D3}" sibTransId="{00CA26ED-EB0C-4690-B7E2-77AF4C4549DE}"/>
    <dgm:cxn modelId="{20B5EF55-E253-4A61-B7A7-914E5AD00338}" type="presOf" srcId="{8A4ACAD7-D7E8-43BA-BDD4-6BE422203CA9}" destId="{5A01AF51-5086-41FB-B87E-994F23085F3B}" srcOrd="0" destOrd="0" presId="urn:microsoft.com/office/officeart/2005/8/layout/matrix3"/>
    <dgm:cxn modelId="{1AC1BC92-BDDA-4F83-B808-EEFE128B6A3C}" type="presParOf" srcId="{5A01AF51-5086-41FB-B87E-994F23085F3B}" destId="{F2974DC5-6EF4-4275-B95C-2EEFD0C9F003}" srcOrd="0" destOrd="0" presId="urn:microsoft.com/office/officeart/2005/8/layout/matrix3"/>
    <dgm:cxn modelId="{948EEED5-6FE1-4E7A-881E-A1492C10F5EC}" type="presParOf" srcId="{5A01AF51-5086-41FB-B87E-994F23085F3B}" destId="{5601A41F-D913-4DB4-88C9-BC13C95E2F5B}" srcOrd="1" destOrd="0" presId="urn:microsoft.com/office/officeart/2005/8/layout/matrix3"/>
    <dgm:cxn modelId="{7F99A486-54D9-4A99-AEF7-3CFD27FEB36F}" type="presParOf" srcId="{5A01AF51-5086-41FB-B87E-994F23085F3B}" destId="{C2296B7D-55FE-4B28-A33D-7432A0CF5545}" srcOrd="2" destOrd="0" presId="urn:microsoft.com/office/officeart/2005/8/layout/matrix3"/>
    <dgm:cxn modelId="{42862D25-3C1A-491C-B0CD-06EA28F2251B}" type="presParOf" srcId="{5A01AF51-5086-41FB-B87E-994F23085F3B}" destId="{235A9E61-19A0-40E0-809E-299115D45E02}" srcOrd="3" destOrd="0" presId="urn:microsoft.com/office/officeart/2005/8/layout/matrix3"/>
    <dgm:cxn modelId="{C4E686AF-E78B-4075-B162-253A56D50039}" type="presParOf" srcId="{5A01AF51-5086-41FB-B87E-994F23085F3B}" destId="{FAB06DBD-22BA-4230-8812-EFE2FA6DA39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E26C1A-5FBB-4F43-B856-AA1EE29B3481}" type="doc">
      <dgm:prSet loTypeId="urn:microsoft.com/office/officeart/2005/8/layout/hierarchy3" loCatId="relationship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FB794D73-9D57-44FA-B9BB-1B4224D7FE5A}">
      <dgm:prSet phldrT="[Текст]"/>
      <dgm:spPr/>
      <dgm:t>
        <a:bodyPr/>
        <a:lstStyle/>
        <a:p>
          <a:r>
            <a:rPr lang="ru-RU" b="1" dirty="0" smtClean="0">
              <a:latin typeface="Bookman Old Style" pitchFamily="18" charset="0"/>
            </a:rPr>
            <a:t>ДОХОД (ВЫРУЧКА)</a:t>
          </a:r>
          <a:endParaRPr lang="ru-RU" b="1" dirty="0">
            <a:latin typeface="Bookman Old Style" pitchFamily="18" charset="0"/>
          </a:endParaRPr>
        </a:p>
      </dgm:t>
    </dgm:pt>
    <dgm:pt modelId="{1D92D8D5-5E8D-4A78-BDB7-5D619562529D}" type="parTrans" cxnId="{E88F971A-BFAD-41BB-BB09-708D0F5CCE07}">
      <dgm:prSet/>
      <dgm:spPr/>
      <dgm:t>
        <a:bodyPr/>
        <a:lstStyle/>
        <a:p>
          <a:endParaRPr lang="ru-RU"/>
        </a:p>
      </dgm:t>
    </dgm:pt>
    <dgm:pt modelId="{BF81A2E2-8C9D-4B73-B515-A4BC7FC9F8C4}" type="sibTrans" cxnId="{E88F971A-BFAD-41BB-BB09-708D0F5CCE07}">
      <dgm:prSet/>
      <dgm:spPr/>
      <dgm:t>
        <a:bodyPr/>
        <a:lstStyle/>
        <a:p>
          <a:endParaRPr lang="ru-RU"/>
        </a:p>
      </dgm:t>
    </dgm:pt>
    <dgm:pt modelId="{03A1EE91-BB52-4487-B577-A8C6B86F443E}">
      <dgm:prSet phldrT="[Текст]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/>
            <a:t>Экономическая прибыль</a:t>
          </a:r>
          <a:endParaRPr lang="ru-RU" b="1" dirty="0"/>
        </a:p>
      </dgm:t>
    </dgm:pt>
    <dgm:pt modelId="{BF696E1B-D9E4-4710-90EE-D49571007F31}" type="parTrans" cxnId="{75489D26-7686-4B93-82CC-DEEA03E07BC6}">
      <dgm:prSet/>
      <dgm:spPr/>
      <dgm:t>
        <a:bodyPr/>
        <a:lstStyle/>
        <a:p>
          <a:endParaRPr lang="ru-RU"/>
        </a:p>
      </dgm:t>
    </dgm:pt>
    <dgm:pt modelId="{B2EA7B8C-7EFA-436B-8393-1FF24178B779}" type="sibTrans" cxnId="{75489D26-7686-4B93-82CC-DEEA03E07BC6}">
      <dgm:prSet/>
      <dgm:spPr/>
      <dgm:t>
        <a:bodyPr/>
        <a:lstStyle/>
        <a:p>
          <a:endParaRPr lang="ru-RU"/>
        </a:p>
      </dgm:t>
    </dgm:pt>
    <dgm:pt modelId="{19AB080A-4D21-461A-AA3F-EC191A0838FD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b="1" dirty="0" smtClean="0"/>
            <a:t>Явные (бухгалтерские) издержки</a:t>
          </a:r>
          <a:endParaRPr lang="ru-RU" b="1" dirty="0"/>
        </a:p>
      </dgm:t>
    </dgm:pt>
    <dgm:pt modelId="{A068583A-2024-447D-BCC0-C3DBDD19F41F}" type="parTrans" cxnId="{91A8F34F-44AD-43AC-9BD1-5010037F5624}">
      <dgm:prSet/>
      <dgm:spPr/>
      <dgm:t>
        <a:bodyPr/>
        <a:lstStyle/>
        <a:p>
          <a:endParaRPr lang="ru-RU"/>
        </a:p>
      </dgm:t>
    </dgm:pt>
    <dgm:pt modelId="{88DF79D4-E862-40FC-B6B3-2DD8CB12E5C1}" type="sibTrans" cxnId="{91A8F34F-44AD-43AC-9BD1-5010037F5624}">
      <dgm:prSet/>
      <dgm:spPr/>
      <dgm:t>
        <a:bodyPr/>
        <a:lstStyle/>
        <a:p>
          <a:endParaRPr lang="ru-RU"/>
        </a:p>
      </dgm:t>
    </dgm:pt>
    <dgm:pt modelId="{E2AC99D7-80D9-45C8-8762-DE15936099E2}">
      <dgm:prSet phldrT="[Текст]"/>
      <dgm:spPr/>
      <dgm:t>
        <a:bodyPr/>
        <a:lstStyle/>
        <a:p>
          <a:r>
            <a:rPr lang="ru-RU" b="1" dirty="0" smtClean="0">
              <a:latin typeface="Bookman Old Style" pitchFamily="18" charset="0"/>
            </a:rPr>
            <a:t>ДОХОД (ВЫРУЧКА)</a:t>
          </a:r>
          <a:endParaRPr lang="ru-RU" b="1" dirty="0">
            <a:latin typeface="Bookman Old Style" pitchFamily="18" charset="0"/>
          </a:endParaRPr>
        </a:p>
      </dgm:t>
    </dgm:pt>
    <dgm:pt modelId="{B5D377A9-EB68-4CB1-B5A4-5497D1F35886}" type="parTrans" cxnId="{529B0674-D174-44D1-A253-F6B05D868FA3}">
      <dgm:prSet/>
      <dgm:spPr/>
      <dgm:t>
        <a:bodyPr/>
        <a:lstStyle/>
        <a:p>
          <a:endParaRPr lang="ru-RU"/>
        </a:p>
      </dgm:t>
    </dgm:pt>
    <dgm:pt modelId="{2B1A2C8B-B15B-4127-8560-8BB8BA222CD4}" type="sibTrans" cxnId="{529B0674-D174-44D1-A253-F6B05D868FA3}">
      <dgm:prSet/>
      <dgm:spPr/>
      <dgm:t>
        <a:bodyPr/>
        <a:lstStyle/>
        <a:p>
          <a:endParaRPr lang="ru-RU"/>
        </a:p>
      </dgm:t>
    </dgm:pt>
    <dgm:pt modelId="{38D54969-5B55-45A3-BB74-9A1B4B0C1D01}">
      <dgm:prSet phldrT="[Текст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/>
            <a:t>Бухгалтерская прибыль</a:t>
          </a:r>
          <a:endParaRPr lang="ru-RU" b="1" dirty="0"/>
        </a:p>
      </dgm:t>
    </dgm:pt>
    <dgm:pt modelId="{B66AD902-0026-4D50-8407-6DDCEB47A9CA}" type="parTrans" cxnId="{6593940E-BCAE-4EBF-B3BC-0F774BAF71E6}">
      <dgm:prSet/>
      <dgm:spPr/>
      <dgm:t>
        <a:bodyPr/>
        <a:lstStyle/>
        <a:p>
          <a:endParaRPr lang="ru-RU"/>
        </a:p>
      </dgm:t>
    </dgm:pt>
    <dgm:pt modelId="{0EC3168C-BD12-4724-B49F-29AC3AB23D9B}" type="sibTrans" cxnId="{6593940E-BCAE-4EBF-B3BC-0F774BAF71E6}">
      <dgm:prSet/>
      <dgm:spPr/>
      <dgm:t>
        <a:bodyPr/>
        <a:lstStyle/>
        <a:p>
          <a:endParaRPr lang="ru-RU"/>
        </a:p>
      </dgm:t>
    </dgm:pt>
    <dgm:pt modelId="{87CB4038-1862-47A4-86F9-378BF9CEF5B8}">
      <dgm:prSet phldrT="[Текст]"/>
      <dgm:spPr>
        <a:solidFill>
          <a:schemeClr val="accent3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ru-RU" b="1" dirty="0" smtClean="0"/>
            <a:t>Явные (бухгалтерские)</a:t>
          </a:r>
        </a:p>
        <a:p>
          <a:r>
            <a:rPr lang="ru-RU" b="1" dirty="0" smtClean="0"/>
            <a:t>издержки</a:t>
          </a:r>
          <a:endParaRPr lang="ru-RU" b="1" dirty="0"/>
        </a:p>
      </dgm:t>
    </dgm:pt>
    <dgm:pt modelId="{D1E180D0-E9D7-43F3-B69C-3B6BF4A383F7}" type="parTrans" cxnId="{DAF0B3A2-78F4-46D7-A643-FEDBB6B29C68}">
      <dgm:prSet/>
      <dgm:spPr/>
      <dgm:t>
        <a:bodyPr/>
        <a:lstStyle/>
        <a:p>
          <a:endParaRPr lang="ru-RU"/>
        </a:p>
      </dgm:t>
    </dgm:pt>
    <dgm:pt modelId="{AC94757B-30D7-4C1B-ABA8-B4B59B07B74C}" type="sibTrans" cxnId="{DAF0B3A2-78F4-46D7-A643-FEDBB6B29C68}">
      <dgm:prSet/>
      <dgm:spPr/>
      <dgm:t>
        <a:bodyPr/>
        <a:lstStyle/>
        <a:p>
          <a:endParaRPr lang="ru-RU"/>
        </a:p>
      </dgm:t>
    </dgm:pt>
    <dgm:pt modelId="{E88408CD-3A05-4868-9180-31E428A589AB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dirty="0" smtClean="0"/>
            <a:t>Неявные (внутренние издержки)</a:t>
          </a:r>
          <a:endParaRPr lang="ru-RU" b="1" dirty="0"/>
        </a:p>
      </dgm:t>
    </dgm:pt>
    <dgm:pt modelId="{39D639CA-C68E-4570-A422-1C1B126CAD44}" type="parTrans" cxnId="{2CCF1700-042D-4F27-8C3C-6FBC624F44DD}">
      <dgm:prSet/>
      <dgm:spPr/>
      <dgm:t>
        <a:bodyPr/>
        <a:lstStyle/>
        <a:p>
          <a:endParaRPr lang="ru-RU"/>
        </a:p>
      </dgm:t>
    </dgm:pt>
    <dgm:pt modelId="{709F31E2-7C48-42A5-854E-EE8C70B10ED9}" type="sibTrans" cxnId="{2CCF1700-042D-4F27-8C3C-6FBC624F44DD}">
      <dgm:prSet/>
      <dgm:spPr/>
      <dgm:t>
        <a:bodyPr/>
        <a:lstStyle/>
        <a:p>
          <a:endParaRPr lang="ru-RU"/>
        </a:p>
      </dgm:t>
    </dgm:pt>
    <dgm:pt modelId="{10DE1491-1E5E-4884-A241-5DDC15CBD14E}" type="pres">
      <dgm:prSet presAssocID="{F1E26C1A-5FBB-4F43-B856-AA1EE29B348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149AA26-8A68-47AF-9E54-A235AA475302}" type="pres">
      <dgm:prSet presAssocID="{FB794D73-9D57-44FA-B9BB-1B4224D7FE5A}" presName="root" presStyleCnt="0"/>
      <dgm:spPr/>
    </dgm:pt>
    <dgm:pt modelId="{B89F1218-687E-4A0D-9DFC-34BEEFF3887C}" type="pres">
      <dgm:prSet presAssocID="{FB794D73-9D57-44FA-B9BB-1B4224D7FE5A}" presName="rootComposite" presStyleCnt="0"/>
      <dgm:spPr/>
    </dgm:pt>
    <dgm:pt modelId="{4CE01B46-99B8-45D9-ABC4-02335AA52BD4}" type="pres">
      <dgm:prSet presAssocID="{FB794D73-9D57-44FA-B9BB-1B4224D7FE5A}" presName="rootText" presStyleLbl="node1" presStyleIdx="0" presStyleCnt="2"/>
      <dgm:spPr/>
      <dgm:t>
        <a:bodyPr/>
        <a:lstStyle/>
        <a:p>
          <a:endParaRPr lang="ru-RU"/>
        </a:p>
      </dgm:t>
    </dgm:pt>
    <dgm:pt modelId="{088B3006-30EA-4A6E-AAFB-06E08535D660}" type="pres">
      <dgm:prSet presAssocID="{FB794D73-9D57-44FA-B9BB-1B4224D7FE5A}" presName="rootConnector" presStyleLbl="node1" presStyleIdx="0" presStyleCnt="2"/>
      <dgm:spPr/>
      <dgm:t>
        <a:bodyPr/>
        <a:lstStyle/>
        <a:p>
          <a:endParaRPr lang="ru-RU"/>
        </a:p>
      </dgm:t>
    </dgm:pt>
    <dgm:pt modelId="{3B196AB2-18E3-439D-9F8F-80D749D95F9E}" type="pres">
      <dgm:prSet presAssocID="{FB794D73-9D57-44FA-B9BB-1B4224D7FE5A}" presName="childShape" presStyleCnt="0"/>
      <dgm:spPr/>
    </dgm:pt>
    <dgm:pt modelId="{0085E3B0-6686-42F7-B4E5-67940A946D0D}" type="pres">
      <dgm:prSet presAssocID="{BF696E1B-D9E4-4710-90EE-D49571007F31}" presName="Name13" presStyleLbl="parChTrans1D2" presStyleIdx="0" presStyleCnt="5"/>
      <dgm:spPr/>
      <dgm:t>
        <a:bodyPr/>
        <a:lstStyle/>
        <a:p>
          <a:endParaRPr lang="ru-RU"/>
        </a:p>
      </dgm:t>
    </dgm:pt>
    <dgm:pt modelId="{E7CC91C9-8E4B-4739-AB67-91697C72FFA5}" type="pres">
      <dgm:prSet presAssocID="{03A1EE91-BB52-4487-B577-A8C6B86F443E}" presName="childText" presStyleLbl="bgAcc1" presStyleIdx="0" presStyleCnt="5" custLinFactNeighborX="-681" custLinFactNeighborY="15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4E0893-44CD-4119-B962-EC69A68C0F0E}" type="pres">
      <dgm:prSet presAssocID="{39D639CA-C68E-4570-A422-1C1B126CAD44}" presName="Name13" presStyleLbl="parChTrans1D2" presStyleIdx="1" presStyleCnt="5"/>
      <dgm:spPr/>
      <dgm:t>
        <a:bodyPr/>
        <a:lstStyle/>
        <a:p>
          <a:endParaRPr lang="ru-RU"/>
        </a:p>
      </dgm:t>
    </dgm:pt>
    <dgm:pt modelId="{8AFAD5A2-48E8-4E2F-965A-01E67F2CC10D}" type="pres">
      <dgm:prSet presAssocID="{E88408CD-3A05-4868-9180-31E428A589AB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0FAA16-F325-42BF-909C-24EF9DC5E49A}" type="pres">
      <dgm:prSet presAssocID="{A068583A-2024-447D-BCC0-C3DBDD19F41F}" presName="Name13" presStyleLbl="parChTrans1D2" presStyleIdx="2" presStyleCnt="5"/>
      <dgm:spPr/>
      <dgm:t>
        <a:bodyPr/>
        <a:lstStyle/>
        <a:p>
          <a:endParaRPr lang="ru-RU"/>
        </a:p>
      </dgm:t>
    </dgm:pt>
    <dgm:pt modelId="{DB3536B5-5F85-42CE-9B49-3F59D5EA7B6A}" type="pres">
      <dgm:prSet presAssocID="{19AB080A-4D21-461A-AA3F-EC191A0838FD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C7BB9-7A30-4CCD-B9BF-74EF7671C1A1}" type="pres">
      <dgm:prSet presAssocID="{E2AC99D7-80D9-45C8-8762-DE15936099E2}" presName="root" presStyleCnt="0"/>
      <dgm:spPr/>
    </dgm:pt>
    <dgm:pt modelId="{4232138E-CE45-4475-A66D-3957474D0D24}" type="pres">
      <dgm:prSet presAssocID="{E2AC99D7-80D9-45C8-8762-DE15936099E2}" presName="rootComposite" presStyleCnt="0"/>
      <dgm:spPr/>
    </dgm:pt>
    <dgm:pt modelId="{955F04BB-E407-4BF9-B42C-78A71AE6EB77}" type="pres">
      <dgm:prSet presAssocID="{E2AC99D7-80D9-45C8-8762-DE15936099E2}" presName="rootText" presStyleLbl="node1" presStyleIdx="1" presStyleCnt="2"/>
      <dgm:spPr/>
      <dgm:t>
        <a:bodyPr/>
        <a:lstStyle/>
        <a:p>
          <a:endParaRPr lang="ru-RU"/>
        </a:p>
      </dgm:t>
    </dgm:pt>
    <dgm:pt modelId="{7A79BD70-DDAC-40A7-9DBF-BA2F9902A79D}" type="pres">
      <dgm:prSet presAssocID="{E2AC99D7-80D9-45C8-8762-DE15936099E2}" presName="rootConnector" presStyleLbl="node1" presStyleIdx="1" presStyleCnt="2"/>
      <dgm:spPr/>
      <dgm:t>
        <a:bodyPr/>
        <a:lstStyle/>
        <a:p>
          <a:endParaRPr lang="ru-RU"/>
        </a:p>
      </dgm:t>
    </dgm:pt>
    <dgm:pt modelId="{4BEC5F52-8DB4-42C8-ADDA-03199F989488}" type="pres">
      <dgm:prSet presAssocID="{E2AC99D7-80D9-45C8-8762-DE15936099E2}" presName="childShape" presStyleCnt="0"/>
      <dgm:spPr/>
    </dgm:pt>
    <dgm:pt modelId="{762EE85B-5C4D-4A81-AB33-55F6C383B2FF}" type="pres">
      <dgm:prSet presAssocID="{B66AD902-0026-4D50-8407-6DDCEB47A9CA}" presName="Name13" presStyleLbl="parChTrans1D2" presStyleIdx="3" presStyleCnt="5"/>
      <dgm:spPr/>
      <dgm:t>
        <a:bodyPr/>
        <a:lstStyle/>
        <a:p>
          <a:endParaRPr lang="ru-RU"/>
        </a:p>
      </dgm:t>
    </dgm:pt>
    <dgm:pt modelId="{25D75226-4437-4114-A5DA-398DFC7036EA}" type="pres">
      <dgm:prSet presAssocID="{38D54969-5B55-45A3-BB74-9A1B4B0C1D01}" presName="childText" presStyleLbl="bgAcc1" presStyleIdx="3" presStyleCnt="5" custScaleY="233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FC1D4C-9380-4365-B639-78A2D2939CCB}" type="pres">
      <dgm:prSet presAssocID="{D1E180D0-E9D7-43F3-B69C-3B6BF4A383F7}" presName="Name13" presStyleLbl="parChTrans1D2" presStyleIdx="4" presStyleCnt="5"/>
      <dgm:spPr/>
      <dgm:t>
        <a:bodyPr/>
        <a:lstStyle/>
        <a:p>
          <a:endParaRPr lang="ru-RU"/>
        </a:p>
      </dgm:t>
    </dgm:pt>
    <dgm:pt modelId="{BBF0BD2E-C547-4721-8221-FBADF880DB94}" type="pres">
      <dgm:prSet presAssocID="{87CB4038-1862-47A4-86F9-378BF9CEF5B8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CF1700-042D-4F27-8C3C-6FBC624F44DD}" srcId="{FB794D73-9D57-44FA-B9BB-1B4224D7FE5A}" destId="{E88408CD-3A05-4868-9180-31E428A589AB}" srcOrd="1" destOrd="0" parTransId="{39D639CA-C68E-4570-A422-1C1B126CAD44}" sibTransId="{709F31E2-7C48-42A5-854E-EE8C70B10ED9}"/>
    <dgm:cxn modelId="{6190E30C-08D1-4B40-944E-9A06C174AFC3}" type="presOf" srcId="{D1E180D0-E9D7-43F3-B69C-3B6BF4A383F7}" destId="{C9FC1D4C-9380-4365-B639-78A2D2939CCB}" srcOrd="0" destOrd="0" presId="urn:microsoft.com/office/officeart/2005/8/layout/hierarchy3"/>
    <dgm:cxn modelId="{B732283A-F22D-4CED-9705-51E763D7F7F1}" type="presOf" srcId="{F1E26C1A-5FBB-4F43-B856-AA1EE29B3481}" destId="{10DE1491-1E5E-4884-A241-5DDC15CBD14E}" srcOrd="0" destOrd="0" presId="urn:microsoft.com/office/officeart/2005/8/layout/hierarchy3"/>
    <dgm:cxn modelId="{BCEDCB6D-E064-45D5-BD7C-7553B34DF340}" type="presOf" srcId="{19AB080A-4D21-461A-AA3F-EC191A0838FD}" destId="{DB3536B5-5F85-42CE-9B49-3F59D5EA7B6A}" srcOrd="0" destOrd="0" presId="urn:microsoft.com/office/officeart/2005/8/layout/hierarchy3"/>
    <dgm:cxn modelId="{91A8F34F-44AD-43AC-9BD1-5010037F5624}" srcId="{FB794D73-9D57-44FA-B9BB-1B4224D7FE5A}" destId="{19AB080A-4D21-461A-AA3F-EC191A0838FD}" srcOrd="2" destOrd="0" parTransId="{A068583A-2024-447D-BCC0-C3DBDD19F41F}" sibTransId="{88DF79D4-E862-40FC-B6B3-2DD8CB12E5C1}"/>
    <dgm:cxn modelId="{DAF0B3A2-78F4-46D7-A643-FEDBB6B29C68}" srcId="{E2AC99D7-80D9-45C8-8762-DE15936099E2}" destId="{87CB4038-1862-47A4-86F9-378BF9CEF5B8}" srcOrd="1" destOrd="0" parTransId="{D1E180D0-E9D7-43F3-B69C-3B6BF4A383F7}" sibTransId="{AC94757B-30D7-4C1B-ABA8-B4B59B07B74C}"/>
    <dgm:cxn modelId="{09242207-D716-4460-9182-94E37569C17F}" type="presOf" srcId="{FB794D73-9D57-44FA-B9BB-1B4224D7FE5A}" destId="{4CE01B46-99B8-45D9-ABC4-02335AA52BD4}" srcOrd="0" destOrd="0" presId="urn:microsoft.com/office/officeart/2005/8/layout/hierarchy3"/>
    <dgm:cxn modelId="{07EC55C6-A5A8-4BEF-9AE8-8818A91A794B}" type="presOf" srcId="{FB794D73-9D57-44FA-B9BB-1B4224D7FE5A}" destId="{088B3006-30EA-4A6E-AAFB-06E08535D660}" srcOrd="1" destOrd="0" presId="urn:microsoft.com/office/officeart/2005/8/layout/hierarchy3"/>
    <dgm:cxn modelId="{6593940E-BCAE-4EBF-B3BC-0F774BAF71E6}" srcId="{E2AC99D7-80D9-45C8-8762-DE15936099E2}" destId="{38D54969-5B55-45A3-BB74-9A1B4B0C1D01}" srcOrd="0" destOrd="0" parTransId="{B66AD902-0026-4D50-8407-6DDCEB47A9CA}" sibTransId="{0EC3168C-BD12-4724-B49F-29AC3AB23D9B}"/>
    <dgm:cxn modelId="{BB990054-A409-4499-AE9A-3BE1FE863CB3}" type="presOf" srcId="{39D639CA-C68E-4570-A422-1C1B126CAD44}" destId="{F34E0893-44CD-4119-B962-EC69A68C0F0E}" srcOrd="0" destOrd="0" presId="urn:microsoft.com/office/officeart/2005/8/layout/hierarchy3"/>
    <dgm:cxn modelId="{268666A2-9E60-4BCD-ABE9-4FB9714D937F}" type="presOf" srcId="{E88408CD-3A05-4868-9180-31E428A589AB}" destId="{8AFAD5A2-48E8-4E2F-965A-01E67F2CC10D}" srcOrd="0" destOrd="0" presId="urn:microsoft.com/office/officeart/2005/8/layout/hierarchy3"/>
    <dgm:cxn modelId="{051AECD4-D9B2-481A-9F37-C468BD51537F}" type="presOf" srcId="{E2AC99D7-80D9-45C8-8762-DE15936099E2}" destId="{955F04BB-E407-4BF9-B42C-78A71AE6EB77}" srcOrd="0" destOrd="0" presId="urn:microsoft.com/office/officeart/2005/8/layout/hierarchy3"/>
    <dgm:cxn modelId="{0515DCC8-5651-44B0-85A1-49D4D2BAB45D}" type="presOf" srcId="{38D54969-5B55-45A3-BB74-9A1B4B0C1D01}" destId="{25D75226-4437-4114-A5DA-398DFC7036EA}" srcOrd="0" destOrd="0" presId="urn:microsoft.com/office/officeart/2005/8/layout/hierarchy3"/>
    <dgm:cxn modelId="{75489D26-7686-4B93-82CC-DEEA03E07BC6}" srcId="{FB794D73-9D57-44FA-B9BB-1B4224D7FE5A}" destId="{03A1EE91-BB52-4487-B577-A8C6B86F443E}" srcOrd="0" destOrd="0" parTransId="{BF696E1B-D9E4-4710-90EE-D49571007F31}" sibTransId="{B2EA7B8C-7EFA-436B-8393-1FF24178B779}"/>
    <dgm:cxn modelId="{529B0674-D174-44D1-A253-F6B05D868FA3}" srcId="{F1E26C1A-5FBB-4F43-B856-AA1EE29B3481}" destId="{E2AC99D7-80D9-45C8-8762-DE15936099E2}" srcOrd="1" destOrd="0" parTransId="{B5D377A9-EB68-4CB1-B5A4-5497D1F35886}" sibTransId="{2B1A2C8B-B15B-4127-8560-8BB8BA222CD4}"/>
    <dgm:cxn modelId="{9B1FA45E-C017-4871-A19E-2681D0DF7A77}" type="presOf" srcId="{E2AC99D7-80D9-45C8-8762-DE15936099E2}" destId="{7A79BD70-DDAC-40A7-9DBF-BA2F9902A79D}" srcOrd="1" destOrd="0" presId="urn:microsoft.com/office/officeart/2005/8/layout/hierarchy3"/>
    <dgm:cxn modelId="{267E6D85-7102-473B-B2F3-EF6A8DF897C8}" type="presOf" srcId="{BF696E1B-D9E4-4710-90EE-D49571007F31}" destId="{0085E3B0-6686-42F7-B4E5-67940A946D0D}" srcOrd="0" destOrd="0" presId="urn:microsoft.com/office/officeart/2005/8/layout/hierarchy3"/>
    <dgm:cxn modelId="{E88F971A-BFAD-41BB-BB09-708D0F5CCE07}" srcId="{F1E26C1A-5FBB-4F43-B856-AA1EE29B3481}" destId="{FB794D73-9D57-44FA-B9BB-1B4224D7FE5A}" srcOrd="0" destOrd="0" parTransId="{1D92D8D5-5E8D-4A78-BDB7-5D619562529D}" sibTransId="{BF81A2E2-8C9D-4B73-B515-A4BC7FC9F8C4}"/>
    <dgm:cxn modelId="{E799678C-2103-4CA7-A0B1-1C5F60D5F878}" type="presOf" srcId="{B66AD902-0026-4D50-8407-6DDCEB47A9CA}" destId="{762EE85B-5C4D-4A81-AB33-55F6C383B2FF}" srcOrd="0" destOrd="0" presId="urn:microsoft.com/office/officeart/2005/8/layout/hierarchy3"/>
    <dgm:cxn modelId="{C1BF76BC-0F52-4A4E-BFFE-AAC22A435C98}" type="presOf" srcId="{87CB4038-1862-47A4-86F9-378BF9CEF5B8}" destId="{BBF0BD2E-C547-4721-8221-FBADF880DB94}" srcOrd="0" destOrd="0" presId="urn:microsoft.com/office/officeart/2005/8/layout/hierarchy3"/>
    <dgm:cxn modelId="{05C4DCA2-8C42-40F5-9666-77DDF2229322}" type="presOf" srcId="{A068583A-2024-447D-BCC0-C3DBDD19F41F}" destId="{8E0FAA16-F325-42BF-909C-24EF9DC5E49A}" srcOrd="0" destOrd="0" presId="urn:microsoft.com/office/officeart/2005/8/layout/hierarchy3"/>
    <dgm:cxn modelId="{D02F784E-D7C2-45FD-AA75-87B833B24992}" type="presOf" srcId="{03A1EE91-BB52-4487-B577-A8C6B86F443E}" destId="{E7CC91C9-8E4B-4739-AB67-91697C72FFA5}" srcOrd="0" destOrd="0" presId="urn:microsoft.com/office/officeart/2005/8/layout/hierarchy3"/>
    <dgm:cxn modelId="{0A6227BF-9581-438A-89FA-B120E7975BE7}" type="presParOf" srcId="{10DE1491-1E5E-4884-A241-5DDC15CBD14E}" destId="{A149AA26-8A68-47AF-9E54-A235AA475302}" srcOrd="0" destOrd="0" presId="urn:microsoft.com/office/officeart/2005/8/layout/hierarchy3"/>
    <dgm:cxn modelId="{DDFAB126-6D52-44D6-A290-D650C9BCE837}" type="presParOf" srcId="{A149AA26-8A68-47AF-9E54-A235AA475302}" destId="{B89F1218-687E-4A0D-9DFC-34BEEFF3887C}" srcOrd="0" destOrd="0" presId="urn:microsoft.com/office/officeart/2005/8/layout/hierarchy3"/>
    <dgm:cxn modelId="{5383233C-AC9B-4696-A094-A033E09C86E6}" type="presParOf" srcId="{B89F1218-687E-4A0D-9DFC-34BEEFF3887C}" destId="{4CE01B46-99B8-45D9-ABC4-02335AA52BD4}" srcOrd="0" destOrd="0" presId="urn:microsoft.com/office/officeart/2005/8/layout/hierarchy3"/>
    <dgm:cxn modelId="{A3014944-0BB3-4E79-BE5A-2448D36A3DA8}" type="presParOf" srcId="{B89F1218-687E-4A0D-9DFC-34BEEFF3887C}" destId="{088B3006-30EA-4A6E-AAFB-06E08535D660}" srcOrd="1" destOrd="0" presId="urn:microsoft.com/office/officeart/2005/8/layout/hierarchy3"/>
    <dgm:cxn modelId="{07E6C49F-4493-4C92-8F7E-3EA119CFB004}" type="presParOf" srcId="{A149AA26-8A68-47AF-9E54-A235AA475302}" destId="{3B196AB2-18E3-439D-9F8F-80D749D95F9E}" srcOrd="1" destOrd="0" presId="urn:microsoft.com/office/officeart/2005/8/layout/hierarchy3"/>
    <dgm:cxn modelId="{1BDADA1B-7A96-49ED-982E-45AA99543BAD}" type="presParOf" srcId="{3B196AB2-18E3-439D-9F8F-80D749D95F9E}" destId="{0085E3B0-6686-42F7-B4E5-67940A946D0D}" srcOrd="0" destOrd="0" presId="urn:microsoft.com/office/officeart/2005/8/layout/hierarchy3"/>
    <dgm:cxn modelId="{801B6DB2-886B-4693-8DC9-818A958C3F0E}" type="presParOf" srcId="{3B196AB2-18E3-439D-9F8F-80D749D95F9E}" destId="{E7CC91C9-8E4B-4739-AB67-91697C72FFA5}" srcOrd="1" destOrd="0" presId="urn:microsoft.com/office/officeart/2005/8/layout/hierarchy3"/>
    <dgm:cxn modelId="{30E1176E-6902-4108-959D-FCF5D1C524CB}" type="presParOf" srcId="{3B196AB2-18E3-439D-9F8F-80D749D95F9E}" destId="{F34E0893-44CD-4119-B962-EC69A68C0F0E}" srcOrd="2" destOrd="0" presId="urn:microsoft.com/office/officeart/2005/8/layout/hierarchy3"/>
    <dgm:cxn modelId="{5CC263FE-CBF2-4BDC-B84F-99BFF778D675}" type="presParOf" srcId="{3B196AB2-18E3-439D-9F8F-80D749D95F9E}" destId="{8AFAD5A2-48E8-4E2F-965A-01E67F2CC10D}" srcOrd="3" destOrd="0" presId="urn:microsoft.com/office/officeart/2005/8/layout/hierarchy3"/>
    <dgm:cxn modelId="{9DBBA127-EC05-4FEB-A7A3-22463C8FD3CC}" type="presParOf" srcId="{3B196AB2-18E3-439D-9F8F-80D749D95F9E}" destId="{8E0FAA16-F325-42BF-909C-24EF9DC5E49A}" srcOrd="4" destOrd="0" presId="urn:microsoft.com/office/officeart/2005/8/layout/hierarchy3"/>
    <dgm:cxn modelId="{911B6A68-4C61-4F3F-BB06-C05490037146}" type="presParOf" srcId="{3B196AB2-18E3-439D-9F8F-80D749D95F9E}" destId="{DB3536B5-5F85-42CE-9B49-3F59D5EA7B6A}" srcOrd="5" destOrd="0" presId="urn:microsoft.com/office/officeart/2005/8/layout/hierarchy3"/>
    <dgm:cxn modelId="{1C197D43-4B99-42F2-9660-CFB4F31884C5}" type="presParOf" srcId="{10DE1491-1E5E-4884-A241-5DDC15CBD14E}" destId="{3E6C7BB9-7A30-4CCD-B9BF-74EF7671C1A1}" srcOrd="1" destOrd="0" presId="urn:microsoft.com/office/officeart/2005/8/layout/hierarchy3"/>
    <dgm:cxn modelId="{3B1439F9-778B-4108-B208-C9AFBA170DEC}" type="presParOf" srcId="{3E6C7BB9-7A30-4CCD-B9BF-74EF7671C1A1}" destId="{4232138E-CE45-4475-A66D-3957474D0D24}" srcOrd="0" destOrd="0" presId="urn:microsoft.com/office/officeart/2005/8/layout/hierarchy3"/>
    <dgm:cxn modelId="{36CD97DB-AA79-464B-B3E9-FBA510A6AE9D}" type="presParOf" srcId="{4232138E-CE45-4475-A66D-3957474D0D24}" destId="{955F04BB-E407-4BF9-B42C-78A71AE6EB77}" srcOrd="0" destOrd="0" presId="urn:microsoft.com/office/officeart/2005/8/layout/hierarchy3"/>
    <dgm:cxn modelId="{33F7EE11-74AE-482D-AC61-92ABDAFCBDA1}" type="presParOf" srcId="{4232138E-CE45-4475-A66D-3957474D0D24}" destId="{7A79BD70-DDAC-40A7-9DBF-BA2F9902A79D}" srcOrd="1" destOrd="0" presId="urn:microsoft.com/office/officeart/2005/8/layout/hierarchy3"/>
    <dgm:cxn modelId="{A37BC5D3-F5C8-4D69-B0AE-EC8FF56EBFE7}" type="presParOf" srcId="{3E6C7BB9-7A30-4CCD-B9BF-74EF7671C1A1}" destId="{4BEC5F52-8DB4-42C8-ADDA-03199F989488}" srcOrd="1" destOrd="0" presId="urn:microsoft.com/office/officeart/2005/8/layout/hierarchy3"/>
    <dgm:cxn modelId="{12119936-6614-4B75-A33A-DFFA94E0A506}" type="presParOf" srcId="{4BEC5F52-8DB4-42C8-ADDA-03199F989488}" destId="{762EE85B-5C4D-4A81-AB33-55F6C383B2FF}" srcOrd="0" destOrd="0" presId="urn:microsoft.com/office/officeart/2005/8/layout/hierarchy3"/>
    <dgm:cxn modelId="{AF3C207E-CAAB-43E9-9635-CE905D5EFE44}" type="presParOf" srcId="{4BEC5F52-8DB4-42C8-ADDA-03199F989488}" destId="{25D75226-4437-4114-A5DA-398DFC7036EA}" srcOrd="1" destOrd="0" presId="urn:microsoft.com/office/officeart/2005/8/layout/hierarchy3"/>
    <dgm:cxn modelId="{BA668EFB-C1FC-4FCE-997A-8F2A430DA179}" type="presParOf" srcId="{4BEC5F52-8DB4-42C8-ADDA-03199F989488}" destId="{C9FC1D4C-9380-4365-B639-78A2D2939CCB}" srcOrd="2" destOrd="0" presId="urn:microsoft.com/office/officeart/2005/8/layout/hierarchy3"/>
    <dgm:cxn modelId="{DDE1A514-2B85-4FA0-8CBB-443B3F14763F}" type="presParOf" srcId="{4BEC5F52-8DB4-42C8-ADDA-03199F989488}" destId="{BBF0BD2E-C547-4721-8221-FBADF880DB9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4A45F4-4F64-4965-A79F-9928E9CFDF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CF9958E-3AB5-4F5E-94A5-031D13D5DC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Book Antiqua" panose="02040602050305030304" pitchFamily="18" charset="0"/>
            </a:rPr>
            <a:t>Схема баланса</a:t>
          </a:r>
        </a:p>
      </dgm:t>
    </dgm:pt>
    <dgm:pt modelId="{01473A1D-D94E-4908-93DA-DA2998D8128F}" type="parTrans" cxnId="{EA084A31-C492-47B9-BC58-8BAFECAA019D}">
      <dgm:prSet/>
      <dgm:spPr/>
    </dgm:pt>
    <dgm:pt modelId="{34386A4E-CF75-4692-A48D-0CCA0404FE24}" type="sibTrans" cxnId="{EA084A31-C492-47B9-BC58-8BAFECAA019D}">
      <dgm:prSet/>
      <dgm:spPr/>
    </dgm:pt>
    <dgm:pt modelId="{B0446C99-6C62-4AC9-BCAA-BEAF8572EE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Активы</a:t>
          </a:r>
        </a:p>
      </dgm:t>
    </dgm:pt>
    <dgm:pt modelId="{7055B7A3-9DEC-45E7-8CFC-3C4BD9ED2173}" type="parTrans" cxnId="{79C3A013-DAD6-4D46-9F9B-D9D1E542AA25}">
      <dgm:prSet/>
      <dgm:spPr/>
    </dgm:pt>
    <dgm:pt modelId="{13B525B1-99CC-4484-9763-C60D66694FBE}" type="sibTrans" cxnId="{79C3A013-DAD6-4D46-9F9B-D9D1E542AA25}">
      <dgm:prSet/>
      <dgm:spPr/>
    </dgm:pt>
    <dgm:pt modelId="{EC9D4937-9E5B-4DE3-958A-78A024A134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Оборотный капитал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Капиталовложения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Основной капитал (ОПФ)</a:t>
          </a:r>
        </a:p>
      </dgm:t>
    </dgm:pt>
    <dgm:pt modelId="{B77630DC-16F9-4015-BF6D-D05885F48D4E}" type="parTrans" cxnId="{F73DA994-E4E3-4AEF-8172-AFBFF7CB4EC2}">
      <dgm:prSet/>
      <dgm:spPr/>
    </dgm:pt>
    <dgm:pt modelId="{2BE6C9FC-A4C3-4A4C-AFDD-DA89461B4149}" type="sibTrans" cxnId="{F73DA994-E4E3-4AEF-8172-AFBFF7CB4EC2}">
      <dgm:prSet/>
      <dgm:spPr/>
    </dgm:pt>
    <dgm:pt modelId="{D38BED23-B49B-49BD-A56F-A413925C389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Пассивы</a:t>
          </a:r>
        </a:p>
      </dgm:t>
    </dgm:pt>
    <dgm:pt modelId="{437FFDEA-559D-45D6-960F-31C56A204B2A}" type="parTrans" cxnId="{340E5A77-CA1D-42EE-8B4B-7FDCF3488C7C}">
      <dgm:prSet/>
      <dgm:spPr/>
    </dgm:pt>
    <dgm:pt modelId="{A0AE21EF-4E2D-4E61-923F-EC2F3A853208}" type="sibTrans" cxnId="{340E5A77-CA1D-42EE-8B4B-7FDCF3488C7C}">
      <dgm:prSet/>
      <dgm:spPr/>
    </dgm:pt>
    <dgm:pt modelId="{A9162A7C-F6E7-4D46-9752-6000BCDD96D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Текущие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Долгосрочные</a:t>
          </a:r>
        </a:p>
      </dgm:t>
    </dgm:pt>
    <dgm:pt modelId="{5AF9F57A-FBCB-488B-AD3C-6CA95D56EAA9}" type="parTrans" cxnId="{BA5DA280-EA97-40DF-A906-B9D93A295BCF}">
      <dgm:prSet/>
      <dgm:spPr/>
    </dgm:pt>
    <dgm:pt modelId="{0D315226-33F7-44AD-AB0A-977A0F67266A}" type="sibTrans" cxnId="{BA5DA280-EA97-40DF-A906-B9D93A295BCF}">
      <dgm:prSet/>
      <dgm:spPr/>
    </dgm:pt>
    <dgm:pt modelId="{1A9EA763-6DA7-4201-94C4-7B4D5EC9276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Собственный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капитал</a:t>
          </a:r>
        </a:p>
      </dgm:t>
    </dgm:pt>
    <dgm:pt modelId="{B5359AC4-D81A-455C-A400-15B097739225}" type="parTrans" cxnId="{EC13E0D0-F44E-4C09-9DAE-A6902FEC8A24}">
      <dgm:prSet/>
      <dgm:spPr/>
    </dgm:pt>
    <dgm:pt modelId="{DB8DFF53-60EE-4920-992D-A014E2826BB6}" type="sibTrans" cxnId="{EC13E0D0-F44E-4C09-9DAE-A6902FEC8A24}">
      <dgm:prSet/>
      <dgm:spPr/>
    </dgm:pt>
    <dgm:pt modelId="{E0101308-41DA-4058-AFB0-81D315B6C1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Уставный капитал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Нераспределенная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прибыль</a:t>
          </a:r>
        </a:p>
      </dgm:t>
    </dgm:pt>
    <dgm:pt modelId="{553A1B62-08E9-476E-AA44-5E5CBC4F959D}" type="parTrans" cxnId="{BE017C66-ED57-4A13-BA63-12395CCB2706}">
      <dgm:prSet/>
      <dgm:spPr/>
    </dgm:pt>
    <dgm:pt modelId="{1E66F0AE-1731-497B-8C56-EDC219061861}" type="sibTrans" cxnId="{BE017C66-ED57-4A13-BA63-12395CCB2706}">
      <dgm:prSet/>
      <dgm:spPr/>
    </dgm:pt>
    <dgm:pt modelId="{ABC77CC5-DB07-4C32-A9A5-838508B4AA35}" type="pres">
      <dgm:prSet presAssocID="{534A45F4-4F64-4965-A79F-9928E9CFD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E326ECA-3F5F-41A0-BFA7-E3AF9E372F92}" type="pres">
      <dgm:prSet presAssocID="{CCF9958E-3AB5-4F5E-94A5-031D13D5DC08}" presName="hierRoot1" presStyleCnt="0">
        <dgm:presLayoutVars>
          <dgm:hierBranch/>
        </dgm:presLayoutVars>
      </dgm:prSet>
      <dgm:spPr/>
    </dgm:pt>
    <dgm:pt modelId="{9A692442-F775-4BF7-A892-6865B7691BBE}" type="pres">
      <dgm:prSet presAssocID="{CCF9958E-3AB5-4F5E-94A5-031D13D5DC08}" presName="rootComposite1" presStyleCnt="0"/>
      <dgm:spPr/>
    </dgm:pt>
    <dgm:pt modelId="{FE3BE6FD-5BFD-46BF-BA42-6FA3F0F6B3DE}" type="pres">
      <dgm:prSet presAssocID="{CCF9958E-3AB5-4F5E-94A5-031D13D5DC0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40F2343-B9C8-4B8F-B243-27B7B564F9AB}" type="pres">
      <dgm:prSet presAssocID="{CCF9958E-3AB5-4F5E-94A5-031D13D5DC0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75C22315-0CD5-4FD2-A040-90746C9BE796}" type="pres">
      <dgm:prSet presAssocID="{CCF9958E-3AB5-4F5E-94A5-031D13D5DC08}" presName="hierChild2" presStyleCnt="0"/>
      <dgm:spPr/>
    </dgm:pt>
    <dgm:pt modelId="{3F578847-8A45-494D-87B7-432A619BB990}" type="pres">
      <dgm:prSet presAssocID="{7055B7A3-9DEC-45E7-8CFC-3C4BD9ED2173}" presName="Name35" presStyleLbl="parChTrans1D2" presStyleIdx="0" presStyleCnt="3"/>
      <dgm:spPr/>
    </dgm:pt>
    <dgm:pt modelId="{C0C917D6-BD66-4F29-9CBE-D13879242A39}" type="pres">
      <dgm:prSet presAssocID="{B0446C99-6C62-4AC9-BCAA-BEAF8572EE5B}" presName="hierRoot2" presStyleCnt="0">
        <dgm:presLayoutVars>
          <dgm:hierBranch/>
        </dgm:presLayoutVars>
      </dgm:prSet>
      <dgm:spPr/>
    </dgm:pt>
    <dgm:pt modelId="{00163248-642E-4AD2-BDB1-D2F2AED73EA1}" type="pres">
      <dgm:prSet presAssocID="{B0446C99-6C62-4AC9-BCAA-BEAF8572EE5B}" presName="rootComposite" presStyleCnt="0"/>
      <dgm:spPr/>
    </dgm:pt>
    <dgm:pt modelId="{65FF1CF2-B290-4A39-949A-CAC8DEBE8A93}" type="pres">
      <dgm:prSet presAssocID="{B0446C99-6C62-4AC9-BCAA-BEAF8572EE5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D36B9D-B1DF-4CBF-9921-0F008F4F0498}" type="pres">
      <dgm:prSet presAssocID="{B0446C99-6C62-4AC9-BCAA-BEAF8572EE5B}" presName="rootConnector" presStyleLbl="node2" presStyleIdx="0" presStyleCnt="3"/>
      <dgm:spPr/>
      <dgm:t>
        <a:bodyPr/>
        <a:lstStyle/>
        <a:p>
          <a:endParaRPr lang="ru-RU"/>
        </a:p>
      </dgm:t>
    </dgm:pt>
    <dgm:pt modelId="{AE154C03-0D63-458A-91E8-C05F8F195A0C}" type="pres">
      <dgm:prSet presAssocID="{B0446C99-6C62-4AC9-BCAA-BEAF8572EE5B}" presName="hierChild4" presStyleCnt="0"/>
      <dgm:spPr/>
    </dgm:pt>
    <dgm:pt modelId="{B19A96BF-71B2-47EC-8368-D5DEFA821340}" type="pres">
      <dgm:prSet presAssocID="{B77630DC-16F9-4015-BF6D-D05885F48D4E}" presName="Name35" presStyleLbl="parChTrans1D3" presStyleIdx="0" presStyleCnt="3"/>
      <dgm:spPr/>
    </dgm:pt>
    <dgm:pt modelId="{F684CE59-7877-4A01-8901-625ADD501A7B}" type="pres">
      <dgm:prSet presAssocID="{EC9D4937-9E5B-4DE3-958A-78A024A13463}" presName="hierRoot2" presStyleCnt="0">
        <dgm:presLayoutVars>
          <dgm:hierBranch val="r"/>
        </dgm:presLayoutVars>
      </dgm:prSet>
      <dgm:spPr/>
    </dgm:pt>
    <dgm:pt modelId="{43198975-CB74-41E4-8499-E4ED058A3A72}" type="pres">
      <dgm:prSet presAssocID="{EC9D4937-9E5B-4DE3-958A-78A024A13463}" presName="rootComposite" presStyleCnt="0"/>
      <dgm:spPr/>
    </dgm:pt>
    <dgm:pt modelId="{D2D83811-A6AA-4EF5-81D5-6A29F21E4C42}" type="pres">
      <dgm:prSet presAssocID="{EC9D4937-9E5B-4DE3-958A-78A024A13463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4CCAC5-F3A3-4981-8EB2-6F0E6481B1B6}" type="pres">
      <dgm:prSet presAssocID="{EC9D4937-9E5B-4DE3-958A-78A024A13463}" presName="rootConnector" presStyleLbl="node3" presStyleIdx="0" presStyleCnt="3"/>
      <dgm:spPr/>
      <dgm:t>
        <a:bodyPr/>
        <a:lstStyle/>
        <a:p>
          <a:endParaRPr lang="ru-RU"/>
        </a:p>
      </dgm:t>
    </dgm:pt>
    <dgm:pt modelId="{5AFDDF39-EE87-4C35-8B5A-8D8DB6AD0945}" type="pres">
      <dgm:prSet presAssocID="{EC9D4937-9E5B-4DE3-958A-78A024A13463}" presName="hierChild4" presStyleCnt="0"/>
      <dgm:spPr/>
    </dgm:pt>
    <dgm:pt modelId="{D20DF94E-D9F6-421F-9012-CF665557C626}" type="pres">
      <dgm:prSet presAssocID="{EC9D4937-9E5B-4DE3-958A-78A024A13463}" presName="hierChild5" presStyleCnt="0"/>
      <dgm:spPr/>
    </dgm:pt>
    <dgm:pt modelId="{5FE050A8-4AF6-4E42-93EF-5CD8093AC791}" type="pres">
      <dgm:prSet presAssocID="{B0446C99-6C62-4AC9-BCAA-BEAF8572EE5B}" presName="hierChild5" presStyleCnt="0"/>
      <dgm:spPr/>
    </dgm:pt>
    <dgm:pt modelId="{74BCD1D8-FBFB-4252-9764-20BBBA4BA626}" type="pres">
      <dgm:prSet presAssocID="{437FFDEA-559D-45D6-960F-31C56A204B2A}" presName="Name35" presStyleLbl="parChTrans1D2" presStyleIdx="1" presStyleCnt="3"/>
      <dgm:spPr/>
    </dgm:pt>
    <dgm:pt modelId="{E35584D8-523B-4E29-A336-F8D9ED8421AC}" type="pres">
      <dgm:prSet presAssocID="{D38BED23-B49B-49BD-A56F-A413925C389E}" presName="hierRoot2" presStyleCnt="0">
        <dgm:presLayoutVars>
          <dgm:hierBranch/>
        </dgm:presLayoutVars>
      </dgm:prSet>
      <dgm:spPr/>
    </dgm:pt>
    <dgm:pt modelId="{2FCC6943-4611-4587-9BD7-38D0E417CBC1}" type="pres">
      <dgm:prSet presAssocID="{D38BED23-B49B-49BD-A56F-A413925C389E}" presName="rootComposite" presStyleCnt="0"/>
      <dgm:spPr/>
    </dgm:pt>
    <dgm:pt modelId="{84D32ED1-D994-4957-B827-95A2C485A315}" type="pres">
      <dgm:prSet presAssocID="{D38BED23-B49B-49BD-A56F-A413925C389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D07464-4F88-4188-B340-4C9FF41FF678}" type="pres">
      <dgm:prSet presAssocID="{D38BED23-B49B-49BD-A56F-A413925C389E}" presName="rootConnector" presStyleLbl="node2" presStyleIdx="1" presStyleCnt="3"/>
      <dgm:spPr/>
      <dgm:t>
        <a:bodyPr/>
        <a:lstStyle/>
        <a:p>
          <a:endParaRPr lang="ru-RU"/>
        </a:p>
      </dgm:t>
    </dgm:pt>
    <dgm:pt modelId="{30FCBC58-5B6F-49D1-BC32-BE5426A1927E}" type="pres">
      <dgm:prSet presAssocID="{D38BED23-B49B-49BD-A56F-A413925C389E}" presName="hierChild4" presStyleCnt="0"/>
      <dgm:spPr/>
    </dgm:pt>
    <dgm:pt modelId="{B3A4B80F-967D-42FB-9C69-80FB97E432E6}" type="pres">
      <dgm:prSet presAssocID="{5AF9F57A-FBCB-488B-AD3C-6CA95D56EAA9}" presName="Name35" presStyleLbl="parChTrans1D3" presStyleIdx="1" presStyleCnt="3"/>
      <dgm:spPr/>
    </dgm:pt>
    <dgm:pt modelId="{DAAFE885-9279-4A00-9333-D73D8D000460}" type="pres">
      <dgm:prSet presAssocID="{A9162A7C-F6E7-4D46-9752-6000BCDD96D0}" presName="hierRoot2" presStyleCnt="0">
        <dgm:presLayoutVars>
          <dgm:hierBranch val="r"/>
        </dgm:presLayoutVars>
      </dgm:prSet>
      <dgm:spPr/>
    </dgm:pt>
    <dgm:pt modelId="{2E09CDD1-BCD7-4663-9CC1-460E09847098}" type="pres">
      <dgm:prSet presAssocID="{A9162A7C-F6E7-4D46-9752-6000BCDD96D0}" presName="rootComposite" presStyleCnt="0"/>
      <dgm:spPr/>
    </dgm:pt>
    <dgm:pt modelId="{86BC4A60-5EBA-4502-B303-B692820663F0}" type="pres">
      <dgm:prSet presAssocID="{A9162A7C-F6E7-4D46-9752-6000BCDD96D0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00694D-6E89-4F72-AD1F-3C79494591B2}" type="pres">
      <dgm:prSet presAssocID="{A9162A7C-F6E7-4D46-9752-6000BCDD96D0}" presName="rootConnector" presStyleLbl="node3" presStyleIdx="1" presStyleCnt="3"/>
      <dgm:spPr/>
      <dgm:t>
        <a:bodyPr/>
        <a:lstStyle/>
        <a:p>
          <a:endParaRPr lang="ru-RU"/>
        </a:p>
      </dgm:t>
    </dgm:pt>
    <dgm:pt modelId="{40C198D7-53AA-4F47-AF1B-F50B4AF81957}" type="pres">
      <dgm:prSet presAssocID="{A9162A7C-F6E7-4D46-9752-6000BCDD96D0}" presName="hierChild4" presStyleCnt="0"/>
      <dgm:spPr/>
    </dgm:pt>
    <dgm:pt modelId="{48923A0F-34D7-404F-A046-B4F60ADC609E}" type="pres">
      <dgm:prSet presAssocID="{A9162A7C-F6E7-4D46-9752-6000BCDD96D0}" presName="hierChild5" presStyleCnt="0"/>
      <dgm:spPr/>
    </dgm:pt>
    <dgm:pt modelId="{48E5AC0E-DDEF-40CB-9C74-0C4D2283F520}" type="pres">
      <dgm:prSet presAssocID="{D38BED23-B49B-49BD-A56F-A413925C389E}" presName="hierChild5" presStyleCnt="0"/>
      <dgm:spPr/>
    </dgm:pt>
    <dgm:pt modelId="{35BD8340-7718-4F98-80F5-C9ABB0CEDE36}" type="pres">
      <dgm:prSet presAssocID="{B5359AC4-D81A-455C-A400-15B097739225}" presName="Name35" presStyleLbl="parChTrans1D2" presStyleIdx="2" presStyleCnt="3"/>
      <dgm:spPr/>
    </dgm:pt>
    <dgm:pt modelId="{44E33BF1-4F92-4C6C-8CB2-1E6B9A468986}" type="pres">
      <dgm:prSet presAssocID="{1A9EA763-6DA7-4201-94C4-7B4D5EC92763}" presName="hierRoot2" presStyleCnt="0">
        <dgm:presLayoutVars>
          <dgm:hierBranch/>
        </dgm:presLayoutVars>
      </dgm:prSet>
      <dgm:spPr/>
    </dgm:pt>
    <dgm:pt modelId="{0F61AEA0-0C0E-4943-9455-8874FD499380}" type="pres">
      <dgm:prSet presAssocID="{1A9EA763-6DA7-4201-94C4-7B4D5EC92763}" presName="rootComposite" presStyleCnt="0"/>
      <dgm:spPr/>
    </dgm:pt>
    <dgm:pt modelId="{FE109013-E150-4477-B2E5-808FF423137C}" type="pres">
      <dgm:prSet presAssocID="{1A9EA763-6DA7-4201-94C4-7B4D5EC9276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4C2E98-E561-4CFA-850B-974CFE7DDB0D}" type="pres">
      <dgm:prSet presAssocID="{1A9EA763-6DA7-4201-94C4-7B4D5EC92763}" presName="rootConnector" presStyleLbl="node2" presStyleIdx="2" presStyleCnt="3"/>
      <dgm:spPr/>
      <dgm:t>
        <a:bodyPr/>
        <a:lstStyle/>
        <a:p>
          <a:endParaRPr lang="ru-RU"/>
        </a:p>
      </dgm:t>
    </dgm:pt>
    <dgm:pt modelId="{F5EB4C67-0204-42F7-AD07-DC5A49B6C71B}" type="pres">
      <dgm:prSet presAssocID="{1A9EA763-6DA7-4201-94C4-7B4D5EC92763}" presName="hierChild4" presStyleCnt="0"/>
      <dgm:spPr/>
    </dgm:pt>
    <dgm:pt modelId="{69DA92DB-F86A-497C-884B-EB9BE0A18720}" type="pres">
      <dgm:prSet presAssocID="{553A1B62-08E9-476E-AA44-5E5CBC4F959D}" presName="Name35" presStyleLbl="parChTrans1D3" presStyleIdx="2" presStyleCnt="3"/>
      <dgm:spPr/>
    </dgm:pt>
    <dgm:pt modelId="{8169E326-76E4-493D-A42D-E2C5365A6945}" type="pres">
      <dgm:prSet presAssocID="{E0101308-41DA-4058-AFB0-81D315B6C1DE}" presName="hierRoot2" presStyleCnt="0">
        <dgm:presLayoutVars>
          <dgm:hierBranch val="r"/>
        </dgm:presLayoutVars>
      </dgm:prSet>
      <dgm:spPr/>
    </dgm:pt>
    <dgm:pt modelId="{8715652E-90FC-4195-BB9A-407422A82460}" type="pres">
      <dgm:prSet presAssocID="{E0101308-41DA-4058-AFB0-81D315B6C1DE}" presName="rootComposite" presStyleCnt="0"/>
      <dgm:spPr/>
    </dgm:pt>
    <dgm:pt modelId="{7E14F984-AB2D-4E93-907F-FF58445F6CE2}" type="pres">
      <dgm:prSet presAssocID="{E0101308-41DA-4058-AFB0-81D315B6C1DE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F62128-97CB-4ED3-9E54-5DDA86AB135A}" type="pres">
      <dgm:prSet presAssocID="{E0101308-41DA-4058-AFB0-81D315B6C1DE}" presName="rootConnector" presStyleLbl="node3" presStyleIdx="2" presStyleCnt="3"/>
      <dgm:spPr/>
      <dgm:t>
        <a:bodyPr/>
        <a:lstStyle/>
        <a:p>
          <a:endParaRPr lang="ru-RU"/>
        </a:p>
      </dgm:t>
    </dgm:pt>
    <dgm:pt modelId="{522AE342-12C9-46BC-9699-8AEDCA952C71}" type="pres">
      <dgm:prSet presAssocID="{E0101308-41DA-4058-AFB0-81D315B6C1DE}" presName="hierChild4" presStyleCnt="0"/>
      <dgm:spPr/>
    </dgm:pt>
    <dgm:pt modelId="{C69FE8A6-B2B7-4BEC-9F26-D7E94DEA7481}" type="pres">
      <dgm:prSet presAssocID="{E0101308-41DA-4058-AFB0-81D315B6C1DE}" presName="hierChild5" presStyleCnt="0"/>
      <dgm:spPr/>
    </dgm:pt>
    <dgm:pt modelId="{99ED6150-7F34-4DF5-9AD3-4AF4ACFB9FEA}" type="pres">
      <dgm:prSet presAssocID="{1A9EA763-6DA7-4201-94C4-7B4D5EC92763}" presName="hierChild5" presStyleCnt="0"/>
      <dgm:spPr/>
    </dgm:pt>
    <dgm:pt modelId="{7EF16D06-457B-4DEB-AD1A-A4CCBDDB8CE5}" type="pres">
      <dgm:prSet presAssocID="{CCF9958E-3AB5-4F5E-94A5-031D13D5DC08}" presName="hierChild3" presStyleCnt="0"/>
      <dgm:spPr/>
    </dgm:pt>
  </dgm:ptLst>
  <dgm:cxnLst>
    <dgm:cxn modelId="{BE017C66-ED57-4A13-BA63-12395CCB2706}" srcId="{1A9EA763-6DA7-4201-94C4-7B4D5EC92763}" destId="{E0101308-41DA-4058-AFB0-81D315B6C1DE}" srcOrd="0" destOrd="0" parTransId="{553A1B62-08E9-476E-AA44-5E5CBC4F959D}" sibTransId="{1E66F0AE-1731-497B-8C56-EDC219061861}"/>
    <dgm:cxn modelId="{EC13E0D0-F44E-4C09-9DAE-A6902FEC8A24}" srcId="{CCF9958E-3AB5-4F5E-94A5-031D13D5DC08}" destId="{1A9EA763-6DA7-4201-94C4-7B4D5EC92763}" srcOrd="2" destOrd="0" parTransId="{B5359AC4-D81A-455C-A400-15B097739225}" sibTransId="{DB8DFF53-60EE-4920-992D-A014E2826BB6}"/>
    <dgm:cxn modelId="{6337C0F8-EC7B-469D-8407-5B89FAEE31FB}" type="presOf" srcId="{5AF9F57A-FBCB-488B-AD3C-6CA95D56EAA9}" destId="{B3A4B80F-967D-42FB-9C69-80FB97E432E6}" srcOrd="0" destOrd="0" presId="urn:microsoft.com/office/officeart/2005/8/layout/orgChart1"/>
    <dgm:cxn modelId="{5E225540-73E1-4016-AD23-8519D2E62155}" type="presOf" srcId="{7055B7A3-9DEC-45E7-8CFC-3C4BD9ED2173}" destId="{3F578847-8A45-494D-87B7-432A619BB990}" srcOrd="0" destOrd="0" presId="urn:microsoft.com/office/officeart/2005/8/layout/orgChart1"/>
    <dgm:cxn modelId="{D0088097-745D-45EE-99FB-23EC7E3263E7}" type="presOf" srcId="{D38BED23-B49B-49BD-A56F-A413925C389E}" destId="{BBD07464-4F88-4188-B340-4C9FF41FF678}" srcOrd="1" destOrd="0" presId="urn:microsoft.com/office/officeart/2005/8/layout/orgChart1"/>
    <dgm:cxn modelId="{340E5A77-CA1D-42EE-8B4B-7FDCF3488C7C}" srcId="{CCF9958E-3AB5-4F5E-94A5-031D13D5DC08}" destId="{D38BED23-B49B-49BD-A56F-A413925C389E}" srcOrd="1" destOrd="0" parTransId="{437FFDEA-559D-45D6-960F-31C56A204B2A}" sibTransId="{A0AE21EF-4E2D-4E61-923F-EC2F3A853208}"/>
    <dgm:cxn modelId="{79C3A013-DAD6-4D46-9F9B-D9D1E542AA25}" srcId="{CCF9958E-3AB5-4F5E-94A5-031D13D5DC08}" destId="{B0446C99-6C62-4AC9-BCAA-BEAF8572EE5B}" srcOrd="0" destOrd="0" parTransId="{7055B7A3-9DEC-45E7-8CFC-3C4BD9ED2173}" sibTransId="{13B525B1-99CC-4484-9763-C60D66694FBE}"/>
    <dgm:cxn modelId="{A14E689B-E876-4142-BE90-88DC5FAA6ABF}" type="presOf" srcId="{1A9EA763-6DA7-4201-94C4-7B4D5EC92763}" destId="{B74C2E98-E561-4CFA-850B-974CFE7DDB0D}" srcOrd="1" destOrd="0" presId="urn:microsoft.com/office/officeart/2005/8/layout/orgChart1"/>
    <dgm:cxn modelId="{EA084A31-C492-47B9-BC58-8BAFECAA019D}" srcId="{534A45F4-4F64-4965-A79F-9928E9CFDF3F}" destId="{CCF9958E-3AB5-4F5E-94A5-031D13D5DC08}" srcOrd="0" destOrd="0" parTransId="{01473A1D-D94E-4908-93DA-DA2998D8128F}" sibTransId="{34386A4E-CF75-4692-A48D-0CCA0404FE24}"/>
    <dgm:cxn modelId="{BA5DA280-EA97-40DF-A906-B9D93A295BCF}" srcId="{D38BED23-B49B-49BD-A56F-A413925C389E}" destId="{A9162A7C-F6E7-4D46-9752-6000BCDD96D0}" srcOrd="0" destOrd="0" parTransId="{5AF9F57A-FBCB-488B-AD3C-6CA95D56EAA9}" sibTransId="{0D315226-33F7-44AD-AB0A-977A0F67266A}"/>
    <dgm:cxn modelId="{078036E9-7BDB-4819-BE4D-E709312547BA}" type="presOf" srcId="{CCF9958E-3AB5-4F5E-94A5-031D13D5DC08}" destId="{A40F2343-B9C8-4B8F-B243-27B7B564F9AB}" srcOrd="1" destOrd="0" presId="urn:microsoft.com/office/officeart/2005/8/layout/orgChart1"/>
    <dgm:cxn modelId="{08E9E44D-0244-49E6-B439-BFA1F87BD885}" type="presOf" srcId="{A9162A7C-F6E7-4D46-9752-6000BCDD96D0}" destId="{6B00694D-6E89-4F72-AD1F-3C79494591B2}" srcOrd="1" destOrd="0" presId="urn:microsoft.com/office/officeart/2005/8/layout/orgChart1"/>
    <dgm:cxn modelId="{8D4BAC16-10EB-43D0-922F-9F7ACD50D30F}" type="presOf" srcId="{E0101308-41DA-4058-AFB0-81D315B6C1DE}" destId="{7E14F984-AB2D-4E93-907F-FF58445F6CE2}" srcOrd="0" destOrd="0" presId="urn:microsoft.com/office/officeart/2005/8/layout/orgChart1"/>
    <dgm:cxn modelId="{00B41CA3-C2CF-4B9D-AEEC-CF943E936E53}" type="presOf" srcId="{534A45F4-4F64-4965-A79F-9928E9CFDF3F}" destId="{ABC77CC5-DB07-4C32-A9A5-838508B4AA35}" srcOrd="0" destOrd="0" presId="urn:microsoft.com/office/officeart/2005/8/layout/orgChart1"/>
    <dgm:cxn modelId="{A9B6CD73-2919-483D-BA35-738D3B528C54}" type="presOf" srcId="{B0446C99-6C62-4AC9-BCAA-BEAF8572EE5B}" destId="{65FF1CF2-B290-4A39-949A-CAC8DEBE8A93}" srcOrd="0" destOrd="0" presId="urn:microsoft.com/office/officeart/2005/8/layout/orgChart1"/>
    <dgm:cxn modelId="{4A41C512-6F26-4115-BA46-3445DB8B860B}" type="presOf" srcId="{B77630DC-16F9-4015-BF6D-D05885F48D4E}" destId="{B19A96BF-71B2-47EC-8368-D5DEFA821340}" srcOrd="0" destOrd="0" presId="urn:microsoft.com/office/officeart/2005/8/layout/orgChart1"/>
    <dgm:cxn modelId="{47386D07-B3F6-44BC-B5B1-5620DF425620}" type="presOf" srcId="{1A9EA763-6DA7-4201-94C4-7B4D5EC92763}" destId="{FE109013-E150-4477-B2E5-808FF423137C}" srcOrd="0" destOrd="0" presId="urn:microsoft.com/office/officeart/2005/8/layout/orgChart1"/>
    <dgm:cxn modelId="{14CF3DE1-D43C-44A6-90D8-8D3BCD00817F}" type="presOf" srcId="{E0101308-41DA-4058-AFB0-81D315B6C1DE}" destId="{00F62128-97CB-4ED3-9E54-5DDA86AB135A}" srcOrd="1" destOrd="0" presId="urn:microsoft.com/office/officeart/2005/8/layout/orgChart1"/>
    <dgm:cxn modelId="{F73DA994-E4E3-4AEF-8172-AFBFF7CB4EC2}" srcId="{B0446C99-6C62-4AC9-BCAA-BEAF8572EE5B}" destId="{EC9D4937-9E5B-4DE3-958A-78A024A13463}" srcOrd="0" destOrd="0" parTransId="{B77630DC-16F9-4015-BF6D-D05885F48D4E}" sibTransId="{2BE6C9FC-A4C3-4A4C-AFDD-DA89461B4149}"/>
    <dgm:cxn modelId="{204E55D6-AB96-4071-AC43-EEAE8B0B7B76}" type="presOf" srcId="{D38BED23-B49B-49BD-A56F-A413925C389E}" destId="{84D32ED1-D994-4957-B827-95A2C485A315}" srcOrd="0" destOrd="0" presId="urn:microsoft.com/office/officeart/2005/8/layout/orgChart1"/>
    <dgm:cxn modelId="{144288FA-31E0-49A9-8018-9FE1DC88DE2D}" type="presOf" srcId="{B0446C99-6C62-4AC9-BCAA-BEAF8572EE5B}" destId="{AED36B9D-B1DF-4CBF-9921-0F008F4F0498}" srcOrd="1" destOrd="0" presId="urn:microsoft.com/office/officeart/2005/8/layout/orgChart1"/>
    <dgm:cxn modelId="{B9DD5A81-DCF8-4BB3-8217-5CD97A09705C}" type="presOf" srcId="{CCF9958E-3AB5-4F5E-94A5-031D13D5DC08}" destId="{FE3BE6FD-5BFD-46BF-BA42-6FA3F0F6B3DE}" srcOrd="0" destOrd="0" presId="urn:microsoft.com/office/officeart/2005/8/layout/orgChart1"/>
    <dgm:cxn modelId="{672498ED-A2A8-48AC-BE26-664C8750E3D5}" type="presOf" srcId="{EC9D4937-9E5B-4DE3-958A-78A024A13463}" destId="{D2D83811-A6AA-4EF5-81D5-6A29F21E4C42}" srcOrd="0" destOrd="0" presId="urn:microsoft.com/office/officeart/2005/8/layout/orgChart1"/>
    <dgm:cxn modelId="{42BCE5CB-A3EA-40CA-9BE5-B9FB2E8FE264}" type="presOf" srcId="{437FFDEA-559D-45D6-960F-31C56A204B2A}" destId="{74BCD1D8-FBFB-4252-9764-20BBBA4BA626}" srcOrd="0" destOrd="0" presId="urn:microsoft.com/office/officeart/2005/8/layout/orgChart1"/>
    <dgm:cxn modelId="{D31520FD-FB33-4EF2-AEF3-F9BC17D85C87}" type="presOf" srcId="{EC9D4937-9E5B-4DE3-958A-78A024A13463}" destId="{FC4CCAC5-F3A3-4981-8EB2-6F0E6481B1B6}" srcOrd="1" destOrd="0" presId="urn:microsoft.com/office/officeart/2005/8/layout/orgChart1"/>
    <dgm:cxn modelId="{8E84D0F7-CFF9-4A72-83CD-4388C2FFF397}" type="presOf" srcId="{553A1B62-08E9-476E-AA44-5E5CBC4F959D}" destId="{69DA92DB-F86A-497C-884B-EB9BE0A18720}" srcOrd="0" destOrd="0" presId="urn:microsoft.com/office/officeart/2005/8/layout/orgChart1"/>
    <dgm:cxn modelId="{37CF4A08-F27C-41C7-A54E-5628545AB447}" type="presOf" srcId="{A9162A7C-F6E7-4D46-9752-6000BCDD96D0}" destId="{86BC4A60-5EBA-4502-B303-B692820663F0}" srcOrd="0" destOrd="0" presId="urn:microsoft.com/office/officeart/2005/8/layout/orgChart1"/>
    <dgm:cxn modelId="{580F1D8F-E141-420F-B9E7-5548B292B195}" type="presOf" srcId="{B5359AC4-D81A-455C-A400-15B097739225}" destId="{35BD8340-7718-4F98-80F5-C9ABB0CEDE36}" srcOrd="0" destOrd="0" presId="urn:microsoft.com/office/officeart/2005/8/layout/orgChart1"/>
    <dgm:cxn modelId="{D1B474EC-88B6-4B25-B630-BA7049EC9401}" type="presParOf" srcId="{ABC77CC5-DB07-4C32-A9A5-838508B4AA35}" destId="{0E326ECA-3F5F-41A0-BFA7-E3AF9E372F92}" srcOrd="0" destOrd="0" presId="urn:microsoft.com/office/officeart/2005/8/layout/orgChart1"/>
    <dgm:cxn modelId="{2A81CF79-7FC4-47AD-83A1-DEFB9B1BF254}" type="presParOf" srcId="{0E326ECA-3F5F-41A0-BFA7-E3AF9E372F92}" destId="{9A692442-F775-4BF7-A892-6865B7691BBE}" srcOrd="0" destOrd="0" presId="urn:microsoft.com/office/officeart/2005/8/layout/orgChart1"/>
    <dgm:cxn modelId="{64B0BE55-2FFD-48EC-9A0B-AFF44C65178C}" type="presParOf" srcId="{9A692442-F775-4BF7-A892-6865B7691BBE}" destId="{FE3BE6FD-5BFD-46BF-BA42-6FA3F0F6B3DE}" srcOrd="0" destOrd="0" presId="urn:microsoft.com/office/officeart/2005/8/layout/orgChart1"/>
    <dgm:cxn modelId="{B7EFEDFE-DFB4-46E5-9FD9-0DE6AF7BBC83}" type="presParOf" srcId="{9A692442-F775-4BF7-A892-6865B7691BBE}" destId="{A40F2343-B9C8-4B8F-B243-27B7B564F9AB}" srcOrd="1" destOrd="0" presId="urn:microsoft.com/office/officeart/2005/8/layout/orgChart1"/>
    <dgm:cxn modelId="{871C90AD-C53D-4671-9608-D8B843F3C4F9}" type="presParOf" srcId="{0E326ECA-3F5F-41A0-BFA7-E3AF9E372F92}" destId="{75C22315-0CD5-4FD2-A040-90746C9BE796}" srcOrd="1" destOrd="0" presId="urn:microsoft.com/office/officeart/2005/8/layout/orgChart1"/>
    <dgm:cxn modelId="{FCC1B29B-81E8-4359-A754-2F6DC2F73B6E}" type="presParOf" srcId="{75C22315-0CD5-4FD2-A040-90746C9BE796}" destId="{3F578847-8A45-494D-87B7-432A619BB990}" srcOrd="0" destOrd="0" presId="urn:microsoft.com/office/officeart/2005/8/layout/orgChart1"/>
    <dgm:cxn modelId="{0B5026D6-7B34-4FA5-B0EC-873556AE47E3}" type="presParOf" srcId="{75C22315-0CD5-4FD2-A040-90746C9BE796}" destId="{C0C917D6-BD66-4F29-9CBE-D13879242A39}" srcOrd="1" destOrd="0" presId="urn:microsoft.com/office/officeart/2005/8/layout/orgChart1"/>
    <dgm:cxn modelId="{CB578D8B-70EA-4C55-89A1-EF82D4A72E85}" type="presParOf" srcId="{C0C917D6-BD66-4F29-9CBE-D13879242A39}" destId="{00163248-642E-4AD2-BDB1-D2F2AED73EA1}" srcOrd="0" destOrd="0" presId="urn:microsoft.com/office/officeart/2005/8/layout/orgChart1"/>
    <dgm:cxn modelId="{2112BFCE-C474-4394-9F24-3B1B82357D10}" type="presParOf" srcId="{00163248-642E-4AD2-BDB1-D2F2AED73EA1}" destId="{65FF1CF2-B290-4A39-949A-CAC8DEBE8A93}" srcOrd="0" destOrd="0" presId="urn:microsoft.com/office/officeart/2005/8/layout/orgChart1"/>
    <dgm:cxn modelId="{CFF60208-9E1B-4EAC-9A41-D20E2C73C1AF}" type="presParOf" srcId="{00163248-642E-4AD2-BDB1-D2F2AED73EA1}" destId="{AED36B9D-B1DF-4CBF-9921-0F008F4F0498}" srcOrd="1" destOrd="0" presId="urn:microsoft.com/office/officeart/2005/8/layout/orgChart1"/>
    <dgm:cxn modelId="{540CC4FE-2147-4A32-9FED-587554356373}" type="presParOf" srcId="{C0C917D6-BD66-4F29-9CBE-D13879242A39}" destId="{AE154C03-0D63-458A-91E8-C05F8F195A0C}" srcOrd="1" destOrd="0" presId="urn:microsoft.com/office/officeart/2005/8/layout/orgChart1"/>
    <dgm:cxn modelId="{E0E7FD35-5ADA-4A91-90BF-441FD0CCF4BB}" type="presParOf" srcId="{AE154C03-0D63-458A-91E8-C05F8F195A0C}" destId="{B19A96BF-71B2-47EC-8368-D5DEFA821340}" srcOrd="0" destOrd="0" presId="urn:microsoft.com/office/officeart/2005/8/layout/orgChart1"/>
    <dgm:cxn modelId="{17E91A72-B66E-43D9-86A5-A3B16BA09858}" type="presParOf" srcId="{AE154C03-0D63-458A-91E8-C05F8F195A0C}" destId="{F684CE59-7877-4A01-8901-625ADD501A7B}" srcOrd="1" destOrd="0" presId="urn:microsoft.com/office/officeart/2005/8/layout/orgChart1"/>
    <dgm:cxn modelId="{BD9AB2EE-B9B9-4D7A-92F8-BCA1C1416412}" type="presParOf" srcId="{F684CE59-7877-4A01-8901-625ADD501A7B}" destId="{43198975-CB74-41E4-8499-E4ED058A3A72}" srcOrd="0" destOrd="0" presId="urn:microsoft.com/office/officeart/2005/8/layout/orgChart1"/>
    <dgm:cxn modelId="{DC430730-F46F-4D24-A491-D337DD964777}" type="presParOf" srcId="{43198975-CB74-41E4-8499-E4ED058A3A72}" destId="{D2D83811-A6AA-4EF5-81D5-6A29F21E4C42}" srcOrd="0" destOrd="0" presId="urn:microsoft.com/office/officeart/2005/8/layout/orgChart1"/>
    <dgm:cxn modelId="{1C5BD94A-7078-4C6E-8A11-F55A572AF0FA}" type="presParOf" srcId="{43198975-CB74-41E4-8499-E4ED058A3A72}" destId="{FC4CCAC5-F3A3-4981-8EB2-6F0E6481B1B6}" srcOrd="1" destOrd="0" presId="urn:microsoft.com/office/officeart/2005/8/layout/orgChart1"/>
    <dgm:cxn modelId="{9C10EDFD-BB1C-41BF-8DE2-479CE6367FB3}" type="presParOf" srcId="{F684CE59-7877-4A01-8901-625ADD501A7B}" destId="{5AFDDF39-EE87-4C35-8B5A-8D8DB6AD0945}" srcOrd="1" destOrd="0" presId="urn:microsoft.com/office/officeart/2005/8/layout/orgChart1"/>
    <dgm:cxn modelId="{38A299EA-16C5-4E75-BC97-0C04F1872E3B}" type="presParOf" srcId="{F684CE59-7877-4A01-8901-625ADD501A7B}" destId="{D20DF94E-D9F6-421F-9012-CF665557C626}" srcOrd="2" destOrd="0" presId="urn:microsoft.com/office/officeart/2005/8/layout/orgChart1"/>
    <dgm:cxn modelId="{BC6984B2-E6F0-4749-9FB9-4C771D69D677}" type="presParOf" srcId="{C0C917D6-BD66-4F29-9CBE-D13879242A39}" destId="{5FE050A8-4AF6-4E42-93EF-5CD8093AC791}" srcOrd="2" destOrd="0" presId="urn:microsoft.com/office/officeart/2005/8/layout/orgChart1"/>
    <dgm:cxn modelId="{5071D8A0-327E-4741-B2C0-91D2C8D5B084}" type="presParOf" srcId="{75C22315-0CD5-4FD2-A040-90746C9BE796}" destId="{74BCD1D8-FBFB-4252-9764-20BBBA4BA626}" srcOrd="2" destOrd="0" presId="urn:microsoft.com/office/officeart/2005/8/layout/orgChart1"/>
    <dgm:cxn modelId="{4550C8FD-4010-443E-B974-63AA24666C50}" type="presParOf" srcId="{75C22315-0CD5-4FD2-A040-90746C9BE796}" destId="{E35584D8-523B-4E29-A336-F8D9ED8421AC}" srcOrd="3" destOrd="0" presId="urn:microsoft.com/office/officeart/2005/8/layout/orgChart1"/>
    <dgm:cxn modelId="{94A7B276-F033-40C9-AB38-ED291D72C7E8}" type="presParOf" srcId="{E35584D8-523B-4E29-A336-F8D9ED8421AC}" destId="{2FCC6943-4611-4587-9BD7-38D0E417CBC1}" srcOrd="0" destOrd="0" presId="urn:microsoft.com/office/officeart/2005/8/layout/orgChart1"/>
    <dgm:cxn modelId="{6F04B83B-4E38-4095-AA0F-7782120FF724}" type="presParOf" srcId="{2FCC6943-4611-4587-9BD7-38D0E417CBC1}" destId="{84D32ED1-D994-4957-B827-95A2C485A315}" srcOrd="0" destOrd="0" presId="urn:microsoft.com/office/officeart/2005/8/layout/orgChart1"/>
    <dgm:cxn modelId="{8E226FF6-A254-4925-A548-A6EBEF0A0E01}" type="presParOf" srcId="{2FCC6943-4611-4587-9BD7-38D0E417CBC1}" destId="{BBD07464-4F88-4188-B340-4C9FF41FF678}" srcOrd="1" destOrd="0" presId="urn:microsoft.com/office/officeart/2005/8/layout/orgChart1"/>
    <dgm:cxn modelId="{E08A8104-8575-43CD-93C3-DBD6DB36616B}" type="presParOf" srcId="{E35584D8-523B-4E29-A336-F8D9ED8421AC}" destId="{30FCBC58-5B6F-49D1-BC32-BE5426A1927E}" srcOrd="1" destOrd="0" presId="urn:microsoft.com/office/officeart/2005/8/layout/orgChart1"/>
    <dgm:cxn modelId="{E9E16943-9DAB-43C3-89D6-EDD40F9126AD}" type="presParOf" srcId="{30FCBC58-5B6F-49D1-BC32-BE5426A1927E}" destId="{B3A4B80F-967D-42FB-9C69-80FB97E432E6}" srcOrd="0" destOrd="0" presId="urn:microsoft.com/office/officeart/2005/8/layout/orgChart1"/>
    <dgm:cxn modelId="{075B5BC3-4ED6-4F01-9CEC-671C356A7A6A}" type="presParOf" srcId="{30FCBC58-5B6F-49D1-BC32-BE5426A1927E}" destId="{DAAFE885-9279-4A00-9333-D73D8D000460}" srcOrd="1" destOrd="0" presId="urn:microsoft.com/office/officeart/2005/8/layout/orgChart1"/>
    <dgm:cxn modelId="{D0EF4D40-A30D-4474-999A-9EE122509917}" type="presParOf" srcId="{DAAFE885-9279-4A00-9333-D73D8D000460}" destId="{2E09CDD1-BCD7-4663-9CC1-460E09847098}" srcOrd="0" destOrd="0" presId="urn:microsoft.com/office/officeart/2005/8/layout/orgChart1"/>
    <dgm:cxn modelId="{9C744F15-811F-4F94-988D-19639B97DCBC}" type="presParOf" srcId="{2E09CDD1-BCD7-4663-9CC1-460E09847098}" destId="{86BC4A60-5EBA-4502-B303-B692820663F0}" srcOrd="0" destOrd="0" presId="urn:microsoft.com/office/officeart/2005/8/layout/orgChart1"/>
    <dgm:cxn modelId="{2DBB9199-0A0C-434B-A2BA-5B853E6BD119}" type="presParOf" srcId="{2E09CDD1-BCD7-4663-9CC1-460E09847098}" destId="{6B00694D-6E89-4F72-AD1F-3C79494591B2}" srcOrd="1" destOrd="0" presId="urn:microsoft.com/office/officeart/2005/8/layout/orgChart1"/>
    <dgm:cxn modelId="{1E215FA9-4B1F-454F-AA9F-E7479C2269DB}" type="presParOf" srcId="{DAAFE885-9279-4A00-9333-D73D8D000460}" destId="{40C198D7-53AA-4F47-AF1B-F50B4AF81957}" srcOrd="1" destOrd="0" presId="urn:microsoft.com/office/officeart/2005/8/layout/orgChart1"/>
    <dgm:cxn modelId="{0CF0E51C-53D5-4000-8B3D-E73E61DE6AD9}" type="presParOf" srcId="{DAAFE885-9279-4A00-9333-D73D8D000460}" destId="{48923A0F-34D7-404F-A046-B4F60ADC609E}" srcOrd="2" destOrd="0" presId="urn:microsoft.com/office/officeart/2005/8/layout/orgChart1"/>
    <dgm:cxn modelId="{BE234516-64FE-4339-8461-ADA6FDDB6B14}" type="presParOf" srcId="{E35584D8-523B-4E29-A336-F8D9ED8421AC}" destId="{48E5AC0E-DDEF-40CB-9C74-0C4D2283F520}" srcOrd="2" destOrd="0" presId="urn:microsoft.com/office/officeart/2005/8/layout/orgChart1"/>
    <dgm:cxn modelId="{9F5945E7-0210-4AEC-B485-CEE0FDD99A96}" type="presParOf" srcId="{75C22315-0CD5-4FD2-A040-90746C9BE796}" destId="{35BD8340-7718-4F98-80F5-C9ABB0CEDE36}" srcOrd="4" destOrd="0" presId="urn:microsoft.com/office/officeart/2005/8/layout/orgChart1"/>
    <dgm:cxn modelId="{B1F52069-AA4C-47F9-B965-F467CFB7E182}" type="presParOf" srcId="{75C22315-0CD5-4FD2-A040-90746C9BE796}" destId="{44E33BF1-4F92-4C6C-8CB2-1E6B9A468986}" srcOrd="5" destOrd="0" presId="urn:microsoft.com/office/officeart/2005/8/layout/orgChart1"/>
    <dgm:cxn modelId="{7FB14774-7698-4F1C-9CF0-7296BEA37378}" type="presParOf" srcId="{44E33BF1-4F92-4C6C-8CB2-1E6B9A468986}" destId="{0F61AEA0-0C0E-4943-9455-8874FD499380}" srcOrd="0" destOrd="0" presId="urn:microsoft.com/office/officeart/2005/8/layout/orgChart1"/>
    <dgm:cxn modelId="{8258C7BD-D591-479A-9002-3C0B7F5ACDF6}" type="presParOf" srcId="{0F61AEA0-0C0E-4943-9455-8874FD499380}" destId="{FE109013-E150-4477-B2E5-808FF423137C}" srcOrd="0" destOrd="0" presId="urn:microsoft.com/office/officeart/2005/8/layout/orgChart1"/>
    <dgm:cxn modelId="{E57122CB-25AF-40FC-90AB-C7A4D08B5AD2}" type="presParOf" srcId="{0F61AEA0-0C0E-4943-9455-8874FD499380}" destId="{B74C2E98-E561-4CFA-850B-974CFE7DDB0D}" srcOrd="1" destOrd="0" presId="urn:microsoft.com/office/officeart/2005/8/layout/orgChart1"/>
    <dgm:cxn modelId="{BDDAAEEA-3FE5-40B7-BF41-0D1C7CF18D1A}" type="presParOf" srcId="{44E33BF1-4F92-4C6C-8CB2-1E6B9A468986}" destId="{F5EB4C67-0204-42F7-AD07-DC5A49B6C71B}" srcOrd="1" destOrd="0" presId="urn:microsoft.com/office/officeart/2005/8/layout/orgChart1"/>
    <dgm:cxn modelId="{99475D6D-3777-4979-80AF-3E2A8017B587}" type="presParOf" srcId="{F5EB4C67-0204-42F7-AD07-DC5A49B6C71B}" destId="{69DA92DB-F86A-497C-884B-EB9BE0A18720}" srcOrd="0" destOrd="0" presId="urn:microsoft.com/office/officeart/2005/8/layout/orgChart1"/>
    <dgm:cxn modelId="{2E45AD46-63BB-4677-88C2-A169F0102253}" type="presParOf" srcId="{F5EB4C67-0204-42F7-AD07-DC5A49B6C71B}" destId="{8169E326-76E4-493D-A42D-E2C5365A6945}" srcOrd="1" destOrd="0" presId="urn:microsoft.com/office/officeart/2005/8/layout/orgChart1"/>
    <dgm:cxn modelId="{284836EE-AC7D-4B81-9301-8FDB206BFB9D}" type="presParOf" srcId="{8169E326-76E4-493D-A42D-E2C5365A6945}" destId="{8715652E-90FC-4195-BB9A-407422A82460}" srcOrd="0" destOrd="0" presId="urn:microsoft.com/office/officeart/2005/8/layout/orgChart1"/>
    <dgm:cxn modelId="{1B90F154-501B-4AFD-9921-9E07B5A53F91}" type="presParOf" srcId="{8715652E-90FC-4195-BB9A-407422A82460}" destId="{7E14F984-AB2D-4E93-907F-FF58445F6CE2}" srcOrd="0" destOrd="0" presId="urn:microsoft.com/office/officeart/2005/8/layout/orgChart1"/>
    <dgm:cxn modelId="{CEFBE399-4485-46ED-9093-01CA0BE124BA}" type="presParOf" srcId="{8715652E-90FC-4195-BB9A-407422A82460}" destId="{00F62128-97CB-4ED3-9E54-5DDA86AB135A}" srcOrd="1" destOrd="0" presId="urn:microsoft.com/office/officeart/2005/8/layout/orgChart1"/>
    <dgm:cxn modelId="{20E09921-A614-4954-B8D4-105ED3D9BAFF}" type="presParOf" srcId="{8169E326-76E4-493D-A42D-E2C5365A6945}" destId="{522AE342-12C9-46BC-9699-8AEDCA952C71}" srcOrd="1" destOrd="0" presId="urn:microsoft.com/office/officeart/2005/8/layout/orgChart1"/>
    <dgm:cxn modelId="{ED2D181D-AC0B-4E7A-9492-0DE9D14E395B}" type="presParOf" srcId="{8169E326-76E4-493D-A42D-E2C5365A6945}" destId="{C69FE8A6-B2B7-4BEC-9F26-D7E94DEA7481}" srcOrd="2" destOrd="0" presId="urn:microsoft.com/office/officeart/2005/8/layout/orgChart1"/>
    <dgm:cxn modelId="{9C52E6C7-A65D-4E3B-91B3-AC021AFFA9FF}" type="presParOf" srcId="{44E33BF1-4F92-4C6C-8CB2-1E6B9A468986}" destId="{99ED6150-7F34-4DF5-9AD3-4AF4ACFB9FEA}" srcOrd="2" destOrd="0" presId="urn:microsoft.com/office/officeart/2005/8/layout/orgChart1"/>
    <dgm:cxn modelId="{B00D10FD-5650-4D63-99B9-DF6E2A61532F}" type="presParOf" srcId="{0E326ECA-3F5F-41A0-BFA7-E3AF9E372F92}" destId="{7EF16D06-457B-4DEB-AD1A-A4CCBDDB8CE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974DC5-6EF4-4275-B95C-2EEFD0C9F003}">
      <dsp:nvSpPr>
        <dsp:cNvPr id="0" name=""/>
        <dsp:cNvSpPr/>
      </dsp:nvSpPr>
      <dsp:spPr>
        <a:xfrm>
          <a:off x="1698762" y="0"/>
          <a:ext cx="5040560" cy="504056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01A41F-D913-4DB4-88C9-BC13C95E2F5B}">
      <dsp:nvSpPr>
        <dsp:cNvPr id="0" name=""/>
        <dsp:cNvSpPr/>
      </dsp:nvSpPr>
      <dsp:spPr>
        <a:xfrm rot="21076384">
          <a:off x="1669411" y="478853"/>
          <a:ext cx="2982225" cy="1965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Bookman Old Style" pitchFamily="18" charset="0"/>
            </a:rPr>
            <a:t>Материальные затраты</a:t>
          </a:r>
          <a:endParaRPr lang="ru-RU" sz="2400" b="1" kern="1200" dirty="0">
            <a:latin typeface="Bookman Old Style" pitchFamily="18" charset="0"/>
          </a:endParaRPr>
        </a:p>
      </dsp:txBody>
      <dsp:txXfrm>
        <a:off x="1765374" y="574816"/>
        <a:ext cx="2790299" cy="1773892"/>
      </dsp:txXfrm>
    </dsp:sp>
    <dsp:sp modelId="{C2296B7D-55FE-4B28-A33D-7432A0CF5545}">
      <dsp:nvSpPr>
        <dsp:cNvPr id="0" name=""/>
        <dsp:cNvSpPr/>
      </dsp:nvSpPr>
      <dsp:spPr>
        <a:xfrm rot="851164">
          <a:off x="4329484" y="901897"/>
          <a:ext cx="2903749" cy="1965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Bookman Old Style" pitchFamily="18" charset="0"/>
            </a:rPr>
            <a:t>Затраты на оплату труда</a:t>
          </a:r>
          <a:endParaRPr lang="ru-RU" sz="2400" b="1" kern="1200" dirty="0">
            <a:latin typeface="Bookman Old Style" pitchFamily="18" charset="0"/>
          </a:endParaRPr>
        </a:p>
      </dsp:txBody>
      <dsp:txXfrm>
        <a:off x="4425447" y="997860"/>
        <a:ext cx="2711823" cy="1773892"/>
      </dsp:txXfrm>
    </dsp:sp>
    <dsp:sp modelId="{235A9E61-19A0-40E0-809E-299115D45E02}">
      <dsp:nvSpPr>
        <dsp:cNvPr id="0" name=""/>
        <dsp:cNvSpPr/>
      </dsp:nvSpPr>
      <dsp:spPr>
        <a:xfrm>
          <a:off x="1612589" y="2595888"/>
          <a:ext cx="3095869" cy="19658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Bookman Old Style" pitchFamily="18" charset="0"/>
            </a:rPr>
            <a:t>Амортизацион-ные</a:t>
          </a:r>
          <a:r>
            <a:rPr lang="ru-RU" sz="2400" b="1" kern="1200" dirty="0" smtClean="0">
              <a:latin typeface="Bookman Old Style" pitchFamily="18" charset="0"/>
            </a:rPr>
            <a:t> отчисления</a:t>
          </a:r>
          <a:endParaRPr lang="ru-RU" sz="2400" b="1" kern="1200" dirty="0">
            <a:latin typeface="Bookman Old Style" pitchFamily="18" charset="0"/>
          </a:endParaRPr>
        </a:p>
      </dsp:txBody>
      <dsp:txXfrm>
        <a:off x="1708552" y="2691851"/>
        <a:ext cx="2903943" cy="1773892"/>
      </dsp:txXfrm>
    </dsp:sp>
    <dsp:sp modelId="{FAB06DBD-22BA-4230-8812-EFE2FA6DA39D}">
      <dsp:nvSpPr>
        <dsp:cNvPr id="0" name=""/>
        <dsp:cNvSpPr/>
      </dsp:nvSpPr>
      <dsp:spPr>
        <a:xfrm rot="20632700">
          <a:off x="4919466" y="3094498"/>
          <a:ext cx="2233995" cy="1219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Bookman Old Style" pitchFamily="18" charset="0"/>
            </a:rPr>
            <a:t>Прочие расходы</a:t>
          </a:r>
          <a:endParaRPr lang="ru-RU" sz="2400" b="1" kern="1200" dirty="0">
            <a:latin typeface="Bookman Old Style" pitchFamily="18" charset="0"/>
          </a:endParaRPr>
        </a:p>
      </dsp:txBody>
      <dsp:txXfrm>
        <a:off x="4978995" y="3154027"/>
        <a:ext cx="2114937" cy="1100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DA92DB-F86A-497C-884B-EB9BE0A18720}">
      <dsp:nvSpPr>
        <dsp:cNvPr id="0" name=""/>
        <dsp:cNvSpPr/>
      </dsp:nvSpPr>
      <dsp:spPr>
        <a:xfrm>
          <a:off x="7445210" y="3788515"/>
          <a:ext cx="91440" cy="5386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68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BD8340-7718-4F98-80F5-C9ABB0CEDE36}">
      <dsp:nvSpPr>
        <dsp:cNvPr id="0" name=""/>
        <dsp:cNvSpPr/>
      </dsp:nvSpPr>
      <dsp:spPr>
        <a:xfrm>
          <a:off x="4387056" y="1967233"/>
          <a:ext cx="3103874" cy="538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9344"/>
              </a:lnTo>
              <a:lnTo>
                <a:pt x="3103874" y="269344"/>
              </a:lnTo>
              <a:lnTo>
                <a:pt x="3103874" y="5386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4B80F-967D-42FB-9C69-80FB97E432E6}">
      <dsp:nvSpPr>
        <dsp:cNvPr id="0" name=""/>
        <dsp:cNvSpPr/>
      </dsp:nvSpPr>
      <dsp:spPr>
        <a:xfrm>
          <a:off x="4341335" y="3788515"/>
          <a:ext cx="91440" cy="5386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68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CD1D8-FBFB-4252-9764-20BBBA4BA626}">
      <dsp:nvSpPr>
        <dsp:cNvPr id="0" name=""/>
        <dsp:cNvSpPr/>
      </dsp:nvSpPr>
      <dsp:spPr>
        <a:xfrm>
          <a:off x="4341335" y="1967233"/>
          <a:ext cx="91440" cy="5386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6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A96BF-71B2-47EC-8368-D5DEFA821340}">
      <dsp:nvSpPr>
        <dsp:cNvPr id="0" name=""/>
        <dsp:cNvSpPr/>
      </dsp:nvSpPr>
      <dsp:spPr>
        <a:xfrm>
          <a:off x="1237461" y="3788515"/>
          <a:ext cx="91440" cy="5386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68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78847-8A45-494D-87B7-432A619BB990}">
      <dsp:nvSpPr>
        <dsp:cNvPr id="0" name=""/>
        <dsp:cNvSpPr/>
      </dsp:nvSpPr>
      <dsp:spPr>
        <a:xfrm>
          <a:off x="1283181" y="1967233"/>
          <a:ext cx="3103874" cy="538688"/>
        </a:xfrm>
        <a:custGeom>
          <a:avLst/>
          <a:gdLst/>
          <a:ahLst/>
          <a:cxnLst/>
          <a:rect l="0" t="0" r="0" b="0"/>
          <a:pathLst>
            <a:path>
              <a:moveTo>
                <a:pt x="3103874" y="0"/>
              </a:moveTo>
              <a:lnTo>
                <a:pt x="3103874" y="269344"/>
              </a:lnTo>
              <a:lnTo>
                <a:pt x="0" y="269344"/>
              </a:lnTo>
              <a:lnTo>
                <a:pt x="0" y="53868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BE6FD-5BFD-46BF-BA42-6FA3F0F6B3DE}">
      <dsp:nvSpPr>
        <dsp:cNvPr id="0" name=""/>
        <dsp:cNvSpPr/>
      </dsp:nvSpPr>
      <dsp:spPr>
        <a:xfrm>
          <a:off x="3104463" y="684641"/>
          <a:ext cx="2565185" cy="1282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2"/>
              </a:solidFill>
              <a:effectLst/>
              <a:latin typeface="Book Antiqua" panose="02040602050305030304" pitchFamily="18" charset="0"/>
            </a:rPr>
            <a:t>Схема баланса</a:t>
          </a:r>
        </a:p>
      </dsp:txBody>
      <dsp:txXfrm>
        <a:off x="3104463" y="684641"/>
        <a:ext cx="2565185" cy="1282592"/>
      </dsp:txXfrm>
    </dsp:sp>
    <dsp:sp modelId="{65FF1CF2-B290-4A39-949A-CAC8DEBE8A93}">
      <dsp:nvSpPr>
        <dsp:cNvPr id="0" name=""/>
        <dsp:cNvSpPr/>
      </dsp:nvSpPr>
      <dsp:spPr>
        <a:xfrm>
          <a:off x="589" y="2505922"/>
          <a:ext cx="2565185" cy="1282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Активы</a:t>
          </a:r>
        </a:p>
      </dsp:txBody>
      <dsp:txXfrm>
        <a:off x="589" y="2505922"/>
        <a:ext cx="2565185" cy="1282592"/>
      </dsp:txXfrm>
    </dsp:sp>
    <dsp:sp modelId="{D2D83811-A6AA-4EF5-81D5-6A29F21E4C42}">
      <dsp:nvSpPr>
        <dsp:cNvPr id="0" name=""/>
        <dsp:cNvSpPr/>
      </dsp:nvSpPr>
      <dsp:spPr>
        <a:xfrm>
          <a:off x="589" y="4327204"/>
          <a:ext cx="2565185" cy="1282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Оборотный капитал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Капиталовложения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Основной капитал (ОПФ)</a:t>
          </a:r>
        </a:p>
      </dsp:txBody>
      <dsp:txXfrm>
        <a:off x="589" y="4327204"/>
        <a:ext cx="2565185" cy="1282592"/>
      </dsp:txXfrm>
    </dsp:sp>
    <dsp:sp modelId="{84D32ED1-D994-4957-B827-95A2C485A315}">
      <dsp:nvSpPr>
        <dsp:cNvPr id="0" name=""/>
        <dsp:cNvSpPr/>
      </dsp:nvSpPr>
      <dsp:spPr>
        <a:xfrm>
          <a:off x="3104463" y="2505922"/>
          <a:ext cx="2565185" cy="1282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Пассивы</a:t>
          </a:r>
        </a:p>
      </dsp:txBody>
      <dsp:txXfrm>
        <a:off x="3104463" y="2505922"/>
        <a:ext cx="2565185" cy="1282592"/>
      </dsp:txXfrm>
    </dsp:sp>
    <dsp:sp modelId="{86BC4A60-5EBA-4502-B303-B692820663F0}">
      <dsp:nvSpPr>
        <dsp:cNvPr id="0" name=""/>
        <dsp:cNvSpPr/>
      </dsp:nvSpPr>
      <dsp:spPr>
        <a:xfrm>
          <a:off x="3104463" y="4327204"/>
          <a:ext cx="2565185" cy="1282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Текущие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Долгосрочные</a:t>
          </a:r>
        </a:p>
      </dsp:txBody>
      <dsp:txXfrm>
        <a:off x="3104463" y="4327204"/>
        <a:ext cx="2565185" cy="1282592"/>
      </dsp:txXfrm>
    </dsp:sp>
    <dsp:sp modelId="{FE109013-E150-4477-B2E5-808FF423137C}">
      <dsp:nvSpPr>
        <dsp:cNvPr id="0" name=""/>
        <dsp:cNvSpPr/>
      </dsp:nvSpPr>
      <dsp:spPr>
        <a:xfrm>
          <a:off x="6208337" y="2505922"/>
          <a:ext cx="2565185" cy="1282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Собственный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1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man Old Style" panose="02050604050505020204" pitchFamily="18" charset="0"/>
            </a:rPr>
            <a:t>капитал</a:t>
          </a:r>
        </a:p>
      </dsp:txBody>
      <dsp:txXfrm>
        <a:off x="6208337" y="2505922"/>
        <a:ext cx="2565185" cy="1282592"/>
      </dsp:txXfrm>
    </dsp:sp>
    <dsp:sp modelId="{7E14F984-AB2D-4E93-907F-FF58445F6CE2}">
      <dsp:nvSpPr>
        <dsp:cNvPr id="0" name=""/>
        <dsp:cNvSpPr/>
      </dsp:nvSpPr>
      <dsp:spPr>
        <a:xfrm>
          <a:off x="6208337" y="4327204"/>
          <a:ext cx="2565185" cy="12825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Уставный капитал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Нераспределенная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900" b="0" i="0" u="none" strike="noStrike" kern="1200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Book Antiqua" panose="02040602050305030304" pitchFamily="18" charset="0"/>
            </a:rPr>
            <a:t>прибыль</a:t>
          </a:r>
        </a:p>
      </dsp:txBody>
      <dsp:txXfrm>
        <a:off x="6208337" y="4327204"/>
        <a:ext cx="2565185" cy="1282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68D2A4-3371-4AC1-B02B-6C867B24DCE9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91234-C635-4039-853A-26005F70B7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55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163E33-4D51-41C4-AEAE-124160025DF2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C276D-F0C9-4719-8B61-B7000F68247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95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AC848-7469-467C-99FB-EFDFB202C87E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083785-E2B0-4C61-9E81-0451F377D1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850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E33B-7D54-4AF7-BBDA-6FD5CD469D50}" type="datetimeFigureOut">
              <a:rPr lang="ru-RU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F8EE2-0411-4FBF-B8A7-D7B2D6ED0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00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BC3D98-0FA6-40CF-9A60-998C74149ACD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E9CD3-46B8-486C-8531-A55C9025C5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82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7453AD-78AD-4EA0-A021-11D68C72634D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25C27-1A6B-48D6-AF98-8F8F8C0E88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4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20A502-4A9F-4B7B-AC32-8D92CD32BF87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C0649-95AF-4DAB-AE8C-8A3CC3D87E6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4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F8F327-4B74-4A01-A60A-56A46DF59CF8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D614CF-2464-4710-9C55-028F872F68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83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8D9CD0-BC14-4DE7-890E-C0E4161FF84C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338CD-E66B-4767-A259-CF742415DD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62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D9C645-558C-4948-A707-9374FE02DEA3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2FD9F7-56B3-4B7C-AC20-D8A73E95BC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544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7D79BB-B979-4CC0-A57E-BC77CD6E385F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9C7FF4-D04D-429F-B465-C14059DDE8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0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592447-D4D3-4D24-9DA4-AA37CBFC8614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A993FD-DAD5-4A76-BED8-51C7D4F1E5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957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708AE1-C3B2-4DD5-9BDB-90BAC3080753}" type="datetimeFigureOut">
              <a:rPr lang="ru-RU" smtClean="0"/>
              <a:pPr>
                <a:defRPr/>
              </a:pPr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FFAB58-6531-4023-8AEC-506AB409CC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84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61842" y="2060848"/>
            <a:ext cx="227818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Фирма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288" y="476250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Виды издержек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95288" y="1700213"/>
            <a:ext cx="8243887" cy="487045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Внутренние </a:t>
            </a:r>
            <a:r>
              <a:rPr lang="ru-RU" dirty="0" smtClean="0">
                <a:latin typeface="Bookman Old Style" pitchFamily="18" charset="0"/>
              </a:rPr>
              <a:t>(неявные, альтернативные) – </a:t>
            </a:r>
            <a:r>
              <a:rPr lang="ru-RU" sz="2600" dirty="0" smtClean="0">
                <a:latin typeface="Bookman Old Style" pitchFamily="18" charset="0"/>
              </a:rPr>
              <a:t>денежные доходы, которые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Bookman Old Style" pitchFamily="18" charset="0"/>
              </a:rPr>
              <a:t>могли бы быть получены за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Bookman Old Style" pitchFamily="18" charset="0"/>
              </a:rPr>
              <a:t>собственный и самостоятельно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Bookman Old Style" pitchFamily="18" charset="0"/>
              </a:rPr>
              <a:t>используемый ресурс при другом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Bookman Old Style" pitchFamily="18" charset="0"/>
              </a:rPr>
              <a:t>наилучшем из возможных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latin typeface="Bookman Old Style" pitchFamily="18" charset="0"/>
              </a:rPr>
              <a:t>способов его применения</a:t>
            </a:r>
            <a:endParaRPr lang="en-US" sz="2600" dirty="0" smtClean="0">
              <a:latin typeface="Bookman Old Style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>
                <a:solidFill>
                  <a:srgbClr val="FF0000"/>
                </a:solidFill>
                <a:latin typeface="Bookman Old Style" pitchFamily="18" charset="0"/>
              </a:rPr>
              <a:t>(</a:t>
            </a:r>
            <a:r>
              <a:rPr lang="ru-RU" sz="2600" dirty="0" smtClean="0">
                <a:solidFill>
                  <a:srgbClr val="FF0000"/>
                </a:solidFill>
                <a:latin typeface="Bookman Old Style" pitchFamily="18" charset="0"/>
              </a:rPr>
              <a:t>возникают как результат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600" dirty="0" smtClean="0">
                <a:solidFill>
                  <a:srgbClr val="FF0000"/>
                </a:solidFill>
                <a:latin typeface="Bookman Old Style" pitchFamily="18" charset="0"/>
              </a:rPr>
              <a:t>утраченных возможностей)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dirty="0" smtClean="0">
              <a:latin typeface="Bookman Old Style" pitchFamily="18" charset="0"/>
            </a:endParaRPr>
          </a:p>
          <a:p>
            <a:pPr marL="514350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latin typeface="Bookman Old Style" pitchFamily="18" charset="0"/>
              </a:rPr>
              <a:t>TC</a:t>
            </a:r>
            <a:r>
              <a:rPr lang="ru-RU" b="1" dirty="0" smtClean="0">
                <a:latin typeface="Bookman Old Style" pitchFamily="18" charset="0"/>
              </a:rPr>
              <a:t>альт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2"/>
          <p:cNvSpPr>
            <a:spLocks noChangeArrowheads="1"/>
          </p:cNvSpPr>
          <p:nvPr/>
        </p:nvSpPr>
        <p:spPr bwMode="auto">
          <a:xfrm>
            <a:off x="611188" y="404813"/>
            <a:ext cx="81375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Bookman Old Style" pitchFamily="18" charset="0"/>
              </a:rPr>
              <a:t>Основные статьи </a:t>
            </a:r>
          </a:p>
          <a:p>
            <a:pPr algn="ctr"/>
            <a:r>
              <a:rPr lang="ru-RU" sz="3200" b="1" dirty="0">
                <a:solidFill>
                  <a:srgbClr val="0070C0"/>
                </a:solidFill>
                <a:latin typeface="Bookman Old Style" pitchFamily="18" charset="0"/>
              </a:rPr>
              <a:t>альтернативных издержек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467544" y="1412776"/>
          <a:ext cx="83519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01A41F-D913-4DB4-88C9-BC13C95E2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5601A41F-D913-4DB4-88C9-BC13C95E2F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296B7D-55FE-4B28-A33D-7432A0CF5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C2296B7D-55FE-4B28-A33D-7432A0CF5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5A9E61-19A0-40E0-809E-299115D45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235A9E61-19A0-40E0-809E-299115D45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B06DBD-22BA-4230-8812-EFE2FA6DA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FAB06DBD-22BA-4230-8812-EFE2FA6DA3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Содержимое 2"/>
          <p:cNvSpPr>
            <a:spLocks noGrp="1"/>
          </p:cNvSpPr>
          <p:nvPr>
            <p:ph idx="1"/>
          </p:nvPr>
        </p:nvSpPr>
        <p:spPr>
          <a:xfrm>
            <a:off x="611188" y="2060575"/>
            <a:ext cx="8229600" cy="1944688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ru-RU" smtClean="0">
                <a:latin typeface="Bookman Old Style" pitchFamily="18" charset="0"/>
              </a:rPr>
              <a:t>Внешние и внутренние издержки в сумме образуют 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latin typeface="Bookman Old Style" pitchFamily="18" charset="0"/>
              </a:rPr>
              <a:t>экономические</a:t>
            </a:r>
            <a:r>
              <a:rPr lang="en-US" b="1" smtClean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b="1" smtClean="0">
                <a:solidFill>
                  <a:srgbClr val="FF0000"/>
                </a:solidFill>
                <a:latin typeface="Bookman Old Style" pitchFamily="18" charset="0"/>
              </a:rPr>
              <a:t>издержки.</a:t>
            </a:r>
            <a:r>
              <a:rPr lang="ru-RU" b="1" smtClean="0">
                <a:latin typeface="Bookman Old Style" pitchFamily="18" charset="0"/>
              </a:rPr>
              <a:t> 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endParaRPr lang="ru-RU" b="1" smtClean="0">
              <a:latin typeface="Bookman Old Style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3789363"/>
            <a:ext cx="8388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Bookman Old Style" pitchFamily="18" charset="0"/>
              </a:rPr>
              <a:t>TC </a:t>
            </a:r>
            <a:r>
              <a:rPr lang="ru-RU" sz="3600" b="1">
                <a:latin typeface="Bookman Old Style" pitchFamily="18" charset="0"/>
              </a:rPr>
              <a:t>экон = </a:t>
            </a:r>
            <a:r>
              <a:rPr lang="en-US" sz="3600" b="1">
                <a:latin typeface="Bookman Old Style" pitchFamily="18" charset="0"/>
              </a:rPr>
              <a:t>TC</a:t>
            </a:r>
            <a:r>
              <a:rPr lang="ru-RU" sz="3600" b="1">
                <a:latin typeface="Bookman Old Style" pitchFamily="18" charset="0"/>
              </a:rPr>
              <a:t> бух</a:t>
            </a:r>
            <a:r>
              <a:rPr lang="en-US" sz="3600" b="1">
                <a:latin typeface="Bookman Old Style" pitchFamily="18" charset="0"/>
              </a:rPr>
              <a:t> </a:t>
            </a:r>
            <a:r>
              <a:rPr lang="ru-RU" sz="3600" b="1">
                <a:latin typeface="Bookman Old Style" pitchFamily="18" charset="0"/>
              </a:rPr>
              <a:t> + </a:t>
            </a:r>
            <a:r>
              <a:rPr lang="en-US" sz="3600" b="1">
                <a:latin typeface="Bookman Old Style" pitchFamily="18" charset="0"/>
              </a:rPr>
              <a:t>TC</a:t>
            </a:r>
            <a:r>
              <a:rPr lang="ru-RU" sz="3600" b="1">
                <a:latin typeface="Bookman Old Style" pitchFamily="18" charset="0"/>
              </a:rPr>
              <a:t> альт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395288" y="908050"/>
            <a:ext cx="7993062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bg1"/>
                </a:solidFill>
                <a:latin typeface="Bookman Old Style" pitchFamily="18" charset="0"/>
              </a:rPr>
              <a:t>Бухгалтерская прибыль </a:t>
            </a:r>
          </a:p>
          <a:p>
            <a:r>
              <a:rPr lang="ru-RU" sz="3600" b="1">
                <a:solidFill>
                  <a:schemeClr val="bg1"/>
                </a:solidFill>
                <a:latin typeface="Bookman Old Style" pitchFamily="18" charset="0"/>
              </a:rPr>
              <a:t>(балансовая прибыль)</a:t>
            </a:r>
            <a:r>
              <a:rPr lang="ru-RU" sz="3600">
                <a:solidFill>
                  <a:schemeClr val="bg1"/>
                </a:solidFill>
                <a:latin typeface="Bookman Old Style" pitchFamily="18" charset="0"/>
              </a:rPr>
              <a:t>= </a:t>
            </a:r>
            <a:r>
              <a:rPr lang="ru-RU" sz="3600">
                <a:latin typeface="Bookman Old Style" pitchFamily="18" charset="0"/>
              </a:rPr>
              <a:t>выручка –бухгалтерские (явные) издержки.</a:t>
            </a:r>
          </a:p>
          <a:p>
            <a:endParaRPr lang="ru-RU" sz="3600">
              <a:latin typeface="Bookman Old Style" pitchFamily="18" charset="0"/>
            </a:endParaRPr>
          </a:p>
          <a:p>
            <a:r>
              <a:rPr lang="ru-RU" sz="3600" b="1">
                <a:solidFill>
                  <a:schemeClr val="bg1"/>
                </a:solidFill>
                <a:latin typeface="Bookman Old Style" pitchFamily="18" charset="0"/>
              </a:rPr>
              <a:t>Экономическая прибыль = </a:t>
            </a:r>
            <a:r>
              <a:rPr lang="ru-RU" sz="3600">
                <a:latin typeface="Bookman Old Style" pitchFamily="18" charset="0"/>
              </a:rPr>
              <a:t>выручка – экономические издержки.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524000" y="404664"/>
          <a:ext cx="60960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E01B46-99B8-45D9-ABC4-02335AA52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4CE01B46-99B8-45D9-ABC4-02335AA52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085E3B0-6686-42F7-B4E5-67940A946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0085E3B0-6686-42F7-B4E5-67940A946D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CC91C9-8E4B-4739-AB67-91697C72FF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>
                                            <p:graphicEl>
                                              <a:dgm id="{E7CC91C9-8E4B-4739-AB67-91697C72FF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34E0893-44CD-4119-B962-EC69A68C0F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F34E0893-44CD-4119-B962-EC69A68C0F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AFAD5A2-48E8-4E2F-965A-01E67F2CC1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dgm id="{8AFAD5A2-48E8-4E2F-965A-01E67F2CC1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0FAA16-F325-42BF-909C-24EF9DC5E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8E0FAA16-F325-42BF-909C-24EF9DC5E4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3536B5-5F85-42CE-9B49-3F59D5EA7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DB3536B5-5F85-42CE-9B49-3F59D5EA7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55F04BB-E407-4BF9-B42C-78A71AE6EB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dgm id="{955F04BB-E407-4BF9-B42C-78A71AE6EB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2EE85B-5C4D-4A81-AB33-55F6C383B2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762EE85B-5C4D-4A81-AB33-55F6C383B2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5D75226-4437-4114-A5DA-398DFC7036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25D75226-4437-4114-A5DA-398DFC7036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FC1D4C-9380-4365-B639-78A2D2939C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C9FC1D4C-9380-4365-B639-78A2D2939C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BF0BD2E-C547-4721-8221-FBADF880D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BBF0BD2E-C547-4721-8221-FBADF880D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313" y="476250"/>
            <a:ext cx="8496300" cy="523220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Bookman Old Style" pitchFamily="18" charset="0"/>
              </a:rPr>
              <a:t>Если ЭКОНОМИЧЕСКАЯ ПРИБЫЛЬ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B0F0"/>
                </a:solidFill>
                <a:latin typeface="Bookman Old Style" pitchFamily="18" charset="0"/>
              </a:rPr>
              <a:t>меньше нуля</a:t>
            </a:r>
            <a:r>
              <a:rPr lang="ru-RU" sz="2800" dirty="0">
                <a:latin typeface="Bookman Old Style" pitchFamily="18" charset="0"/>
              </a:rPr>
              <a:t>, то существуют более выгодные сферы приложения ресурсов и необходимо принимать какие-то меры по изменению ситуации.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равна нулю</a:t>
            </a:r>
            <a:r>
              <a:rPr lang="ru-RU" sz="2800" dirty="0">
                <a:latin typeface="Bookman Old Style" pitchFamily="18" charset="0"/>
              </a:rPr>
              <a:t>, то иное использование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Bookman Old Style" pitchFamily="18" charset="0"/>
              </a:rPr>
              <a:t>   ресурсов не принесет большего дохода.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больше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нуля</a:t>
            </a:r>
            <a:r>
              <a:rPr lang="ru-RU" sz="2800" dirty="0">
                <a:latin typeface="Bookman Old Style" pitchFamily="18" charset="0"/>
              </a:rPr>
              <a:t>, то данный бизнес приносит сверхприбыль, все другие способы использования ресурсов принесут меньший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Bookman Old Style" pitchFamily="18" charset="0"/>
              </a:rPr>
              <a:t>   доход.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42988" y="549275"/>
            <a:ext cx="76327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66675" algn="l"/>
              </a:tabLst>
            </a:pPr>
            <a:r>
              <a:rPr lang="ru-RU" sz="24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Экономист, работавший на фирме «Омега» по найму и получавший в конце года после всех вычетов (в том числе и подоходного налога) 2</a:t>
            </a:r>
            <a:r>
              <a:rPr lang="en-US" sz="24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24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0 тыс. руб. в год. в новом году решил открыть собственный магазин. Его стартовый капитал составляет 150 тыс. руб. в год (эти деньги у него есть). Он рассчитывает получить выручку равную 1300 тыс. руб. в год. Для реализации этого проекта ему нужно:</a:t>
            </a:r>
          </a:p>
          <a:p>
            <a:pPr algn="just" eaLnBrk="0" hangingPunct="0">
              <a:buFontTx/>
              <a:buChar char="•"/>
              <a:tabLst>
                <a:tab pos="66675" algn="l"/>
              </a:tabLst>
            </a:pPr>
            <a:r>
              <a:rPr lang="ru-RU" sz="24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оплатить в конце года арендную плату в размере 400 тыс. руб. за помещение магазина на год вперед;</a:t>
            </a:r>
          </a:p>
          <a:p>
            <a:pPr algn="just" eaLnBrk="0" hangingPunct="0">
              <a:buFontTx/>
              <a:buChar char="•"/>
              <a:tabLst>
                <a:tab pos="66675" algn="l"/>
              </a:tabLst>
            </a:pPr>
            <a:r>
              <a:rPr lang="ru-RU" sz="24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 начале года выполнить ремонтные работы в арендуемом помещении стоимостью 2</a:t>
            </a:r>
            <a:r>
              <a:rPr lang="en-US" sz="24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24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0 тыс. руб.: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Прямоугольник 1"/>
          <p:cNvSpPr>
            <a:spLocks noChangeArrowheads="1"/>
          </p:cNvSpPr>
          <p:nvPr/>
        </p:nvSpPr>
        <p:spPr bwMode="auto">
          <a:xfrm>
            <a:off x="1116013" y="908050"/>
            <a:ext cx="7777162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  <a:tabLst>
                <a:tab pos="66675" algn="l"/>
              </a:tabLst>
            </a:pPr>
            <a:r>
              <a:rPr lang="ru-RU" sz="2400" b="1">
                <a:solidFill>
                  <a:schemeClr val="bg1"/>
                </a:solidFill>
                <a:latin typeface="Bookman Old Style" pitchFamily="18" charset="0"/>
                <a:cs typeface="Times New Roman" pitchFamily="18" charset="0"/>
              </a:rPr>
              <a:t>нанять трех работников с оплатой в конце года по 100 тыс. руб. в год каждому,</a:t>
            </a:r>
            <a:endParaRPr lang="ru-RU" sz="2400" b="1">
              <a:solidFill>
                <a:schemeClr val="bg1"/>
              </a:solidFill>
              <a:latin typeface="Bookman Old Style" pitchFamily="18" charset="0"/>
            </a:endParaRPr>
          </a:p>
          <a:p>
            <a:pPr algn="just" eaLnBrk="0" hangingPunct="0">
              <a:buFontTx/>
              <a:buChar char="•"/>
              <a:tabLst>
                <a:tab pos="66675" algn="l"/>
              </a:tabLst>
            </a:pPr>
            <a:r>
              <a:rPr lang="ru-RU" sz="2400" b="1">
                <a:latin typeface="Bookman Old Style" pitchFamily="18" charset="0"/>
                <a:cs typeface="Times New Roman" pitchFamily="18" charset="0"/>
              </a:rPr>
              <a:t>занять в банке недостающую для покрытия расходов сумму денег сроком на год;</a:t>
            </a:r>
            <a:endParaRPr lang="ru-RU" sz="2400" b="1">
              <a:latin typeface="Bookman Old Style" pitchFamily="18" charset="0"/>
            </a:endParaRPr>
          </a:p>
          <a:p>
            <a:pPr algn="just" eaLnBrk="0" hangingPunct="0">
              <a:buFontTx/>
              <a:buChar char="•"/>
              <a:tabLst>
                <a:tab pos="66675" algn="l"/>
              </a:tabLst>
            </a:pPr>
            <a:r>
              <a:rPr lang="ru-RU" sz="2400" b="1">
                <a:latin typeface="Bookman Old Style" pitchFamily="18" charset="0"/>
                <a:cs typeface="Times New Roman" pitchFamily="18" charset="0"/>
              </a:rPr>
              <a:t>оставить труд экономиста и целиком сосредоточиться на предпринимательской деятельности.</a:t>
            </a:r>
            <a:endParaRPr lang="ru-RU" sz="2400" b="1">
              <a:latin typeface="Bookman Old Style" pitchFamily="18" charset="0"/>
            </a:endParaRPr>
          </a:p>
          <a:p>
            <a:pPr algn="just" eaLnBrk="0" hangingPunct="0">
              <a:tabLst>
                <a:tab pos="66675" algn="l"/>
              </a:tabLst>
            </a:pPr>
            <a:r>
              <a:rPr lang="ru-RU" sz="2400" b="1">
                <a:latin typeface="Bookman Old Style" pitchFamily="18" charset="0"/>
                <a:cs typeface="Times New Roman" pitchFamily="18" charset="0"/>
              </a:rPr>
              <a:t>Иных затрат у него нет. Банковский процент по депозитам равен 14% в год, а по кредитам равен 20% в год.</a:t>
            </a:r>
            <a:endParaRPr lang="ru-RU" sz="2400" b="1">
              <a:latin typeface="Bookman Old Style" pitchFamily="18" charset="0"/>
            </a:endParaRPr>
          </a:p>
          <a:p>
            <a:pPr algn="just" eaLnBrk="0" hangingPunct="0">
              <a:tabLst>
                <a:tab pos="66675" algn="l"/>
              </a:tabLst>
            </a:pPr>
            <a:r>
              <a:rPr lang="ru-RU" sz="2400" b="1">
                <a:latin typeface="Bookman Old Style" pitchFamily="18" charset="0"/>
                <a:cs typeface="Times New Roman" pitchFamily="18" charset="0"/>
              </a:rPr>
              <a:t>1) Определить величину бухгалтерской и экономической прибыли за год (в тыс. руб.)</a:t>
            </a:r>
            <a:endParaRPr lang="ru-RU" sz="2400" b="1">
              <a:latin typeface="Bookman Old Style" pitchFamily="18" charset="0"/>
            </a:endParaRPr>
          </a:p>
          <a:p>
            <a:pPr algn="just" eaLnBrk="0" hangingPunct="0">
              <a:tabLst>
                <a:tab pos="66675" algn="l"/>
              </a:tabLst>
            </a:pPr>
            <a:r>
              <a:rPr lang="ru-RU" sz="2400" b="1">
                <a:latin typeface="Bookman Old Style" pitchFamily="18" charset="0"/>
                <a:cs typeface="Times New Roman" pitchFamily="18" charset="0"/>
              </a:rPr>
              <a:t>2) Стоит ли экономисту открывать свой бизнес?</a:t>
            </a:r>
            <a:endParaRPr lang="ru-RU" sz="2400" b="1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916832"/>
            <a:ext cx="8703858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Как связаны между собой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            издержки и объем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 выпускаемой продукции?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207375" cy="440055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Краткосрочный период </a:t>
            </a:r>
            <a:r>
              <a:rPr lang="ru-RU" sz="2800" dirty="0">
                <a:latin typeface="Bookman Old Style" pitchFamily="18" charset="0"/>
              </a:rPr>
              <a:t>– интервал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Bookman Old Style" pitchFamily="18" charset="0"/>
              </a:rPr>
              <a:t>времени, в течение которого количество  одних факторов производства может изменяться, а других – оставаться фиксированным.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latin typeface="Bookman Old Style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Долгосрочный период </a:t>
            </a:r>
            <a:r>
              <a:rPr lang="ru-RU" sz="2800" dirty="0">
                <a:latin typeface="Bookman Old Style" pitchFamily="18" charset="0"/>
              </a:rPr>
              <a:t>– интервал  </a:t>
            </a:r>
          </a:p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Bookman Old Style" pitchFamily="18" charset="0"/>
              </a:rPr>
              <a:t>времени, в течение которого величины всех факторов производства подвержены изменению.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Понятие «фирма»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5198" y="2060848"/>
            <a:ext cx="7200800" cy="203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Фирма </a:t>
            </a:r>
            <a:r>
              <a:rPr lang="ru-RU" sz="2400" b="1" dirty="0" smtClean="0">
                <a:solidFill>
                  <a:srgbClr val="FF0000"/>
                </a:solidFill>
                <a:latin typeface="Book Antiqua" pitchFamily="18" charset="0"/>
              </a:rPr>
              <a:t>– это </a:t>
            </a:r>
            <a:r>
              <a:rPr lang="ru-RU" sz="2400" dirty="0" smtClean="0">
                <a:latin typeface="Book Antiqua" pitchFamily="18" charset="0"/>
              </a:rPr>
              <a:t>самостоятельный экономический субъект, занимающийся </a:t>
            </a:r>
            <a:r>
              <a:rPr lang="ru-RU" sz="2400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коммерческой деятельностью </a:t>
            </a:r>
            <a:r>
              <a:rPr lang="ru-RU" sz="2400" dirty="0" smtClean="0">
                <a:latin typeface="Book Antiqua" pitchFamily="18" charset="0"/>
              </a:rPr>
              <a:t>и обладающий обособленным имуществом</a:t>
            </a:r>
            <a:endParaRPr lang="ru-RU" sz="2400" dirty="0">
              <a:latin typeface="Book Antiqua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1560" y="3948832"/>
            <a:ext cx="8229600" cy="15117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Юридическое лицо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– это </a:t>
            </a:r>
            <a:r>
              <a:rPr lang="ru-RU" dirty="0" smtClean="0">
                <a:latin typeface="Book Antiqua" pitchFamily="18" charset="0"/>
              </a:rPr>
              <a:t>организация, которая имеет обособленное имущество и отвечает им по своим обязательствам, может от своего имени приобретать и осуществлять гражданские права и нести гражданские обязанности, быть истцом и ответчиком в суде.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Прямоугольник 2"/>
          <p:cNvSpPr>
            <a:spLocks noChangeArrowheads="1"/>
          </p:cNvSpPr>
          <p:nvPr/>
        </p:nvSpPr>
        <p:spPr bwMode="auto">
          <a:xfrm>
            <a:off x="250825" y="2997200"/>
            <a:ext cx="8893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Bookman Old Style" pitchFamily="18" charset="0"/>
              </a:rPr>
              <a:t>Постоянные издержки (FC, </a:t>
            </a:r>
            <a:r>
              <a:rPr lang="en-US" sz="2400" b="1">
                <a:solidFill>
                  <a:srgbClr val="C00000"/>
                </a:solidFill>
                <a:latin typeface="Bookman Old Style" pitchFamily="18" charset="0"/>
              </a:rPr>
              <a:t>fixed cost</a:t>
            </a:r>
            <a:r>
              <a:rPr lang="ru-RU" sz="2400" b="1">
                <a:solidFill>
                  <a:srgbClr val="C00000"/>
                </a:solidFill>
                <a:latin typeface="Bookman Old Style" pitchFamily="18" charset="0"/>
              </a:rPr>
              <a:t>) </a:t>
            </a:r>
            <a:r>
              <a:rPr lang="ru-RU" sz="2400">
                <a:latin typeface="Bookman Old Style" pitchFamily="18" charset="0"/>
              </a:rPr>
              <a:t>– та часть общих издержек предприятия, которая не зависит от объема производимой  продукции. </a:t>
            </a:r>
          </a:p>
        </p:txBody>
      </p:sp>
      <p:sp>
        <p:nvSpPr>
          <p:cNvPr id="39939" name="Прямоугольник 3"/>
          <p:cNvSpPr>
            <a:spLocks noChangeArrowheads="1"/>
          </p:cNvSpPr>
          <p:nvPr/>
        </p:nvSpPr>
        <p:spPr bwMode="auto">
          <a:xfrm>
            <a:off x="1403350" y="4437063"/>
            <a:ext cx="74168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Bookman Old Style" pitchFamily="18" charset="0"/>
              </a:rPr>
              <a:t>Переменные издержки (VC</a:t>
            </a:r>
            <a:r>
              <a:rPr lang="en-US" sz="2400" b="1">
                <a:solidFill>
                  <a:srgbClr val="C00000"/>
                </a:solidFill>
                <a:latin typeface="Bookman Old Style" pitchFamily="18" charset="0"/>
              </a:rPr>
              <a:t>, variable cost</a:t>
            </a:r>
            <a:r>
              <a:rPr lang="ru-RU" sz="2400" b="1">
                <a:solidFill>
                  <a:srgbClr val="C00000"/>
                </a:solidFill>
                <a:latin typeface="Bookman Old Style" pitchFamily="18" charset="0"/>
              </a:rPr>
              <a:t>) </a:t>
            </a:r>
            <a:r>
              <a:rPr lang="ru-RU" sz="2400">
                <a:latin typeface="Bookman Old Style" pitchFamily="18" charset="0"/>
              </a:rPr>
              <a:t>– та часть общих издержек предприятия, величина которых находится в прямой зависимости от выпуска продукции.</a:t>
            </a:r>
            <a:r>
              <a:rPr lang="ru-RU">
                <a:latin typeface="Bookman Old Style" pitchFamily="18" charset="0"/>
              </a:rPr>
              <a:t> </a:t>
            </a:r>
          </a:p>
        </p:txBody>
      </p:sp>
      <p:sp>
        <p:nvSpPr>
          <p:cNvPr id="39940" name="Прямоугольник 4"/>
          <p:cNvSpPr>
            <a:spLocks noChangeArrowheads="1"/>
          </p:cNvSpPr>
          <p:nvPr/>
        </p:nvSpPr>
        <p:spPr bwMode="auto">
          <a:xfrm>
            <a:off x="323850" y="1989138"/>
            <a:ext cx="85693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Bookman Old Style" pitchFamily="18" charset="0"/>
              </a:rPr>
              <a:t>Общие издержки (ТС) – все издержки, связанные с выпуском всей продукции предприятия.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Издержки </a:t>
            </a:r>
            <a:b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</a:b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в краткосрочном периоде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7843"/>
          <a:stretch/>
        </p:blipFill>
        <p:spPr>
          <a:xfrm>
            <a:off x="899592" y="1484784"/>
            <a:ext cx="5787715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Рисунок 1" descr="imag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3860800"/>
            <a:ext cx="42481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63713" y="620713"/>
            <a:ext cx="518477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TC = FC + VC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484438" y="1412875"/>
            <a:ext cx="79216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924300" y="1412875"/>
            <a:ext cx="79216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508625" y="1412875"/>
            <a:ext cx="79216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84438" y="2852738"/>
            <a:ext cx="863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II</a:t>
            </a: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5738" y="2852738"/>
            <a:ext cx="863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II</a:t>
            </a: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80063" y="2852738"/>
            <a:ext cx="863600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II</a:t>
            </a:r>
            <a:endParaRPr lang="ru-RU" sz="44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1413" y="1773238"/>
            <a:ext cx="86518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Q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4300" y="1773238"/>
            <a:ext cx="8636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Q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80063" y="1773238"/>
            <a:ext cx="8636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Q</a:t>
            </a:r>
            <a:endParaRPr lang="ru-RU" sz="4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Графики средних издержек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1844824"/>
            <a:ext cx="2001400" cy="248980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348880"/>
            <a:ext cx="4514850" cy="346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773238"/>
            <a:ext cx="8893175" cy="19431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Предельные (маржинальные) издержки (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MC, marginal cost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)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–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dirty="0" smtClean="0">
                <a:latin typeface="Bookman Old Style" pitchFamily="18" charset="0"/>
              </a:rPr>
              <a:t>дополнительные издержки фирмы на производство каждой дополнительной единицы продукции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8313" y="26035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Предельные издержки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733133"/>
            <a:ext cx="1834585" cy="10050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25500" t="52832" r="18501" b="10360"/>
          <a:stretch/>
        </p:blipFill>
        <p:spPr>
          <a:xfrm>
            <a:off x="5580112" y="4005064"/>
            <a:ext cx="2304256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71550" y="260350"/>
          <a:ext cx="7344816" cy="6295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102"/>
                <a:gridCol w="918102"/>
                <a:gridCol w="918102"/>
                <a:gridCol w="918102"/>
                <a:gridCol w="918102"/>
                <a:gridCol w="918102"/>
                <a:gridCol w="918102"/>
                <a:gridCol w="918102"/>
              </a:tblGrid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Bookman Old Style" pitchFamily="18" charset="0"/>
                        </a:rPr>
                        <a:t>Q</a:t>
                      </a:r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latin typeface="Bookman Old Style" pitchFamily="18" charset="0"/>
                        </a:rPr>
                        <a:t>TC</a:t>
                      </a:r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Bookman Old Style" pitchFamily="18" charset="0"/>
                        </a:rPr>
                        <a:t>TFC </a:t>
                      </a:r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Bookman Old Style" pitchFamily="18" charset="0"/>
                        </a:rPr>
                        <a:t>TVC </a:t>
                      </a:r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Bookman Old Style" pitchFamily="18" charset="0"/>
                        </a:rPr>
                        <a:t>ATC </a:t>
                      </a:r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Bookman Old Style" pitchFamily="18" charset="0"/>
                        </a:rPr>
                        <a:t>AFC </a:t>
                      </a:r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Bookman Old Style" pitchFamily="18" charset="0"/>
                        </a:rPr>
                        <a:t>AVC </a:t>
                      </a:r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Bookman Old Style" pitchFamily="18" charset="0"/>
                        </a:rPr>
                        <a:t>MC</a:t>
                      </a:r>
                      <a:endParaRPr lang="ru-RU" sz="2400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ru-RU" sz="24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0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0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-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-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-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-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72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12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72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12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80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20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40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30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8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84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24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28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8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4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86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26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21,5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15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6,5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2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92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32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18,4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6,4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6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781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ru-RU" sz="24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126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70C0"/>
                          </a:solidFill>
                          <a:latin typeface="Bookman Old Style" pitchFamily="18" charset="0"/>
                        </a:rPr>
                        <a:t>60</a:t>
                      </a:r>
                      <a:endParaRPr lang="ru-RU" sz="2400" b="1" dirty="0">
                        <a:solidFill>
                          <a:srgbClr val="0070C0"/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66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21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itchFamily="18" charset="0"/>
                        </a:rPr>
                        <a:t>11</a:t>
                      </a:r>
                      <a:endParaRPr lang="ru-RU" sz="24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Bookman Old Style" pitchFamily="18" charset="0"/>
                        </a:rPr>
                        <a:t>34</a:t>
                      </a:r>
                      <a:endParaRPr lang="ru-RU" sz="2400" b="1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График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предельных средних издержек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56" y="2780928"/>
            <a:ext cx="3528392" cy="2788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8313" y="549275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Закон убывающей отдачи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(убывания предельного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продукта)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63713" y="2636838"/>
            <a:ext cx="6696075" cy="30464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Bookman Old Style" pitchFamily="18" charset="0"/>
              </a:rPr>
              <a:t>– начиная с определенного момента, последовательное присоединение  единиц переменного ресурса (например,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труда</a:t>
            </a:r>
            <a:r>
              <a:rPr lang="ru-RU" sz="2400" dirty="0">
                <a:latin typeface="Bookman Old Style" pitchFamily="18" charset="0"/>
              </a:rPr>
              <a:t>) к неизменному, фиксированному ресурсу (например, 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latin typeface="Bookman Old Style" pitchFamily="18" charset="0"/>
              </a:rPr>
              <a:t>капиталу</a:t>
            </a:r>
            <a:r>
              <a:rPr lang="ru-RU" sz="2400" dirty="0">
                <a:latin typeface="Bookman Old Style" pitchFamily="18" charset="0"/>
              </a:rPr>
              <a:t>) дает уменьшающийся добавочный продукт в расчете на каждую последующую единицу переменного ресурса.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Прямоугольник 1"/>
          <p:cNvSpPr>
            <a:spLocks noChangeArrowheads="1"/>
          </p:cNvSpPr>
          <p:nvPr/>
        </p:nvSpPr>
        <p:spPr bwMode="auto">
          <a:xfrm>
            <a:off x="250825" y="2136775"/>
            <a:ext cx="82819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Bookman Old Style" pitchFamily="18" charset="0"/>
              </a:rPr>
              <a:t>Способы определения оптимального объема производства: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68313" y="549275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Условие максимизации прибыли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48131" name="Прямоугольник 3"/>
          <p:cNvSpPr>
            <a:spLocks noChangeArrowheads="1"/>
          </p:cNvSpPr>
          <p:nvPr/>
        </p:nvSpPr>
        <p:spPr bwMode="auto">
          <a:xfrm>
            <a:off x="1798638" y="3141663"/>
            <a:ext cx="73453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C00000"/>
                </a:solidFill>
                <a:latin typeface="Bookman Old Style" pitchFamily="18" charset="0"/>
              </a:rPr>
              <a:t>1) Сравнить общий доход и общие </a:t>
            </a:r>
          </a:p>
          <a:p>
            <a:r>
              <a:rPr lang="ru-RU" sz="2400">
                <a:solidFill>
                  <a:srgbClr val="C00000"/>
                </a:solidFill>
                <a:latin typeface="Bookman Old Style" pitchFamily="18" charset="0"/>
              </a:rPr>
              <a:t>издержки.</a:t>
            </a:r>
          </a:p>
          <a:p>
            <a:r>
              <a:rPr lang="ru-RU" sz="2400">
                <a:latin typeface="Bookman Old Style" pitchFamily="18" charset="0"/>
              </a:rPr>
              <a:t>Предприятие будет производить такой </a:t>
            </a:r>
          </a:p>
          <a:p>
            <a:r>
              <a:rPr lang="ru-RU" sz="2400">
                <a:latin typeface="Bookman Old Style" pitchFamily="18" charset="0"/>
              </a:rPr>
              <a:t>объем продукции, при котором разница </a:t>
            </a:r>
          </a:p>
          <a:p>
            <a:r>
              <a:rPr lang="ru-RU" sz="2400">
                <a:latin typeface="Bookman Old Style" pitchFamily="18" charset="0"/>
              </a:rPr>
              <a:t>общего дохода и общих издержек</a:t>
            </a:r>
          </a:p>
          <a:p>
            <a:r>
              <a:rPr lang="ru-RU" sz="2400">
                <a:latin typeface="Bookman Old Style" pitchFamily="18" charset="0"/>
              </a:rPr>
              <a:t>(TR-TC), т.е. прибыль будет максимальна.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Рисунок 1" descr="chap_20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205038"/>
            <a:ext cx="4824412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олилиния 3"/>
          <p:cNvSpPr/>
          <p:nvPr/>
        </p:nvSpPr>
        <p:spPr>
          <a:xfrm>
            <a:off x="3419475" y="3500438"/>
            <a:ext cx="1828800" cy="1465262"/>
          </a:xfrm>
          <a:custGeom>
            <a:avLst/>
            <a:gdLst>
              <a:gd name="connsiteX0" fmla="*/ 0 w 1712686"/>
              <a:gd name="connsiteY0" fmla="*/ 1393372 h 1393372"/>
              <a:gd name="connsiteX1" fmla="*/ 1074058 w 1712686"/>
              <a:gd name="connsiteY1" fmla="*/ 943429 h 1393372"/>
              <a:gd name="connsiteX2" fmla="*/ 1712686 w 1712686"/>
              <a:gd name="connsiteY2" fmla="*/ 0 h 1393372"/>
              <a:gd name="connsiteX3" fmla="*/ 87086 w 1712686"/>
              <a:gd name="connsiteY3" fmla="*/ 1378857 h 1393372"/>
              <a:gd name="connsiteX4" fmla="*/ 0 w 1712686"/>
              <a:gd name="connsiteY4" fmla="*/ 1393372 h 1393372"/>
              <a:gd name="connsiteX0" fmla="*/ 0 w 1712686"/>
              <a:gd name="connsiteY0" fmla="*/ 1393372 h 1393372"/>
              <a:gd name="connsiteX1" fmla="*/ 1074058 w 1712686"/>
              <a:gd name="connsiteY1" fmla="*/ 943429 h 1393372"/>
              <a:gd name="connsiteX2" fmla="*/ 1584176 w 1712686"/>
              <a:gd name="connsiteY2" fmla="*/ 576064 h 1393372"/>
              <a:gd name="connsiteX3" fmla="*/ 1712686 w 1712686"/>
              <a:gd name="connsiteY3" fmla="*/ 0 h 1393372"/>
              <a:gd name="connsiteX4" fmla="*/ 87086 w 1712686"/>
              <a:gd name="connsiteY4" fmla="*/ 1378857 h 1393372"/>
              <a:gd name="connsiteX5" fmla="*/ 0 w 1712686"/>
              <a:gd name="connsiteY5" fmla="*/ 1393372 h 1393372"/>
              <a:gd name="connsiteX0" fmla="*/ 0 w 1712686"/>
              <a:gd name="connsiteY0" fmla="*/ 1393372 h 1393372"/>
              <a:gd name="connsiteX1" fmla="*/ 1074058 w 1712686"/>
              <a:gd name="connsiteY1" fmla="*/ 943429 h 1393372"/>
              <a:gd name="connsiteX2" fmla="*/ 1512168 w 1712686"/>
              <a:gd name="connsiteY2" fmla="*/ 504056 h 1393372"/>
              <a:gd name="connsiteX3" fmla="*/ 1712686 w 1712686"/>
              <a:gd name="connsiteY3" fmla="*/ 0 h 1393372"/>
              <a:gd name="connsiteX4" fmla="*/ 87086 w 1712686"/>
              <a:gd name="connsiteY4" fmla="*/ 1378857 h 1393372"/>
              <a:gd name="connsiteX5" fmla="*/ 0 w 1712686"/>
              <a:gd name="connsiteY5" fmla="*/ 1393372 h 1393372"/>
              <a:gd name="connsiteX0" fmla="*/ 0 w 1828567"/>
              <a:gd name="connsiteY0" fmla="*/ 1393372 h 1393372"/>
              <a:gd name="connsiteX1" fmla="*/ 1074058 w 1828567"/>
              <a:gd name="connsiteY1" fmla="*/ 943429 h 1393372"/>
              <a:gd name="connsiteX2" fmla="*/ 1512168 w 1828567"/>
              <a:gd name="connsiteY2" fmla="*/ 504056 h 1393372"/>
              <a:gd name="connsiteX3" fmla="*/ 1712686 w 1828567"/>
              <a:gd name="connsiteY3" fmla="*/ 0 h 1393372"/>
              <a:gd name="connsiteX4" fmla="*/ 87086 w 1828567"/>
              <a:gd name="connsiteY4" fmla="*/ 1378857 h 1393372"/>
              <a:gd name="connsiteX5" fmla="*/ 0 w 1828567"/>
              <a:gd name="connsiteY5" fmla="*/ 1393372 h 1393372"/>
              <a:gd name="connsiteX0" fmla="*/ 0 w 1828567"/>
              <a:gd name="connsiteY0" fmla="*/ 1393372 h 1393372"/>
              <a:gd name="connsiteX1" fmla="*/ 504056 w 1828567"/>
              <a:gd name="connsiteY1" fmla="*/ 1296144 h 1393372"/>
              <a:gd name="connsiteX2" fmla="*/ 1074058 w 1828567"/>
              <a:gd name="connsiteY2" fmla="*/ 943429 h 1393372"/>
              <a:gd name="connsiteX3" fmla="*/ 1512168 w 1828567"/>
              <a:gd name="connsiteY3" fmla="*/ 504056 h 1393372"/>
              <a:gd name="connsiteX4" fmla="*/ 1712686 w 1828567"/>
              <a:gd name="connsiteY4" fmla="*/ 0 h 1393372"/>
              <a:gd name="connsiteX5" fmla="*/ 87086 w 1828567"/>
              <a:gd name="connsiteY5" fmla="*/ 1378857 h 1393372"/>
              <a:gd name="connsiteX6" fmla="*/ 0 w 1828567"/>
              <a:gd name="connsiteY6" fmla="*/ 1393372 h 1393372"/>
              <a:gd name="connsiteX0" fmla="*/ 0 w 1828567"/>
              <a:gd name="connsiteY0" fmla="*/ 1465380 h 1465380"/>
              <a:gd name="connsiteX1" fmla="*/ 504056 w 1828567"/>
              <a:gd name="connsiteY1" fmla="*/ 1368152 h 1465380"/>
              <a:gd name="connsiteX2" fmla="*/ 1074058 w 1828567"/>
              <a:gd name="connsiteY2" fmla="*/ 1015437 h 1465380"/>
              <a:gd name="connsiteX3" fmla="*/ 1512168 w 1828567"/>
              <a:gd name="connsiteY3" fmla="*/ 576064 h 1465380"/>
              <a:gd name="connsiteX4" fmla="*/ 1800200 w 1828567"/>
              <a:gd name="connsiteY4" fmla="*/ 0 h 1465380"/>
              <a:gd name="connsiteX5" fmla="*/ 87086 w 1828567"/>
              <a:gd name="connsiteY5" fmla="*/ 1450865 h 1465380"/>
              <a:gd name="connsiteX6" fmla="*/ 0 w 1828567"/>
              <a:gd name="connsiteY6" fmla="*/ 1465380 h 1465380"/>
              <a:gd name="connsiteX0" fmla="*/ 0 w 1828567"/>
              <a:gd name="connsiteY0" fmla="*/ 1465380 h 1465380"/>
              <a:gd name="connsiteX1" fmla="*/ 504056 w 1828567"/>
              <a:gd name="connsiteY1" fmla="*/ 1296144 h 1465380"/>
              <a:gd name="connsiteX2" fmla="*/ 1074058 w 1828567"/>
              <a:gd name="connsiteY2" fmla="*/ 1015437 h 1465380"/>
              <a:gd name="connsiteX3" fmla="*/ 1512168 w 1828567"/>
              <a:gd name="connsiteY3" fmla="*/ 576064 h 1465380"/>
              <a:gd name="connsiteX4" fmla="*/ 1800200 w 1828567"/>
              <a:gd name="connsiteY4" fmla="*/ 0 h 1465380"/>
              <a:gd name="connsiteX5" fmla="*/ 87086 w 1828567"/>
              <a:gd name="connsiteY5" fmla="*/ 1450865 h 1465380"/>
              <a:gd name="connsiteX6" fmla="*/ 0 w 1828567"/>
              <a:gd name="connsiteY6" fmla="*/ 1465380 h 146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8567" h="1465380">
                <a:moveTo>
                  <a:pt x="0" y="1465380"/>
                </a:moveTo>
                <a:lnTo>
                  <a:pt x="504056" y="1296144"/>
                </a:lnTo>
                <a:lnTo>
                  <a:pt x="1074058" y="1015437"/>
                </a:lnTo>
                <a:lnTo>
                  <a:pt x="1512168" y="576064"/>
                </a:lnTo>
                <a:cubicBezTo>
                  <a:pt x="1828567" y="89046"/>
                  <a:pt x="1733361" y="168019"/>
                  <a:pt x="1800200" y="0"/>
                </a:cubicBezTo>
                <a:lnTo>
                  <a:pt x="87086" y="1450865"/>
                </a:lnTo>
                <a:lnTo>
                  <a:pt x="0" y="1465380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572000" y="4005263"/>
            <a:ext cx="0" cy="431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736" y="1556792"/>
            <a:ext cx="5333511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Издержки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прибыль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Прямоугольник 1"/>
          <p:cNvSpPr>
            <a:spLocks noChangeArrowheads="1"/>
          </p:cNvSpPr>
          <p:nvPr/>
        </p:nvSpPr>
        <p:spPr bwMode="auto">
          <a:xfrm>
            <a:off x="250825" y="1773238"/>
            <a:ext cx="54006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C00000"/>
                </a:solidFill>
                <a:latin typeface="Bookman Old Style" pitchFamily="18" charset="0"/>
              </a:rPr>
              <a:t>2) Сравнить предельный доход и </a:t>
            </a:r>
          </a:p>
          <a:p>
            <a:r>
              <a:rPr lang="ru-RU" sz="2400">
                <a:solidFill>
                  <a:srgbClr val="C00000"/>
                </a:solidFill>
                <a:latin typeface="Bookman Old Style" pitchFamily="18" charset="0"/>
              </a:rPr>
              <a:t>предельные издержки. </a:t>
            </a:r>
            <a:endParaRPr lang="en-US" sz="2400">
              <a:solidFill>
                <a:srgbClr val="C00000"/>
              </a:solidFill>
              <a:latin typeface="Bookman Old Style" pitchFamily="18" charset="0"/>
            </a:endParaRPr>
          </a:p>
          <a:p>
            <a:endParaRPr lang="ru-RU" sz="2400">
              <a:solidFill>
                <a:srgbClr val="C00000"/>
              </a:solidFill>
              <a:latin typeface="Bookman Old Style" pitchFamily="18" charset="0"/>
            </a:endParaRPr>
          </a:p>
          <a:p>
            <a:r>
              <a:rPr lang="ru-RU" sz="2400">
                <a:latin typeface="Bookman Old Style" pitchFamily="18" charset="0"/>
              </a:rPr>
              <a:t>Равенство MR=MC принято называть </a:t>
            </a:r>
            <a:r>
              <a:rPr lang="ru-RU" sz="2400" i="1">
                <a:latin typeface="Bookman Old Style" pitchFamily="18" charset="0"/>
              </a:rPr>
              <a:t>условием максимизации прибыли. </a:t>
            </a:r>
          </a:p>
        </p:txBody>
      </p:sp>
      <p:pic>
        <p:nvPicPr>
          <p:cNvPr id="50178" name="Рисунок 3" descr="img219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538" y="3357563"/>
            <a:ext cx="4551362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Box 1"/>
          <p:cNvSpPr txBox="1">
            <a:spLocks noChangeArrowheads="1"/>
          </p:cNvSpPr>
          <p:nvPr/>
        </p:nvSpPr>
        <p:spPr bwMode="auto">
          <a:xfrm>
            <a:off x="1908175" y="404813"/>
            <a:ext cx="58324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Bookman Old Style" pitchFamily="18" charset="0"/>
              </a:rPr>
              <a:t>В реальной экономике на рынке могут возникнуть 3 ситуации:</a:t>
            </a:r>
          </a:p>
        </p:txBody>
      </p:sp>
      <p:sp>
        <p:nvSpPr>
          <p:cNvPr id="51202" name="TextBox 4"/>
          <p:cNvSpPr txBox="1">
            <a:spLocks noChangeArrowheads="1"/>
          </p:cNvSpPr>
          <p:nvPr/>
        </p:nvSpPr>
        <p:spPr bwMode="auto">
          <a:xfrm>
            <a:off x="179388" y="2205038"/>
            <a:ext cx="4824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Bookman Old Style" pitchFamily="18" charset="0"/>
              </a:rPr>
              <a:t>1. Максимизация прибыли </a:t>
            </a:r>
          </a:p>
        </p:txBody>
      </p:sp>
      <p:pic>
        <p:nvPicPr>
          <p:cNvPr id="51203" name="Рисунок 5" descr="microecon-074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2738"/>
            <a:ext cx="4824413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Box 6"/>
          <p:cNvSpPr txBox="1">
            <a:spLocks noChangeArrowheads="1"/>
          </p:cNvSpPr>
          <p:nvPr/>
        </p:nvSpPr>
        <p:spPr bwMode="auto">
          <a:xfrm>
            <a:off x="5219700" y="3789363"/>
            <a:ext cx="3024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Bookman Old Style" pitchFamily="18" charset="0"/>
              </a:rPr>
              <a:t>MR=AR=P</a:t>
            </a:r>
          </a:p>
          <a:p>
            <a:endParaRPr lang="en-US" sz="240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en-US" sz="2400">
                <a:solidFill>
                  <a:srgbClr val="FF0000"/>
                </a:solidFill>
                <a:latin typeface="Bookman Old Style" pitchFamily="18" charset="0"/>
              </a:rPr>
              <a:t>Pr=(P</a:t>
            </a:r>
            <a:r>
              <a:rPr lang="en-US" sz="2400" baseline="-25000">
                <a:solidFill>
                  <a:srgbClr val="FF0000"/>
                </a:solidFill>
                <a:latin typeface="Bookman Old Style" pitchFamily="18" charset="0"/>
              </a:rPr>
              <a:t>0 </a:t>
            </a:r>
            <a:r>
              <a:rPr lang="en-US" sz="2400">
                <a:solidFill>
                  <a:srgbClr val="FF0000"/>
                </a:solidFill>
                <a:latin typeface="Bookman Old Style" pitchFamily="18" charset="0"/>
              </a:rPr>
              <a:t>– ATC) * Q</a:t>
            </a:r>
            <a:r>
              <a:rPr lang="en-US" sz="2400" baseline="-25000">
                <a:solidFill>
                  <a:srgbClr val="FF0000"/>
                </a:solidFill>
                <a:latin typeface="Bookman Old Style" pitchFamily="18" charset="0"/>
              </a:rPr>
              <a:t>0</a:t>
            </a:r>
            <a:endParaRPr lang="ru-RU" sz="240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088" y="836613"/>
            <a:ext cx="48244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man Old Style" pitchFamily="18" charset="0"/>
              </a:rPr>
              <a:t>2. Минимизация убытков </a:t>
            </a:r>
          </a:p>
        </p:txBody>
      </p:sp>
      <p:pic>
        <p:nvPicPr>
          <p:cNvPr id="52226" name="Picture 2" descr="http://www.bibliotekar.ru/economika-8/163.files/image00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133600"/>
            <a:ext cx="6862763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4213" y="765175"/>
            <a:ext cx="4824412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Bookman Old Style" pitchFamily="18" charset="0"/>
              </a:rPr>
              <a:t>3. Уход с рынка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2411413" y="2133600"/>
            <a:ext cx="73025" cy="3095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484438" y="5157788"/>
            <a:ext cx="4319587" cy="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484438" y="4005263"/>
            <a:ext cx="40322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Дуга 6"/>
          <p:cNvSpPr/>
          <p:nvPr/>
        </p:nvSpPr>
        <p:spPr>
          <a:xfrm rot="9295706">
            <a:off x="4183063" y="534988"/>
            <a:ext cx="3024187" cy="2233612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Дуга 7"/>
          <p:cNvSpPr/>
          <p:nvPr/>
        </p:nvSpPr>
        <p:spPr>
          <a:xfrm rot="9295706">
            <a:off x="3913188" y="995363"/>
            <a:ext cx="3406775" cy="2405062"/>
          </a:xfrm>
          <a:prstGeom prst="arc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3425825" y="1725613"/>
            <a:ext cx="2541588" cy="2932112"/>
          </a:xfrm>
          <a:custGeom>
            <a:avLst/>
            <a:gdLst>
              <a:gd name="connsiteX0" fmla="*/ 0 w 2576286"/>
              <a:gd name="connsiteY0" fmla="*/ 2549676 h 3476171"/>
              <a:gd name="connsiteX1" fmla="*/ 798286 w 2576286"/>
              <a:gd name="connsiteY1" fmla="*/ 3130247 h 3476171"/>
              <a:gd name="connsiteX2" fmla="*/ 2307772 w 2576286"/>
              <a:gd name="connsiteY2" fmla="*/ 474133 h 3476171"/>
              <a:gd name="connsiteX3" fmla="*/ 2409372 w 2576286"/>
              <a:gd name="connsiteY3" fmla="*/ 285447 h 3476171"/>
              <a:gd name="connsiteX0" fmla="*/ 0 w 2542232"/>
              <a:gd name="connsiteY0" fmla="*/ 2469326 h 2932573"/>
              <a:gd name="connsiteX1" fmla="*/ 1002613 w 2542232"/>
              <a:gd name="connsiteY1" fmla="*/ 2567793 h 2932573"/>
              <a:gd name="connsiteX2" fmla="*/ 2307772 w 2542232"/>
              <a:gd name="connsiteY2" fmla="*/ 393783 h 2932573"/>
              <a:gd name="connsiteX3" fmla="*/ 2409372 w 2542232"/>
              <a:gd name="connsiteY3" fmla="*/ 205097 h 2932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2232" h="2932573">
                <a:moveTo>
                  <a:pt x="0" y="2469326"/>
                </a:moveTo>
                <a:cubicBezTo>
                  <a:pt x="206828" y="2932573"/>
                  <a:pt x="617984" y="2913717"/>
                  <a:pt x="1002613" y="2567793"/>
                </a:cubicBezTo>
                <a:cubicBezTo>
                  <a:pt x="1387242" y="2221869"/>
                  <a:pt x="2073312" y="787566"/>
                  <a:pt x="2307772" y="393783"/>
                </a:cubicBezTo>
                <a:cubicBezTo>
                  <a:pt x="2542232" y="0"/>
                  <a:pt x="2492829" y="62373"/>
                  <a:pt x="2409372" y="205097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256" name="TextBox 9"/>
          <p:cNvSpPr txBox="1">
            <a:spLocks noChangeArrowheads="1"/>
          </p:cNvSpPr>
          <p:nvPr/>
        </p:nvSpPr>
        <p:spPr bwMode="auto">
          <a:xfrm>
            <a:off x="1979613" y="1989138"/>
            <a:ext cx="288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Bookman Old Style" pitchFamily="18" charset="0"/>
              </a:rPr>
              <a:t>P</a:t>
            </a:r>
            <a:endParaRPr lang="ru-RU" b="1">
              <a:latin typeface="Bookman Old Style" pitchFamily="18" charset="0"/>
            </a:endParaRPr>
          </a:p>
        </p:txBody>
      </p:sp>
      <p:sp>
        <p:nvSpPr>
          <p:cNvPr id="53257" name="TextBox 11"/>
          <p:cNvSpPr txBox="1">
            <a:spLocks noChangeArrowheads="1"/>
          </p:cNvSpPr>
          <p:nvPr/>
        </p:nvSpPr>
        <p:spPr bwMode="auto">
          <a:xfrm>
            <a:off x="1835150" y="3789363"/>
            <a:ext cx="576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Bookman Old Style" pitchFamily="18" charset="0"/>
              </a:rPr>
              <a:t>P</a:t>
            </a:r>
            <a:r>
              <a:rPr lang="en-US" b="1" baseline="-25000">
                <a:latin typeface="Bookman Old Style" pitchFamily="18" charset="0"/>
              </a:rPr>
              <a:t>0</a:t>
            </a:r>
            <a:endParaRPr lang="ru-RU" b="1" baseline="-25000">
              <a:latin typeface="Bookman Old Style" pitchFamily="18" charset="0"/>
            </a:endParaRPr>
          </a:p>
        </p:txBody>
      </p:sp>
      <p:sp>
        <p:nvSpPr>
          <p:cNvPr id="53258" name="TextBox 13"/>
          <p:cNvSpPr txBox="1">
            <a:spLocks noChangeArrowheads="1"/>
          </p:cNvSpPr>
          <p:nvPr/>
        </p:nvSpPr>
        <p:spPr bwMode="auto">
          <a:xfrm>
            <a:off x="6804025" y="5300663"/>
            <a:ext cx="288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Bookman Old Style" pitchFamily="18" charset="0"/>
              </a:rPr>
              <a:t>Q</a:t>
            </a:r>
            <a:endParaRPr lang="ru-RU" b="1">
              <a:latin typeface="Bookman Old Style" pitchFamily="18" charset="0"/>
            </a:endParaRPr>
          </a:p>
        </p:txBody>
      </p:sp>
      <p:sp>
        <p:nvSpPr>
          <p:cNvPr id="53259" name="TextBox 14"/>
          <p:cNvSpPr txBox="1">
            <a:spLocks noChangeArrowheads="1"/>
          </p:cNvSpPr>
          <p:nvPr/>
        </p:nvSpPr>
        <p:spPr bwMode="auto">
          <a:xfrm>
            <a:off x="6227763" y="2276475"/>
            <a:ext cx="1081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ookman Old Style" pitchFamily="18" charset="0"/>
              </a:rPr>
              <a:t>ATC</a:t>
            </a:r>
            <a:endParaRPr lang="ru-RU">
              <a:latin typeface="Bookman Old Style" pitchFamily="18" charset="0"/>
            </a:endParaRPr>
          </a:p>
        </p:txBody>
      </p:sp>
      <p:sp>
        <p:nvSpPr>
          <p:cNvPr id="53260" name="TextBox 15"/>
          <p:cNvSpPr txBox="1">
            <a:spLocks noChangeArrowheads="1"/>
          </p:cNvSpPr>
          <p:nvPr/>
        </p:nvSpPr>
        <p:spPr bwMode="auto">
          <a:xfrm>
            <a:off x="6300788" y="3141663"/>
            <a:ext cx="1079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ookman Old Style" pitchFamily="18" charset="0"/>
              </a:rPr>
              <a:t>AFC</a:t>
            </a:r>
            <a:endParaRPr lang="ru-RU">
              <a:latin typeface="Bookman Old Style" pitchFamily="18" charset="0"/>
            </a:endParaRPr>
          </a:p>
        </p:txBody>
      </p:sp>
      <p:sp>
        <p:nvSpPr>
          <p:cNvPr id="53261" name="TextBox 16"/>
          <p:cNvSpPr txBox="1">
            <a:spLocks noChangeArrowheads="1"/>
          </p:cNvSpPr>
          <p:nvPr/>
        </p:nvSpPr>
        <p:spPr bwMode="auto">
          <a:xfrm>
            <a:off x="6011863" y="1773238"/>
            <a:ext cx="1081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ookman Old Style" pitchFamily="18" charset="0"/>
              </a:rPr>
              <a:t>MC</a:t>
            </a:r>
            <a:endParaRPr lang="ru-RU">
              <a:latin typeface="Bookman Old Style" pitchFamily="18" charset="0"/>
            </a:endParaRPr>
          </a:p>
        </p:txBody>
      </p:sp>
      <p:sp>
        <p:nvSpPr>
          <p:cNvPr id="53262" name="TextBox 17"/>
          <p:cNvSpPr txBox="1">
            <a:spLocks noChangeArrowheads="1"/>
          </p:cNvSpPr>
          <p:nvPr/>
        </p:nvSpPr>
        <p:spPr bwMode="auto">
          <a:xfrm>
            <a:off x="6011863" y="4076700"/>
            <a:ext cx="10810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Bookman Old Style" pitchFamily="18" charset="0"/>
              </a:rPr>
              <a:t>MR</a:t>
            </a:r>
            <a:endParaRPr lang="ru-RU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Прямоугольник 2"/>
          <p:cNvSpPr>
            <a:spLocks noChangeArrowheads="1"/>
          </p:cNvSpPr>
          <p:nvPr/>
        </p:nvSpPr>
        <p:spPr bwMode="auto">
          <a:xfrm>
            <a:off x="539750" y="2133600"/>
            <a:ext cx="8208963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Bookman Old Style" pitchFamily="18" charset="0"/>
              </a:rPr>
              <a:t>Эффект масштаба производства </a:t>
            </a:r>
            <a:r>
              <a:rPr lang="ru-RU" sz="2800">
                <a:latin typeface="Bookman Old Style" pitchFamily="18" charset="0"/>
              </a:rPr>
              <a:t>– результат концентрации производства, проявляющийся в изменении величины средних издержек при увеличении размеров предприятия.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  <a:ea typeface="+mn-ea"/>
                <a:cs typeface="+mn-cs"/>
              </a:rPr>
              <a:t>МОНОПОЛИСТ </a:t>
            </a:r>
            <a:b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  <a:ea typeface="+mn-ea"/>
                <a:cs typeface="+mn-cs"/>
              </a:rPr>
            </a:br>
            <a:r>
              <a:rPr lang="ru-RU" sz="3600" b="1" dirty="0" smtClean="0">
                <a:solidFill>
                  <a:srgbClr val="002060"/>
                </a:solidFill>
                <a:latin typeface="Bookman Old Style" pitchFamily="18" charset="0"/>
                <a:ea typeface="+mn-ea"/>
                <a:cs typeface="+mn-cs"/>
              </a:rPr>
              <a:t>и его прибыль</a:t>
            </a:r>
            <a:endParaRPr lang="ru-RU" sz="3600" b="1" dirty="0">
              <a:solidFill>
                <a:srgbClr val="002060"/>
              </a:solidFill>
              <a:latin typeface="Bookman Old Style" pitchFamily="18" charset="0"/>
              <a:ea typeface="+mn-ea"/>
              <a:cs typeface="+mn-cs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088" y="1844824"/>
            <a:ext cx="3952875" cy="27813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58616" t="16196" r="13385" b="65365"/>
          <a:stretch/>
        </p:blipFill>
        <p:spPr>
          <a:xfrm>
            <a:off x="6660232" y="908720"/>
            <a:ext cx="1560170" cy="720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52120" y="1844824"/>
            <a:ext cx="2987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«уравнение большого пальца» в ценообразовании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783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bg1"/>
                </a:solidFill>
                <a:latin typeface="Bookman Old Style" pitchFamily="18" charset="0"/>
              </a:rPr>
              <a:t>Структура баланса</a:t>
            </a:r>
          </a:p>
        </p:txBody>
      </p:sp>
      <p:sp>
        <p:nvSpPr>
          <p:cNvPr id="64515" name="Rectangle 3"/>
          <p:cNvSpPr>
            <a:spLocks noGrp="1"/>
          </p:cNvSpPr>
          <p:nvPr>
            <p:ph idx="1"/>
          </p:nvPr>
        </p:nvSpPr>
        <p:spPr>
          <a:xfrm>
            <a:off x="457200" y="1916113"/>
            <a:ext cx="86868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Активы</a:t>
            </a:r>
            <a:r>
              <a:rPr lang="ru-RU" sz="2800" b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smtClean="0">
                <a:latin typeface="Bookman Old Style" pitchFamily="18" charset="0"/>
              </a:rPr>
              <a:t>– средства, которыми располагает предприятие (здание, оборудование, ценные бумаги, кредиты и др.)</a:t>
            </a:r>
          </a:p>
          <a:p>
            <a:pPr>
              <a:lnSpc>
                <a:spcPct val="90000"/>
              </a:lnSpc>
            </a:pPr>
            <a:r>
              <a:rPr lang="ru-RU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Пассивы</a:t>
            </a:r>
            <a:r>
              <a:rPr lang="ru-RU" sz="2800" smtClean="0">
                <a:latin typeface="Bookman Old Style" pitchFamily="18" charset="0"/>
              </a:rPr>
              <a:t> – задолженности предприятия (долг, штраф и т.п.)</a:t>
            </a:r>
          </a:p>
          <a:p>
            <a:pPr lvl="2">
              <a:lnSpc>
                <a:spcPct val="90000"/>
              </a:lnSpc>
            </a:pPr>
            <a:r>
              <a:rPr lang="ru-RU" sz="2800" b="1" smtClean="0">
                <a:solidFill>
                  <a:srgbClr val="33CC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Собственный капитал предприятия</a:t>
            </a:r>
            <a:r>
              <a:rPr lang="ru-RU" sz="2800" smtClean="0">
                <a:latin typeface="Bookman Old Style" pitchFamily="18" charset="0"/>
              </a:rPr>
              <a:t> – сумма долей его вкладчиков (включая первоначальные вложения) и накопленные предприятием доходы (расходы) с момента его создания</a:t>
            </a:r>
          </a:p>
          <a:p>
            <a:pPr>
              <a:lnSpc>
                <a:spcPct val="90000"/>
              </a:lnSpc>
            </a:pPr>
            <a:endParaRPr lang="ru-RU" sz="280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37"/>
          <p:cNvGrpSpPr>
            <a:grpSpLocks noChangeAspect="1"/>
          </p:cNvGrpSpPr>
          <p:nvPr/>
        </p:nvGrpSpPr>
        <p:grpSpPr bwMode="auto">
          <a:xfrm>
            <a:off x="369888" y="0"/>
            <a:ext cx="8774112" cy="6294438"/>
            <a:chOff x="560" y="1153"/>
            <a:chExt cx="2880" cy="1152"/>
          </a:xfrm>
        </p:grpSpPr>
        <p:graphicFrame>
          <p:nvGraphicFramePr>
            <p:cNvPr id="4" name="Схема 3"/>
            <p:cNvGraphicFramePr/>
            <p:nvPr/>
          </p:nvGraphicFramePr>
          <p:xfrm>
            <a:off x="560" y="1153"/>
            <a:ext cx="2880" cy="11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Text Box 57"/>
            <p:cNvSpPr txBox="1">
              <a:spLocks noChangeArrowheads="1"/>
            </p:cNvSpPr>
            <p:nvPr/>
          </p:nvSpPr>
          <p:spPr bwMode="auto">
            <a:xfrm>
              <a:off x="2412" y="1675"/>
              <a:ext cx="212" cy="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4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Bookman Old Style" panose="02050604050505020204" pitchFamily="18" charset="0"/>
                </a:rPr>
                <a:t>+</a:t>
              </a:r>
            </a:p>
          </p:txBody>
        </p:sp>
      </p:grpSp>
      <p:sp>
        <p:nvSpPr>
          <p:cNvPr id="65592" name="Text Box 56"/>
          <p:cNvSpPr txBox="1">
            <a:spLocks noChangeArrowheads="1"/>
          </p:cNvSpPr>
          <p:nvPr/>
        </p:nvSpPr>
        <p:spPr bwMode="auto">
          <a:xfrm>
            <a:off x="2916238" y="2852738"/>
            <a:ext cx="647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latin typeface="Bookman Old Style" pitchFamily="18" charset="0"/>
              </a:rPr>
              <a:t>=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/>
          </p:cNvSpPr>
          <p:nvPr>
            <p:ph idx="1"/>
          </p:nvPr>
        </p:nvSpPr>
        <p:spPr>
          <a:xfrm>
            <a:off x="395536" y="2636912"/>
            <a:ext cx="8229600" cy="452596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Основные производственные фонды (ОПФ)</a:t>
            </a:r>
            <a:r>
              <a:rPr lang="ru-RU" dirty="0" smtClean="0">
                <a:latin typeface="Bookman Old Style" pitchFamily="18" charset="0"/>
              </a:rPr>
              <a:t> – это средства производства, участвующие  в нескольких производственных циклах при этом не изменяя своей формы, а свою стоимость переносят постепенно на вновь созданную продукцию в виде амортизационных отчислений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/>
          </p:cNvSpPr>
          <p:nvPr>
            <p:ph idx="1"/>
          </p:nvPr>
        </p:nvSpPr>
        <p:spPr>
          <a:xfrm>
            <a:off x="468313" y="333375"/>
            <a:ext cx="8675687" cy="25193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Bookman Old Style" pitchFamily="18" charset="0"/>
              </a:rPr>
              <a:t>Оборотный капитал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  - это денежные средства предприятия, предназначенные для образования оборотных производственных фондов и фондов обращения.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 flipH="1">
            <a:off x="2123728" y="1520825"/>
            <a:ext cx="2087562" cy="14398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589" name="Line 5"/>
          <p:cNvSpPr>
            <a:spLocks noChangeShapeType="1"/>
          </p:cNvSpPr>
          <p:nvPr/>
        </p:nvSpPr>
        <p:spPr bwMode="auto">
          <a:xfrm flipH="1">
            <a:off x="6300192" y="1484784"/>
            <a:ext cx="784867" cy="15838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476375" y="3500438"/>
            <a:ext cx="31686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Bookman Old Style" pitchFamily="18" charset="0"/>
              </a:rPr>
              <a:t>Сырьё</a:t>
            </a:r>
          </a:p>
          <a:p>
            <a:pPr>
              <a:spcBef>
                <a:spcPct val="50000"/>
              </a:spcBef>
            </a:pPr>
            <a:r>
              <a:rPr lang="ru-RU" sz="2400">
                <a:latin typeface="Bookman Old Style" pitchFamily="18" charset="0"/>
              </a:rPr>
              <a:t>Комплектующие</a:t>
            </a:r>
          </a:p>
          <a:p>
            <a:pPr>
              <a:spcBef>
                <a:spcPct val="50000"/>
              </a:spcBef>
            </a:pPr>
            <a:r>
              <a:rPr lang="ru-RU" sz="2400">
                <a:latin typeface="Bookman Old Style" pitchFamily="18" charset="0"/>
              </a:rPr>
              <a:t>Незаконченная продукция</a:t>
            </a:r>
          </a:p>
          <a:p>
            <a:pPr>
              <a:spcBef>
                <a:spcPct val="50000"/>
              </a:spcBef>
            </a:pPr>
            <a:r>
              <a:rPr lang="ru-RU" sz="2400">
                <a:latin typeface="Bookman Old Style" pitchFamily="18" charset="0"/>
              </a:rPr>
              <a:t>Топливо</a:t>
            </a:r>
          </a:p>
          <a:p>
            <a:pPr>
              <a:spcBef>
                <a:spcPct val="50000"/>
              </a:spcBef>
            </a:pPr>
            <a:r>
              <a:rPr lang="ru-RU" sz="2400">
                <a:latin typeface="Bookman Old Style" pitchFamily="18" charset="0"/>
              </a:rPr>
              <a:t>Упаковка и т.п.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5111750" y="3068638"/>
            <a:ext cx="40322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latin typeface="Bookman Old Style" pitchFamily="18" charset="0"/>
              </a:rPr>
              <a:t>Средства, обслуживающие процесс реализации продукции (готовая продукция на складе, отгруженный товар., средства в кассе и на счетах)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/>
      <p:bldP spid="67589" grpId="0" animBg="1"/>
      <p:bldP spid="67590" grpId="0"/>
      <p:bldP spid="675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930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Прибыль является показателем эффективности хозяйственной деятельности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предприятия </a:t>
            </a: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3068960"/>
            <a:ext cx="5605560" cy="2913063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u="sng" dirty="0" smtClean="0">
                <a:solidFill>
                  <a:srgbClr val="FF0000"/>
                </a:solidFill>
                <a:latin typeface="Bookman Old Style" pitchFamily="18" charset="0"/>
              </a:rPr>
              <a:t>Прибыль </a:t>
            </a:r>
            <a:r>
              <a:rPr lang="ru-RU" b="1" dirty="0" smtClean="0">
                <a:solidFill>
                  <a:srgbClr val="FF0000"/>
                </a:solidFill>
                <a:latin typeface="Bookman Old Style" pitchFamily="18" charset="0"/>
              </a:rPr>
              <a:t>– это</a:t>
            </a:r>
            <a:r>
              <a:rPr lang="ru-RU" dirty="0" smtClean="0">
                <a:latin typeface="Bookman Old Style" pitchFamily="18" charset="0"/>
              </a:rPr>
              <a:t> часть выручки, которая остается после возмещения всех издержек на производственную и коммерческую деятельность фирмы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  <a:t>Показатели </a:t>
            </a:r>
            <a:b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  <a:t>доходности фирмы</a:t>
            </a:r>
          </a:p>
        </p:txBody>
      </p:sp>
      <p:sp>
        <p:nvSpPr>
          <p:cNvPr id="71683" name="Rectangle 3"/>
          <p:cNvSpPr>
            <a:spLocks noGrp="1"/>
          </p:cNvSpPr>
          <p:nvPr>
            <p:ph idx="1"/>
          </p:nvPr>
        </p:nvSpPr>
        <p:spPr>
          <a:xfrm>
            <a:off x="576263" y="2349500"/>
            <a:ext cx="8567737" cy="3095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/>
                </a:solidFill>
                <a:latin typeface="Bookman Old Style" pitchFamily="18" charset="0"/>
              </a:rPr>
              <a:t>Абсолютный </a:t>
            </a:r>
            <a:r>
              <a:rPr lang="ru-RU" sz="2800" dirty="0" smtClean="0">
                <a:latin typeface="Bookman Old Style" pitchFamily="18" charset="0"/>
              </a:rPr>
              <a:t>– сумма прибыли </a:t>
            </a:r>
            <a:endParaRPr lang="en-US" sz="2800" dirty="0" smtClean="0"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800" b="1" dirty="0" smtClean="0">
                <a:latin typeface="Bookman Old Style" pitchFamily="18" charset="0"/>
              </a:rPr>
              <a:t>прибыль</a:t>
            </a:r>
            <a:r>
              <a:rPr lang="en-US" sz="2800" b="1" dirty="0" smtClean="0">
                <a:latin typeface="Bookman Old Style" pitchFamily="18" charset="0"/>
              </a:rPr>
              <a:t>= TR – TC</a:t>
            </a:r>
          </a:p>
          <a:p>
            <a:pPr>
              <a:lnSpc>
                <a:spcPct val="80000"/>
              </a:lnSpc>
            </a:pPr>
            <a:endParaRPr lang="en-US" sz="2800" dirty="0" smtClean="0">
              <a:latin typeface="Bookman Old Style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b="1" dirty="0" smtClean="0">
                <a:solidFill>
                  <a:schemeClr val="accent2"/>
                </a:solidFill>
                <a:latin typeface="Bookman Old Style" pitchFamily="18" charset="0"/>
              </a:rPr>
              <a:t>Относительный</a:t>
            </a:r>
            <a:r>
              <a:rPr lang="ru-RU" sz="2800" dirty="0" smtClean="0">
                <a:latin typeface="Bookman Old Style" pitchFamily="18" charset="0"/>
              </a:rPr>
              <a:t> – уровень рентабельности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Прямоугольник 1"/>
          <p:cNvSpPr>
            <a:spLocks noChangeArrowheads="1"/>
          </p:cNvSpPr>
          <p:nvPr/>
        </p:nvSpPr>
        <p:spPr bwMode="auto">
          <a:xfrm>
            <a:off x="395288" y="1989138"/>
            <a:ext cx="8280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Bookman Old Style" pitchFamily="18" charset="0"/>
              </a:rPr>
              <a:t>Рентабельность производства (активов)(R)</a:t>
            </a:r>
            <a:r>
              <a:rPr lang="ru-RU" sz="2400">
                <a:latin typeface="Bookman Old Style" pitchFamily="18" charset="0"/>
              </a:rPr>
              <a:t> – показатель эффективности работы предприятия, определяемый отношением прибыли к сумме затрат на производство.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650" y="620713"/>
            <a:ext cx="7593013" cy="519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Эффективность работы предприятия</a:t>
            </a:r>
          </a:p>
        </p:txBody>
      </p:sp>
      <p:sp>
        <p:nvSpPr>
          <p:cNvPr id="55299" name="TextBox 3"/>
          <p:cNvSpPr txBox="1">
            <a:spLocks noChangeArrowheads="1"/>
          </p:cNvSpPr>
          <p:nvPr/>
        </p:nvSpPr>
        <p:spPr bwMode="auto">
          <a:xfrm>
            <a:off x="611188" y="3860800"/>
            <a:ext cx="9366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Bookman Old Style" pitchFamily="18" charset="0"/>
              </a:rPr>
              <a:t>R = </a:t>
            </a:r>
            <a:endParaRPr lang="ru-RU" sz="3200" b="1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5300" name="TextBox 5"/>
          <p:cNvSpPr txBox="1">
            <a:spLocks noChangeArrowheads="1"/>
          </p:cNvSpPr>
          <p:nvPr/>
        </p:nvSpPr>
        <p:spPr bwMode="auto">
          <a:xfrm>
            <a:off x="1476375" y="3644900"/>
            <a:ext cx="5543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Bookman Old Style" pitchFamily="18" charset="0"/>
              </a:rPr>
              <a:t>Прибыль бухгалтерская</a:t>
            </a:r>
          </a:p>
          <a:p>
            <a:pPr algn="ctr"/>
            <a:endParaRPr lang="ru-RU" sz="2000" b="1">
              <a:latin typeface="Bookman Old Style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547813" y="4149725"/>
            <a:ext cx="525621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5302" name="TextBox 8"/>
          <p:cNvSpPr txBox="1">
            <a:spLocks noChangeArrowheads="1"/>
          </p:cNvSpPr>
          <p:nvPr/>
        </p:nvSpPr>
        <p:spPr bwMode="auto">
          <a:xfrm>
            <a:off x="1619250" y="4221163"/>
            <a:ext cx="583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Bookman Old Style" pitchFamily="18" charset="0"/>
              </a:rPr>
              <a:t>Среднее значение стоимости активов</a:t>
            </a:r>
          </a:p>
        </p:txBody>
      </p:sp>
      <p:sp>
        <p:nvSpPr>
          <p:cNvPr id="55303" name="TextBox 9"/>
          <p:cNvSpPr txBox="1">
            <a:spLocks noChangeArrowheads="1"/>
          </p:cNvSpPr>
          <p:nvPr/>
        </p:nvSpPr>
        <p:spPr bwMode="auto">
          <a:xfrm>
            <a:off x="6948488" y="3933825"/>
            <a:ext cx="1258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Bookman Old Style" pitchFamily="18" charset="0"/>
              </a:rPr>
              <a:t>* 100%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979613" y="4941888"/>
            <a:ext cx="64087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Bookman Old Style" pitchFamily="18" charset="0"/>
              </a:rPr>
              <a:t>Определяет срок, в течении которого капитал (активы) возвратятся полностью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Прямоугольник 1"/>
          <p:cNvSpPr>
            <a:spLocks noChangeArrowheads="1"/>
          </p:cNvSpPr>
          <p:nvPr/>
        </p:nvSpPr>
        <p:spPr bwMode="auto">
          <a:xfrm>
            <a:off x="395288" y="1989138"/>
            <a:ext cx="828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C00000"/>
                </a:solidFill>
                <a:latin typeface="Bookman Old Style" pitchFamily="18" charset="0"/>
              </a:rPr>
              <a:t>Рентабельность продукции (R </a:t>
            </a:r>
            <a:r>
              <a:rPr lang="ru-RU" sz="2400" b="1" baseline="-10000">
                <a:solidFill>
                  <a:srgbClr val="C00000"/>
                </a:solidFill>
                <a:latin typeface="Bookman Old Style" pitchFamily="18" charset="0"/>
              </a:rPr>
              <a:t>продукции</a:t>
            </a:r>
            <a:r>
              <a:rPr lang="ru-RU" sz="2400" b="1">
                <a:solidFill>
                  <a:srgbClr val="C00000"/>
                </a:solidFill>
                <a:latin typeface="Bookman Old Style" pitchFamily="18" charset="0"/>
              </a:rPr>
              <a:t>)</a:t>
            </a:r>
            <a:r>
              <a:rPr lang="ru-RU" sz="2400">
                <a:latin typeface="Bookman Old Style" pitchFamily="18" charset="0"/>
              </a:rPr>
              <a:t> определяет целесообразность отдельных видов продукции, работ, услуг.</a:t>
            </a:r>
          </a:p>
        </p:txBody>
      </p:sp>
      <p:sp>
        <p:nvSpPr>
          <p:cNvPr id="72709" name="TextBox 3"/>
          <p:cNvSpPr txBox="1">
            <a:spLocks noChangeArrowheads="1"/>
          </p:cNvSpPr>
          <p:nvPr/>
        </p:nvSpPr>
        <p:spPr bwMode="auto">
          <a:xfrm>
            <a:off x="611188" y="3860800"/>
            <a:ext cx="2520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Bookman Old Style" pitchFamily="18" charset="0"/>
              </a:rPr>
              <a:t>R </a:t>
            </a:r>
            <a:r>
              <a:rPr lang="ru-RU" sz="2000" b="1">
                <a:solidFill>
                  <a:srgbClr val="C00000"/>
                </a:solidFill>
                <a:latin typeface="Bookman Old Style" pitchFamily="18" charset="0"/>
              </a:rPr>
              <a:t>продукции </a:t>
            </a:r>
            <a:r>
              <a:rPr lang="en-US" sz="3200" b="1">
                <a:solidFill>
                  <a:srgbClr val="C00000"/>
                </a:solidFill>
                <a:latin typeface="Bookman Old Style" pitchFamily="18" charset="0"/>
              </a:rPr>
              <a:t>= </a:t>
            </a:r>
            <a:endParaRPr lang="ru-RU" sz="3200" b="1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72710" name="TextBox 5"/>
          <p:cNvSpPr txBox="1">
            <a:spLocks noChangeArrowheads="1"/>
          </p:cNvSpPr>
          <p:nvPr/>
        </p:nvSpPr>
        <p:spPr bwMode="auto">
          <a:xfrm>
            <a:off x="2268538" y="3716338"/>
            <a:ext cx="5543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Bookman Old Style" pitchFamily="18" charset="0"/>
              </a:rPr>
              <a:t>Прибыль</a:t>
            </a:r>
          </a:p>
          <a:p>
            <a:pPr algn="ctr"/>
            <a:endParaRPr lang="ru-RU" sz="2000" b="1">
              <a:latin typeface="Bookman Old Style" pitchFamily="18" charset="0"/>
            </a:endParaRPr>
          </a:p>
        </p:txBody>
      </p:sp>
      <p:sp>
        <p:nvSpPr>
          <p:cNvPr id="72711" name="TextBox 8"/>
          <p:cNvSpPr txBox="1">
            <a:spLocks noChangeArrowheads="1"/>
          </p:cNvSpPr>
          <p:nvPr/>
        </p:nvSpPr>
        <p:spPr bwMode="auto">
          <a:xfrm>
            <a:off x="2268538" y="4221163"/>
            <a:ext cx="583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Bookman Old Style" pitchFamily="18" charset="0"/>
              </a:rPr>
              <a:t>Себестоимость продукции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059113" y="4149725"/>
            <a:ext cx="417671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2713" name="TextBox 9"/>
          <p:cNvSpPr txBox="1">
            <a:spLocks noChangeArrowheads="1"/>
          </p:cNvSpPr>
          <p:nvPr/>
        </p:nvSpPr>
        <p:spPr bwMode="auto">
          <a:xfrm>
            <a:off x="7380288" y="4005263"/>
            <a:ext cx="12588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Bookman Old Style" pitchFamily="18" charset="0"/>
              </a:rPr>
              <a:t>* 100%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Bookman Old Style" pitchFamily="18" charset="0"/>
              </a:rPr>
              <a:t>Формы объединения предприятий</a:t>
            </a:r>
            <a:endParaRPr lang="ru-RU" sz="40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4438" y="2060575"/>
            <a:ext cx="53276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Ассоциация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Корпорация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Консорциум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Концерн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Картель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Синдикат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Трест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Холдинг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itchFamily="18" charset="0"/>
              </a:rPr>
              <a:t>Финансовая группа</a:t>
            </a:r>
            <a:endParaRPr lang="ru-RU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467544" y="1340768"/>
            <a:ext cx="842486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Валовой (общий) доход (TR)</a:t>
            </a:r>
            <a:r>
              <a:rPr lang="ru-RU" sz="2800" dirty="0">
                <a:latin typeface="Bookman Old Style" pitchFamily="18" charset="0"/>
              </a:rPr>
              <a:t> – вся та сумма денег, которую получает предприятие от реализации своей продукции.</a:t>
            </a:r>
            <a:r>
              <a:rPr lang="en-US" sz="2800" dirty="0">
                <a:latin typeface="Bookman Old Style" pitchFamily="18" charset="0"/>
              </a:rPr>
              <a:t> </a:t>
            </a:r>
            <a:r>
              <a:rPr lang="en-US" sz="2800" b="1" dirty="0">
                <a:latin typeface="Bookman Old Style" pitchFamily="18" charset="0"/>
              </a:rPr>
              <a:t>TR </a:t>
            </a:r>
            <a:r>
              <a:rPr lang="ru-RU" sz="2800" b="1" dirty="0">
                <a:latin typeface="Bookman Old Style" pitchFamily="18" charset="0"/>
              </a:rPr>
              <a:t>=</a:t>
            </a:r>
            <a:r>
              <a:rPr lang="en-US" sz="2800" b="1" dirty="0">
                <a:latin typeface="Bookman Old Style" pitchFamily="18" charset="0"/>
              </a:rPr>
              <a:t> P </a:t>
            </a:r>
            <a:r>
              <a:rPr lang="ru-RU" sz="2800" b="1" dirty="0">
                <a:latin typeface="Bookman Old Style" pitchFamily="18" charset="0"/>
              </a:rPr>
              <a:t>*</a:t>
            </a:r>
            <a:r>
              <a:rPr lang="en-US" sz="2800" b="1" dirty="0">
                <a:latin typeface="Bookman Old Style" pitchFamily="18" charset="0"/>
              </a:rPr>
              <a:t>Q</a:t>
            </a:r>
            <a:endParaRPr lang="ru-RU" sz="2800" b="1" dirty="0">
              <a:latin typeface="Bookman Old Style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Средний </a:t>
            </a: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доход (AR) </a:t>
            </a:r>
            <a:r>
              <a:rPr lang="ru-RU" sz="2800" dirty="0">
                <a:latin typeface="Bookman Old Style" pitchFamily="18" charset="0"/>
              </a:rPr>
              <a:t>– доход в расчете на единицу проданной продукции. </a:t>
            </a:r>
            <a:r>
              <a:rPr lang="en-US" sz="2400" b="1" dirty="0">
                <a:latin typeface="Bookman Old Style" pitchFamily="18" charset="0"/>
              </a:rPr>
              <a:t>AR = TR/Q=P</a:t>
            </a:r>
            <a:endParaRPr lang="ru-RU" sz="2400" b="1" dirty="0">
              <a:latin typeface="Bookman Old Style" pitchFamily="18" charset="0"/>
            </a:endParaRPr>
          </a:p>
          <a:p>
            <a:pPr lvl="2"/>
            <a:endParaRPr lang="ru-RU" sz="2800" b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r>
              <a:rPr 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Предельный </a:t>
            </a:r>
            <a:r>
              <a:rPr lang="ru-RU" sz="2800" b="1" dirty="0">
                <a:solidFill>
                  <a:srgbClr val="FF0000"/>
                </a:solidFill>
                <a:latin typeface="Bookman Old Style" pitchFamily="18" charset="0"/>
              </a:rPr>
              <a:t>доход (MR)</a:t>
            </a:r>
            <a:r>
              <a:rPr lang="ru-RU" sz="2800" dirty="0">
                <a:latin typeface="Bookman Old Style" pitchFamily="18" charset="0"/>
              </a:rPr>
              <a:t> – прирост дохода, связанный с продажей ДОПОЛНИТЕЛЬНОЙ единицы продукции.</a:t>
            </a:r>
            <a:r>
              <a:rPr lang="en-US" sz="2800" dirty="0">
                <a:latin typeface="Bookman Old Style" pitchFamily="18" charset="0"/>
              </a:rPr>
              <a:t> </a:t>
            </a:r>
            <a:r>
              <a:rPr lang="en-US" sz="2800" b="1" dirty="0">
                <a:latin typeface="Bookman Old Style" pitchFamily="18" charset="0"/>
              </a:rPr>
              <a:t>MR = </a:t>
            </a:r>
            <a:r>
              <a:rPr lang="el-GR" sz="2800" b="1" dirty="0">
                <a:latin typeface="Bookman Old Style" pitchFamily="18" charset="0"/>
              </a:rPr>
              <a:t>Δ</a:t>
            </a:r>
            <a:r>
              <a:rPr lang="en-US" sz="2800" b="1" dirty="0">
                <a:latin typeface="Bookman Old Style" pitchFamily="18" charset="0"/>
              </a:rPr>
              <a:t>TR/</a:t>
            </a:r>
            <a:r>
              <a:rPr lang="el-GR" sz="2800" b="1" dirty="0">
                <a:latin typeface="Bookman Old Style" pitchFamily="18" charset="0"/>
              </a:rPr>
              <a:t>Δ</a:t>
            </a:r>
            <a:r>
              <a:rPr lang="en-US" sz="2800" b="1" dirty="0">
                <a:latin typeface="Bookman Old Style" pitchFamily="18" charset="0"/>
              </a:rPr>
              <a:t>Q</a:t>
            </a:r>
            <a:endParaRPr lang="ru-RU" sz="2800" b="1" dirty="0">
              <a:latin typeface="Bookman Old Style" pitchFamily="18" charset="0"/>
            </a:endParaRPr>
          </a:p>
          <a:p>
            <a:pPr lvl="1"/>
            <a:endParaRPr lang="ru-RU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1295" y="548680"/>
            <a:ext cx="7632848" cy="675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ru-RU" sz="44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Понятие дохода (выручки)</a:t>
            </a:r>
          </a:p>
        </p:txBody>
      </p:sp>
      <p:pic>
        <p:nvPicPr>
          <p:cNvPr id="67586" name="Picture 2" descr="Картинки по запросу прибыль монополиста формула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7" r="12205" b="56614"/>
          <a:stretch/>
        </p:blipFill>
        <p:spPr bwMode="auto">
          <a:xfrm>
            <a:off x="4427984" y="5273068"/>
            <a:ext cx="2535135" cy="864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1116013" y="549275"/>
            <a:ext cx="7200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Bookman Old Style" pitchFamily="18" charset="0"/>
              </a:rPr>
              <a:t>Прибыль (</a:t>
            </a:r>
            <a:r>
              <a:rPr lang="el-GR" sz="3600" b="1" dirty="0" smtClean="0">
                <a:solidFill>
                  <a:srgbClr val="0070C0"/>
                </a:solidFill>
                <a:latin typeface="Bookman Old Style" pitchFamily="18" charset="0"/>
              </a:rPr>
              <a:t>π</a:t>
            </a:r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) </a:t>
            </a:r>
            <a:r>
              <a:rPr lang="ru-RU" sz="3600" b="1" dirty="0">
                <a:solidFill>
                  <a:srgbClr val="0070C0"/>
                </a:solidFill>
                <a:latin typeface="Bookman Old Style" pitchFamily="18" charset="0"/>
              </a:rPr>
              <a:t>= </a:t>
            </a:r>
            <a:r>
              <a:rPr lang="en-US" sz="3600" b="1" dirty="0">
                <a:solidFill>
                  <a:srgbClr val="0070C0"/>
                </a:solidFill>
                <a:latin typeface="Bookman Old Style" pitchFamily="18" charset="0"/>
              </a:rPr>
              <a:t>TR - TC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647700" y="1484784"/>
            <a:ext cx="87487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Bookman Old Style" pitchFamily="18" charset="0"/>
              </a:rPr>
              <a:t>TR </a:t>
            </a:r>
            <a:r>
              <a:rPr lang="ru-RU" sz="3200" b="1" dirty="0">
                <a:solidFill>
                  <a:srgbClr val="FF0000"/>
                </a:solidFill>
                <a:latin typeface="Bookman Old Style" pitchFamily="18" charset="0"/>
              </a:rPr>
              <a:t>(</a:t>
            </a:r>
            <a:r>
              <a:rPr lang="en-US" sz="3200" b="1" dirty="0">
                <a:solidFill>
                  <a:srgbClr val="FF0000"/>
                </a:solidFill>
                <a:latin typeface="Bookman Old Style" pitchFamily="18" charset="0"/>
              </a:rPr>
              <a:t>total revenue</a:t>
            </a:r>
            <a:r>
              <a:rPr lang="ru-RU" sz="3200" b="1" dirty="0">
                <a:solidFill>
                  <a:srgbClr val="FF0000"/>
                </a:solidFill>
                <a:latin typeface="Bookman Old Style" pitchFamily="18" charset="0"/>
              </a:rPr>
              <a:t>)</a:t>
            </a:r>
            <a:r>
              <a:rPr lang="en-US" sz="3200" dirty="0">
                <a:latin typeface="Bookman Old Style" pitchFamily="18" charset="0"/>
              </a:rPr>
              <a:t>– </a:t>
            </a:r>
            <a:r>
              <a:rPr lang="ru-RU" sz="3200" dirty="0">
                <a:latin typeface="Bookman Old Style" pitchFamily="18" charset="0"/>
              </a:rPr>
              <a:t>доход (выручка)</a:t>
            </a:r>
            <a:r>
              <a:rPr lang="en-US" sz="3200" dirty="0">
                <a:latin typeface="Bookman Old Style" pitchFamily="18" charset="0"/>
              </a:rPr>
              <a:t> </a:t>
            </a:r>
          </a:p>
          <a:p>
            <a:r>
              <a:rPr lang="en-US" sz="3200" b="1" dirty="0">
                <a:solidFill>
                  <a:srgbClr val="FF0000"/>
                </a:solidFill>
                <a:latin typeface="Bookman Old Style" pitchFamily="18" charset="0"/>
              </a:rPr>
              <a:t>TC</a:t>
            </a:r>
            <a:r>
              <a:rPr lang="en-US" sz="3200" dirty="0">
                <a:latin typeface="Bookman Old Style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Bookman Old Style" pitchFamily="18" charset="0"/>
              </a:rPr>
              <a:t>(total cost)</a:t>
            </a:r>
            <a:r>
              <a:rPr lang="en-US" sz="3200" dirty="0">
                <a:latin typeface="Bookman Old Style" pitchFamily="18" charset="0"/>
              </a:rPr>
              <a:t>– </a:t>
            </a:r>
            <a:r>
              <a:rPr lang="ru-RU" sz="3200" dirty="0">
                <a:latin typeface="Bookman Old Style" pitchFamily="18" charset="0"/>
              </a:rPr>
              <a:t>производственные издержки (затраты</a:t>
            </a:r>
            <a:r>
              <a:rPr lang="ru-RU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52122" y="3645024"/>
            <a:ext cx="6516687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 b="1">
                <a:solidFill>
                  <a:srgbClr val="FF0000"/>
                </a:solidFill>
                <a:latin typeface="Bookman Old Style" pitchFamily="18" charset="0"/>
              </a:rPr>
              <a:t>TC – </a:t>
            </a:r>
            <a:r>
              <a:rPr lang="ru-RU" sz="2800" b="1">
                <a:solidFill>
                  <a:srgbClr val="FF0000"/>
                </a:solidFill>
                <a:latin typeface="Bookman Old Style" pitchFamily="18" charset="0"/>
              </a:rPr>
              <a:t>это </a:t>
            </a:r>
            <a:r>
              <a:rPr lang="ru-RU" sz="2800">
                <a:latin typeface="Bookman Old Style" pitchFamily="18" charset="0"/>
              </a:rPr>
              <a:t>расходы фирмы на приобретение и использование всех необходимых ресурсов для изготовления конечной продукции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288" y="549275"/>
            <a:ext cx="8229600" cy="114300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Виды издержек</a:t>
            </a:r>
          </a:p>
        </p:txBody>
      </p:sp>
      <p:sp>
        <p:nvSpPr>
          <p:cNvPr id="26626" name="Содержимое 4"/>
          <p:cNvSpPr>
            <a:spLocks noGrp="1"/>
          </p:cNvSpPr>
          <p:nvPr>
            <p:ph sz="half" idx="1"/>
          </p:nvPr>
        </p:nvSpPr>
        <p:spPr>
          <a:xfrm>
            <a:off x="971550" y="2060575"/>
            <a:ext cx="7272338" cy="3097213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002060"/>
                </a:solidFill>
                <a:latin typeface="Bookman Old Style" pitchFamily="18" charset="0"/>
              </a:rPr>
              <a:t>Внешние </a:t>
            </a:r>
            <a:r>
              <a:rPr lang="ru-RU" smtClean="0">
                <a:latin typeface="Bookman Old Style" pitchFamily="18" charset="0"/>
              </a:rPr>
              <a:t>(явные, бухгалтерские) – это все издержки, которые несет</a:t>
            </a:r>
          </a:p>
          <a:p>
            <a:pPr algn="ctr">
              <a:buFont typeface="Arial" charset="0"/>
              <a:buNone/>
            </a:pPr>
            <a:r>
              <a:rPr lang="ru-RU" smtClean="0">
                <a:latin typeface="Bookman Old Style" pitchFamily="18" charset="0"/>
              </a:rPr>
              <a:t>предприятие, приобретая</a:t>
            </a:r>
          </a:p>
          <a:p>
            <a:pPr algn="ctr">
              <a:buFont typeface="Arial" charset="0"/>
              <a:buNone/>
            </a:pPr>
            <a:r>
              <a:rPr lang="ru-RU" smtClean="0">
                <a:latin typeface="Bookman Old Style" pitchFamily="18" charset="0"/>
              </a:rPr>
              <a:t>факторы производства по</a:t>
            </a:r>
          </a:p>
          <a:p>
            <a:pPr algn="ctr">
              <a:buFont typeface="Arial" charset="0"/>
              <a:buNone/>
            </a:pPr>
            <a:r>
              <a:rPr lang="ru-RU" smtClean="0">
                <a:latin typeface="Bookman Old Style" pitchFamily="18" charset="0"/>
              </a:rPr>
              <a:t>фактическим ценам,</a:t>
            </a:r>
          </a:p>
          <a:p>
            <a:pPr algn="ctr">
              <a:buFont typeface="Arial" charset="0"/>
              <a:buNone/>
            </a:pPr>
            <a:r>
              <a:rPr lang="ru-RU" smtClean="0">
                <a:latin typeface="Bookman Old Style" pitchFamily="18" charset="0"/>
              </a:rPr>
              <a:t>сложившимся на рынке.</a:t>
            </a:r>
          </a:p>
          <a:p>
            <a:pPr algn="ctr">
              <a:buFont typeface="Arial" charset="0"/>
              <a:buNone/>
            </a:pPr>
            <a:endParaRPr lang="ru-RU" smtClean="0">
              <a:latin typeface="Bookman Old Style" pitchFamily="18" charset="0"/>
            </a:endParaRPr>
          </a:p>
          <a:p>
            <a:pPr algn="ctr">
              <a:buFont typeface="Arial" charset="0"/>
              <a:buNone/>
            </a:pPr>
            <a:r>
              <a:rPr lang="en-US" b="1" smtClean="0">
                <a:latin typeface="Bookman Old Style" pitchFamily="18" charset="0"/>
              </a:rPr>
              <a:t>TC</a:t>
            </a:r>
            <a:r>
              <a:rPr lang="ru-RU" b="1" smtClean="0">
                <a:latin typeface="Bookman Old Style" pitchFamily="18" charset="0"/>
              </a:rPr>
              <a:t>бух</a:t>
            </a:r>
          </a:p>
          <a:p>
            <a:pPr algn="ctr">
              <a:buFont typeface="Arial" charset="0"/>
              <a:buNone/>
            </a:pPr>
            <a:endParaRPr lang="ru-RU" b="1" smtClean="0">
              <a:latin typeface="Bookman Old Style" pitchFamily="18" charset="0"/>
            </a:endParaRPr>
          </a:p>
          <a:p>
            <a:pPr algn="ctr">
              <a:buFont typeface="Arial" charset="0"/>
              <a:buNone/>
            </a:pPr>
            <a:endParaRPr lang="ru-RU" b="1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Прямоугольник 2"/>
          <p:cNvSpPr>
            <a:spLocks noChangeArrowheads="1"/>
          </p:cNvSpPr>
          <p:nvPr/>
        </p:nvSpPr>
        <p:spPr bwMode="auto">
          <a:xfrm>
            <a:off x="611188" y="404813"/>
            <a:ext cx="81375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Основные статьи </a:t>
            </a:r>
          </a:p>
          <a:p>
            <a:pPr algn="ctr"/>
            <a:r>
              <a:rPr lang="ru-RU" sz="48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бухгалтерских издержек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467544" y="1412776"/>
          <a:ext cx="83519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01A41F-D913-4DB4-88C9-BC13C95E2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5601A41F-D913-4DB4-88C9-BC13C95E2F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296B7D-55FE-4B28-A33D-7432A0CF55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C2296B7D-55FE-4B28-A33D-7432A0CF55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5A9E61-19A0-40E0-809E-299115D45E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235A9E61-19A0-40E0-809E-299115D45E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B06DBD-22BA-4230-8812-EFE2FA6DA3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dgm id="{FAB06DBD-22BA-4230-8812-EFE2FA6DA3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81982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j-ea"/>
                <a:cs typeface="+mj-cs"/>
              </a:rPr>
              <a:t>Амортизация – </a:t>
            </a:r>
            <a:r>
              <a:rPr lang="ru-RU" sz="2800" dirty="0">
                <a:latin typeface="Bookman Old Style" pitchFamily="18" charset="0"/>
              </a:rPr>
              <a:t>это сумма износа зданий, машин,</a:t>
            </a:r>
            <a:r>
              <a:rPr lang="en-US" sz="2800" dirty="0">
                <a:latin typeface="Bookman Old Style" pitchFamily="18" charset="0"/>
              </a:rPr>
              <a:t> </a:t>
            </a:r>
            <a:r>
              <a:rPr lang="ru-RU" sz="2800" dirty="0">
                <a:latin typeface="Bookman Old Style" pitchFamily="18" charset="0"/>
              </a:rPr>
              <a:t>оборудования.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Bookman Old Style" pitchFamily="18" charset="0"/>
              </a:rPr>
              <a:t>Для ее оценки определяется </a:t>
            </a:r>
            <a:r>
              <a:rPr lang="ru-RU" sz="2800" b="1" dirty="0">
                <a:latin typeface="Bookman Old Style" pitchFamily="18" charset="0"/>
              </a:rPr>
              <a:t>норма амортизации</a:t>
            </a:r>
            <a:r>
              <a:rPr lang="ru-RU" sz="2800" dirty="0">
                <a:latin typeface="Bookman Old Style" pitchFamily="18" charset="0"/>
              </a:rPr>
              <a:t>,</a:t>
            </a:r>
            <a:r>
              <a:rPr lang="en-US" sz="2800" dirty="0">
                <a:latin typeface="Bookman Old Style" pitchFamily="18" charset="0"/>
              </a:rPr>
              <a:t> </a:t>
            </a:r>
            <a:r>
              <a:rPr lang="ru-RU" sz="2800" dirty="0">
                <a:latin typeface="Bookman Old Style" pitchFamily="18" charset="0"/>
              </a:rPr>
              <a:t>которая показывает, какой процент стоимости зданий, машин, оборудования необходимо ежегодно включать</a:t>
            </a:r>
            <a:r>
              <a:rPr lang="en-US" sz="2800" dirty="0">
                <a:latin typeface="Bookman Old Style" pitchFamily="18" charset="0"/>
              </a:rPr>
              <a:t> </a:t>
            </a:r>
            <a:r>
              <a:rPr lang="ru-RU" sz="2800" dirty="0">
                <a:latin typeface="Bookman Old Style" pitchFamily="18" charset="0"/>
              </a:rPr>
              <a:t>в издержки.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Пример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Bookman Old Style" pitchFamily="18" charset="0"/>
              </a:rPr>
              <a:t>Станок стоит 40 000 руб., срок его службы – 8 лет.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Bookman Old Style" pitchFamily="18" charset="0"/>
              </a:rPr>
              <a:t>Чтобы через 8 лет накопить нужную сумму для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Bookman Old Style" pitchFamily="18" charset="0"/>
              </a:rPr>
              <a:t>замены станка, необходимо установить норму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Bookman Old Style" pitchFamily="18" charset="0"/>
              </a:rPr>
              <a:t>амортизации – ((1/8)*100%)=12,5 %.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Bookman Old Style" pitchFamily="18" charset="0"/>
              </a:rPr>
              <a:t>Тогда сумма амортизационных отчислений,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latin typeface="Bookman Old Style" pitchFamily="18" charset="0"/>
              </a:rPr>
              <a:t>ежегодно включаемая в издержки, составит 5000 руб. в 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1456</TotalTime>
  <Words>1372</Words>
  <Application>Microsoft Office PowerPoint</Application>
  <PresentationFormat>Экран (4:3)</PresentationFormat>
  <Paragraphs>266</Paragraphs>
  <Slides>43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50" baseType="lpstr">
      <vt:lpstr>Arial</vt:lpstr>
      <vt:lpstr>Book Antiqua</vt:lpstr>
      <vt:lpstr>Bookman Old Style</vt:lpstr>
      <vt:lpstr>Calibri</vt:lpstr>
      <vt:lpstr>Calibri Light</vt:lpstr>
      <vt:lpstr>Times New Roman</vt:lpstr>
      <vt:lpstr>Ретро</vt:lpstr>
      <vt:lpstr>Презентация PowerPoint</vt:lpstr>
      <vt:lpstr>Понятие «фирма»</vt:lpstr>
      <vt:lpstr>Презентация PowerPoint</vt:lpstr>
      <vt:lpstr>Прибыль является показателем эффективности хозяйственной деятельности предприятия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МОНОПОЛИСТ  и его прибыль</vt:lpstr>
      <vt:lpstr>Структура баланса</vt:lpstr>
      <vt:lpstr>Презентация PowerPoint</vt:lpstr>
      <vt:lpstr>Презентация PowerPoint</vt:lpstr>
      <vt:lpstr>Презентация PowerPoint</vt:lpstr>
      <vt:lpstr>Показатели  доходности фирмы</vt:lpstr>
      <vt:lpstr>Презентация PowerPoint</vt:lpstr>
      <vt:lpstr>Презентация PowerPoint</vt:lpstr>
      <vt:lpstr>Формы объединения предприятий</vt:lpstr>
    </vt:vector>
  </TitlesOfParts>
  <Company>МОУ Кировский физико-математический лицей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lan</dc:creator>
  <cp:lastModifiedBy>user</cp:lastModifiedBy>
  <cp:revision>106</cp:revision>
  <dcterms:created xsi:type="dcterms:W3CDTF">2014-11-22T06:36:40Z</dcterms:created>
  <dcterms:modified xsi:type="dcterms:W3CDTF">2019-11-28T07:44:57Z</dcterms:modified>
</cp:coreProperties>
</file>