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9" r:id="rId4"/>
    <p:sldId id="259" r:id="rId5"/>
    <p:sldId id="260" r:id="rId6"/>
    <p:sldId id="276" r:id="rId7"/>
    <p:sldId id="261" r:id="rId8"/>
    <p:sldId id="270" r:id="rId9"/>
    <p:sldId id="271" r:id="rId10"/>
    <p:sldId id="258" r:id="rId11"/>
    <p:sldId id="278" r:id="rId12"/>
    <p:sldId id="262" r:id="rId13"/>
    <p:sldId id="273" r:id="rId14"/>
    <p:sldId id="263" r:id="rId15"/>
    <p:sldId id="277" r:id="rId16"/>
    <p:sldId id="264" r:id="rId17"/>
    <p:sldId id="272" r:id="rId18"/>
    <p:sldId id="265" r:id="rId19"/>
    <p:sldId id="267" r:id="rId20"/>
    <p:sldId id="279" r:id="rId21"/>
    <p:sldId id="268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4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2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1CBB6-46E5-49C8-8E87-94A8C3C9A13B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6D798-9332-4FFE-9ED4-EB55D1254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83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B43B3-AFE3-4D5E-8327-4FFBF8526BA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3D308-9E0B-408A-AFA2-B0C3A8C0C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86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3D308-9E0B-408A-AFA2-B0C3A8C0CCE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2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3D308-9E0B-408A-AFA2-B0C3A8C0CCE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7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oge-i-gve-9/demoversii-specifikacii-kodifikator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ipi.ru/newrubankhttp:/www.fipi.ru/newruban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ic3.depositphotos.com/1001004/126/i/950/depositphotos_1265771-Vintage-album-p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29058" y="2643182"/>
            <a:ext cx="358643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000" dirty="0" smtClean="0"/>
          </a:p>
          <a:p>
            <a:pPr algn="ctr"/>
            <a:r>
              <a:rPr lang="ru-RU" sz="2400" dirty="0" smtClean="0"/>
              <a:t>Задание 3.1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Описание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фотографии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6357958"/>
            <a:ext cx="3466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Беспалова Т.В., г. Мыски Кемеровской обл.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C:\Users\User\Desktop\ОГЭ-2018\УС\ИС-9 Фото, рисунки\1708757.jpg"/>
          <p:cNvPicPr>
            <a:picLocks noChangeAspect="1" noChangeArrowheads="1"/>
          </p:cNvPicPr>
          <p:nvPr/>
        </p:nvPicPr>
        <p:blipFill>
          <a:blip r:embed="rId3"/>
          <a:srcRect t="34750" b="45647"/>
          <a:stretch>
            <a:fillRect/>
          </a:stretch>
        </p:blipFill>
        <p:spPr bwMode="auto">
          <a:xfrm>
            <a:off x="3786182" y="1500174"/>
            <a:ext cx="392909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C00000"/>
                </a:solidFill>
              </a:rPr>
              <a:t>Композиция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</a:rPr>
              <a:t>фотографии</a:t>
            </a:r>
            <a:r>
              <a:rPr lang="ru-RU" sz="2700" dirty="0" smtClean="0">
                <a:solidFill>
                  <a:srgbClr val="C00000"/>
                </a:solidFill>
              </a:rPr>
              <a:t> — </a:t>
            </a:r>
            <a:r>
              <a:rPr lang="ru-RU" sz="2700" dirty="0" smtClean="0"/>
              <a:t>это построение и последовательность изобразительных приёмов, реализующих художественную идею.</a:t>
            </a:r>
            <a:endParaRPr lang="ru-RU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1428736"/>
            <a:ext cx="2165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 переднем плане</a:t>
            </a:r>
          </a:p>
          <a:p>
            <a:r>
              <a:rPr lang="ru-RU" b="1" dirty="0" smtClean="0"/>
              <a:t>         (в центре)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1500174"/>
            <a:ext cx="190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 заднем плане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29586" y="385762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Справа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385762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Слева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00496" y="6215082"/>
            <a:ext cx="77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Внизу</a:t>
            </a:r>
            <a:endParaRPr lang="ru-RU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858048" cy="397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Речевые стандарты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714488"/>
            <a:ext cx="712560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фотографии изображен (-о, -а, -</a:t>
            </a:r>
            <a:r>
              <a:rPr lang="ru-RU" sz="2800" dirty="0" err="1" smtClean="0"/>
              <a:t>ы</a:t>
            </a:r>
            <a:r>
              <a:rPr lang="ru-RU" sz="2800" dirty="0" smtClean="0"/>
              <a:t>) …</a:t>
            </a:r>
          </a:p>
          <a:p>
            <a:r>
              <a:rPr lang="ru-RU" sz="2800" dirty="0" smtClean="0"/>
              <a:t>В объектив фотографа попали …</a:t>
            </a:r>
          </a:p>
          <a:p>
            <a:r>
              <a:rPr lang="ru-RU" sz="2800" dirty="0" smtClean="0"/>
              <a:t>В центре фотографии мы видим …</a:t>
            </a:r>
          </a:p>
          <a:p>
            <a:r>
              <a:rPr lang="ru-RU" sz="2800" dirty="0" smtClean="0"/>
              <a:t>На заднем плане находится …</a:t>
            </a:r>
          </a:p>
          <a:p>
            <a:r>
              <a:rPr lang="ru-RU" sz="2800" dirty="0" smtClean="0"/>
              <a:t>Вдалеке мы можем разглядеть …</a:t>
            </a:r>
          </a:p>
          <a:p>
            <a:r>
              <a:rPr lang="ru-RU" sz="2800" dirty="0" smtClean="0"/>
              <a:t>Можно предположить, что …</a:t>
            </a:r>
          </a:p>
          <a:p>
            <a:r>
              <a:rPr lang="ru-RU" sz="2800" dirty="0" smtClean="0"/>
              <a:t>Кажется, что …</a:t>
            </a:r>
          </a:p>
          <a:p>
            <a:r>
              <a:rPr lang="ru-RU" sz="2800" dirty="0" smtClean="0"/>
              <a:t>Смотришь на фотографию и представляешь…</a:t>
            </a:r>
          </a:p>
          <a:p>
            <a:r>
              <a:rPr lang="ru-RU" sz="2800" dirty="0" smtClean="0"/>
              <a:t>Фотография передаёт ощущение …</a:t>
            </a:r>
          </a:p>
          <a:p>
            <a:r>
              <a:rPr lang="ru-RU" sz="2800" dirty="0" smtClean="0"/>
              <a:t>Фотографу удалось показать 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357166"/>
            <a:ext cx="790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Подберите синонимы к словам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285860"/>
            <a:ext cx="203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Фотография –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1285860"/>
            <a:ext cx="462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фотокарточка, фото, снимок, кадр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2000240"/>
            <a:ext cx="285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Фотографировать –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6116" y="2000240"/>
            <a:ext cx="340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снимать, делать снимок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3357562"/>
            <a:ext cx="1492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Увидеть –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32" y="3357562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рассмотреть, заметить, увидать, различить, уловить, разглядеть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472" y="4286256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Изобразить –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8860" y="4286256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показать, представить, описать, выразить, </a:t>
            </a:r>
          </a:p>
          <a:p>
            <a:r>
              <a:rPr lang="ru-RU" sz="2400" dirty="0" smtClean="0"/>
              <a:t>воспроизвести, воссоздать, отобразить, передать, запечатлеть, зафиксировать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5643578"/>
            <a:ext cx="160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Ученики –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3108" y="5643578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учащиеся, школьники, ребята, дети, подростки, старшеклассники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472" y="2714620"/>
            <a:ext cx="1711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Фотограф –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4546" y="2714620"/>
            <a:ext cx="2964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автор снимка (кадра)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Предупреждаем ошибки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00174"/>
            <a:ext cx="87154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  </a:t>
            </a:r>
            <a:r>
              <a:rPr lang="ru-RU" sz="2200" dirty="0" smtClean="0"/>
              <a:t>Фотограф сфотографировал ребят во время отдыха.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928802"/>
            <a:ext cx="8643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  </a:t>
            </a:r>
            <a:r>
              <a:rPr lang="ru-RU" sz="2200" dirty="0" smtClean="0"/>
              <a:t>Ребята … На ребятах …   </a:t>
            </a:r>
            <a:r>
              <a:rPr lang="ru-RU" sz="2200" i="1" dirty="0" smtClean="0"/>
              <a:t>(надеты, одеты)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2786058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 </a:t>
            </a:r>
            <a:r>
              <a:rPr lang="ru-RU" sz="2200" dirty="0" smtClean="0"/>
              <a:t>Мы видим ребят, стоящих на сцене и которые поют  песню.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3214686"/>
            <a:ext cx="87154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  </a:t>
            </a:r>
            <a:r>
              <a:rPr lang="ru-RU" sz="2200" dirty="0" smtClean="0"/>
              <a:t>Школьники фотографируют и любуются памятниками  архитектуры.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364331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Font typeface="Wingdings" pitchFamily="2" charset="2"/>
              <a:buChar char="§"/>
            </a:pPr>
            <a:r>
              <a:rPr lang="ru-RU" sz="2600" dirty="0" smtClean="0"/>
              <a:t>  </a:t>
            </a:r>
            <a:r>
              <a:rPr lang="ru-RU" sz="2200" dirty="0" smtClean="0"/>
              <a:t>Глядя на фотографию, у меня возникло желание тоже  отправиться </a:t>
            </a:r>
          </a:p>
          <a:p>
            <a:pPr marL="0" lvl="3"/>
            <a:r>
              <a:rPr lang="ru-RU" sz="2200" dirty="0" smtClean="0"/>
              <a:t>    в поход.</a:t>
            </a:r>
            <a:endParaRPr lang="ru-R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5357826"/>
            <a:ext cx="869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Font typeface="Wingdings" pitchFamily="2" charset="2"/>
              <a:buChar char="§"/>
            </a:pPr>
            <a:r>
              <a:rPr lang="ru-RU" sz="2400" dirty="0" smtClean="0"/>
              <a:t>  </a:t>
            </a:r>
            <a:r>
              <a:rPr lang="ru-RU" sz="2200" dirty="0" smtClean="0"/>
              <a:t>Благодаря этого снимка мы узнали, кто победил в соревновании.</a:t>
            </a:r>
            <a:endParaRPr lang="ru-RU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4429132"/>
            <a:ext cx="869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 </a:t>
            </a:r>
            <a:r>
              <a:rPr lang="ru-RU" sz="2200" dirty="0" smtClean="0"/>
              <a:t>Все, кто интересуются историей страны, должны посещать музеи.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4929198"/>
            <a:ext cx="8643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  </a:t>
            </a:r>
            <a:r>
              <a:rPr lang="ru-RU" sz="2200" dirty="0" smtClean="0"/>
              <a:t>Фотограф показал то, как ученицы готовят школьный проект.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2357430"/>
            <a:ext cx="87154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  </a:t>
            </a:r>
            <a:r>
              <a:rPr lang="ru-RU" sz="2200" dirty="0" smtClean="0"/>
              <a:t>Для восприятия фотографии большое значение играют детали.</a:t>
            </a:r>
            <a:endParaRPr lang="ru-R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578645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dirty="0" smtClean="0"/>
              <a:t>  </a:t>
            </a:r>
            <a:r>
              <a:rPr lang="ru-RU" sz="2200" dirty="0" smtClean="0"/>
              <a:t>По эмоциям зрителей видно, что они довольны игрой актёров </a:t>
            </a:r>
          </a:p>
          <a:p>
            <a:r>
              <a:rPr lang="ru-RU" sz="2200" dirty="0" smtClean="0"/>
              <a:t>     в спектакле «Ревизоре».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Алгоритм выполнения задания 3.1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4929198"/>
            <a:ext cx="8501122" cy="214314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200" dirty="0" smtClean="0"/>
              <a:t>Внимательно  рассмотрите фотографию.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200" dirty="0" smtClean="0"/>
              <a:t>Подберите опорные слова и словосочетания для описания фотографии.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200" dirty="0" smtClean="0"/>
              <a:t>Дайте развёрнутые ответы на каждый пункт задания, чтобы получилось монологическое высказывание.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56" y="1071546"/>
            <a:ext cx="27146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Тема 1. Экскурсия </a:t>
            </a:r>
          </a:p>
          <a:p>
            <a:endParaRPr lang="ru-RU" b="1" dirty="0" smtClean="0"/>
          </a:p>
          <a:p>
            <a:r>
              <a:rPr lang="ru-RU" dirty="0" smtClean="0"/>
              <a:t>Опишите фотографию</a:t>
            </a:r>
            <a:endParaRPr lang="ru-RU" u="sng" dirty="0" smtClean="0"/>
          </a:p>
          <a:p>
            <a:r>
              <a:rPr lang="ru-RU" dirty="0" smtClean="0"/>
              <a:t>Не забудьте описать</a:t>
            </a:r>
          </a:p>
          <a:p>
            <a:endParaRPr lang="ru-RU" i="1" dirty="0" smtClean="0"/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время и место действия;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занятие ребят;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их внешний вид;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общую атмосферу события и настроение участников.</a:t>
            </a:r>
            <a:r>
              <a:rPr lang="ru-RU" sz="2000" b="1" i="1" dirty="0" smtClean="0"/>
              <a:t> 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1714488"/>
            <a:ext cx="3069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Беспаловой Т.В.</a:t>
            </a:r>
          </a:p>
          <a:p>
            <a:r>
              <a:rPr lang="ru-RU" dirty="0" smtClean="0"/>
              <a:t>г. Мыски Кемеровской обл.</a:t>
            </a:r>
            <a:endParaRPr lang="ru-RU" dirty="0"/>
          </a:p>
        </p:txBody>
      </p:sp>
      <p:pic>
        <p:nvPicPr>
          <p:cNvPr id="9" name="Содержимое 5" descr="http://85.142.162.126/os/docs/BD98FF424631BFE24D6010A4B1266CA8/questions/APR16.bank.IX.50.23/innerimg0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600079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500042"/>
            <a:ext cx="435771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Примерный план монологического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высказывания-описания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3500438"/>
            <a:ext cx="9001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200" dirty="0" smtClean="0"/>
              <a:t>1. Вводные фразы по теме фотографии.</a:t>
            </a:r>
          </a:p>
          <a:p>
            <a:pPr marL="514350" indent="-514350"/>
            <a:r>
              <a:rPr lang="ru-RU" sz="2200" dirty="0" smtClean="0"/>
              <a:t>2. Описание фотографии с учётом задания: </a:t>
            </a:r>
          </a:p>
          <a:p>
            <a:pPr marL="342900" indent="-342900"/>
            <a:r>
              <a:rPr lang="ru-RU" sz="2200" dirty="0" smtClean="0"/>
              <a:t>             - время действия (</a:t>
            </a:r>
            <a:r>
              <a:rPr lang="ru-RU" sz="2200" i="1" dirty="0" smtClean="0"/>
              <a:t>когда? в какое время?</a:t>
            </a:r>
            <a:r>
              <a:rPr lang="ru-RU" sz="2200" dirty="0" smtClean="0"/>
              <a:t>)</a:t>
            </a:r>
          </a:p>
          <a:p>
            <a:pPr marL="342900" indent="-342900"/>
            <a:r>
              <a:rPr lang="ru-RU" sz="2200" dirty="0" smtClean="0"/>
              <a:t>             - место действия (</a:t>
            </a:r>
            <a:r>
              <a:rPr lang="ru-RU" sz="2200" i="1" dirty="0" smtClean="0"/>
              <a:t>где? в каком месте?</a:t>
            </a:r>
            <a:r>
              <a:rPr lang="ru-RU" sz="2200" dirty="0" smtClean="0"/>
              <a:t>)</a:t>
            </a:r>
          </a:p>
          <a:p>
            <a:pPr marL="342900" indent="-342900"/>
            <a:r>
              <a:rPr lang="ru-RU" sz="2200" dirty="0" smtClean="0"/>
              <a:t>             - внешний вид участников (</a:t>
            </a:r>
            <a:r>
              <a:rPr lang="ru-RU" sz="2200" i="1" dirty="0" smtClean="0"/>
              <a:t>кто? как выглядят?</a:t>
            </a:r>
            <a:r>
              <a:rPr lang="ru-RU" sz="2200" dirty="0" smtClean="0"/>
              <a:t>)</a:t>
            </a:r>
            <a:r>
              <a:rPr lang="ru-RU" sz="2200" i="1" dirty="0" smtClean="0"/>
              <a:t> </a:t>
            </a:r>
          </a:p>
          <a:p>
            <a:pPr marL="342900" indent="-342900"/>
            <a:r>
              <a:rPr lang="ru-RU" sz="2200" dirty="0" smtClean="0"/>
              <a:t>             - занятие участников (</a:t>
            </a:r>
            <a:r>
              <a:rPr lang="ru-RU" sz="2200" i="1" dirty="0" smtClean="0"/>
              <a:t>что делают? чем заняты? как?)</a:t>
            </a:r>
          </a:p>
          <a:p>
            <a:pPr marL="342900" indent="-342900"/>
            <a:r>
              <a:rPr lang="ru-RU" sz="2200" dirty="0" smtClean="0"/>
              <a:t>             - настроение участников (</a:t>
            </a:r>
            <a:r>
              <a:rPr lang="ru-RU" sz="2200" i="1" dirty="0" smtClean="0"/>
              <a:t>какое? какие эмоции выражены?</a:t>
            </a:r>
            <a:r>
              <a:rPr lang="ru-RU" sz="2200" dirty="0" smtClean="0"/>
              <a:t>)</a:t>
            </a:r>
          </a:p>
          <a:p>
            <a:pPr marL="342900" indent="-342900"/>
            <a:r>
              <a:rPr lang="ru-RU" sz="2200" dirty="0" smtClean="0"/>
              <a:t>3. Завершающие фразы (</a:t>
            </a:r>
            <a:r>
              <a:rPr lang="ru-RU" sz="2200" i="1" dirty="0" smtClean="0"/>
              <a:t>общая атмосфера события; понравилась ли фотография и почему; настроение, которое вызывает снимок </a:t>
            </a:r>
            <a:r>
              <a:rPr lang="ru-RU" sz="2000" dirty="0" smtClean="0"/>
              <a:t>и др.</a:t>
            </a:r>
            <a:r>
              <a:rPr lang="ru-RU" sz="2200" dirty="0" smtClean="0"/>
              <a:t>) </a:t>
            </a:r>
            <a:endParaRPr lang="ru-RU" sz="2200" dirty="0"/>
          </a:p>
        </p:txBody>
      </p:sp>
      <p:pic>
        <p:nvPicPr>
          <p:cNvPr id="4" name="Содержимое 5" descr="http://85.142.162.126/os/docs/BD98FF424631BFE24D6010A4B1266CA8/questions/APR16.bank.IX.50.23/innerimg0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57203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29190" y="3000372"/>
            <a:ext cx="3995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Время на высказывание - не более 3 минут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Обучающая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http://85.142.162.126/os/docs/BD98FF424631BFE24D6010A4B1266CA8/questions/APR16.bank.IX.50.23/innerimg0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572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49527" y="1857364"/>
            <a:ext cx="4394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 Определите тему фотографии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2214554"/>
            <a:ext cx="1460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экскурсия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264318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Назовите время действия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12832" y="3000372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весна / осень</a:t>
            </a:r>
            <a:endParaRPr lang="ru-RU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3500438"/>
            <a:ext cx="3782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 Опишите место действия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3472" y="385762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площадь, храмы, соборы, памятники архитектуры, старинные здания 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57752" y="4929198"/>
            <a:ext cx="310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 Чем заняты ребята?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43504" y="5286388"/>
            <a:ext cx="400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знакомятся, осматривают, слушают, фотографируют</a:t>
            </a:r>
            <a:endParaRPr lang="ru-RU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92867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Следуя плану, подбираем  </a:t>
            </a:r>
            <a:r>
              <a:rPr lang="ru-RU" sz="2400" b="1" dirty="0" smtClean="0"/>
              <a:t>опорные слова </a:t>
            </a:r>
            <a:r>
              <a:rPr lang="ru-RU" sz="2400" dirty="0" smtClean="0"/>
              <a:t>и</a:t>
            </a:r>
            <a:r>
              <a:rPr lang="ru-RU" sz="2400" b="1" dirty="0" smtClean="0"/>
              <a:t> словосочетания</a:t>
            </a:r>
          </a:p>
          <a:p>
            <a:pPr lvl="0"/>
            <a:r>
              <a:rPr lang="ru-RU" sz="2400" dirty="0" smtClean="0"/>
              <a:t> для описания фотографии (</a:t>
            </a:r>
            <a:r>
              <a:rPr lang="ru-RU" sz="2400" i="1" dirty="0" smtClean="0"/>
              <a:t>их можно записать в черновике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5326" y="4768137"/>
            <a:ext cx="37862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         </a:t>
            </a:r>
            <a:r>
              <a:rPr lang="ru-RU" sz="2000" dirty="0" smtClean="0"/>
              <a:t>Не забудьте описать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время и место действия;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занятие ребят;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их внешний вид;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общую атмосферу события и настроение участников.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Обучающая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http://85.142.162.126/os/docs/BD98FF424631BFE24D6010A4B1266CA8/questions/APR16.bank.IX.50.23/innerimg0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4291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3438" y="2000240"/>
            <a:ext cx="4303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5. Опишите внешний вид ребят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00596" y="2357430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куртки, джинсы, шапочки, кепки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3214686"/>
            <a:ext cx="4535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6. Определите общую атмосферу</a:t>
            </a:r>
          </a:p>
          <a:p>
            <a:r>
              <a:rPr lang="ru-RU" sz="2400" dirty="0" smtClean="0"/>
              <a:t>     и настроение участников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3929066"/>
            <a:ext cx="384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увлечены, заинтересованы</a:t>
            </a:r>
            <a:endParaRPr lang="ru-RU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4429132"/>
            <a:ext cx="3259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7. Понравилась ли Вам </a:t>
            </a:r>
          </a:p>
          <a:p>
            <a:r>
              <a:rPr lang="ru-RU" sz="2400" dirty="0" smtClean="0"/>
              <a:t>     фотография? Чем?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5143512"/>
            <a:ext cx="171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удачная</a:t>
            </a:r>
            <a:endParaRPr lang="ru-RU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92867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Следуя плану, подбираем  </a:t>
            </a:r>
            <a:r>
              <a:rPr lang="ru-RU" sz="2400" b="1" dirty="0" smtClean="0"/>
              <a:t>опорные слова </a:t>
            </a:r>
            <a:r>
              <a:rPr lang="ru-RU" sz="2400" dirty="0" smtClean="0"/>
              <a:t>и </a:t>
            </a:r>
            <a:r>
              <a:rPr lang="ru-RU" sz="2400" b="1" dirty="0" smtClean="0"/>
              <a:t>словосочетания</a:t>
            </a:r>
          </a:p>
          <a:p>
            <a:pPr lvl="0"/>
            <a:r>
              <a:rPr lang="ru-RU" sz="2400" dirty="0" smtClean="0"/>
              <a:t> для описания фотографии (</a:t>
            </a:r>
            <a:r>
              <a:rPr lang="ru-RU" sz="2400" i="1" dirty="0" smtClean="0"/>
              <a:t>их можно записать в черновике</a:t>
            </a:r>
            <a:r>
              <a:rPr lang="ru-RU" sz="2400" dirty="0" smtClean="0"/>
              <a:t>).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4919008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/>
              <a:t>        Не забудьте описать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время и место действия;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занятие ребят;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их внешний вид;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общую атмосферу события и настроение участников.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Обучающая работа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/>
              <a:t>Используя опорные слова, составляем монологическое высказывание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28736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Перед нами фотография, тема которой  «Экскурсия».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2000240"/>
            <a:ext cx="90011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</a:t>
            </a:r>
            <a:r>
              <a:rPr lang="ru-RU" dirty="0" smtClean="0"/>
              <a:t>Автор снимка запечатлел школьников на площади, окружённой старинными зданиями.  Даже  в пасмурный день ярко золотятся купола храмов.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44" y="4071942"/>
            <a:ext cx="90011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</a:t>
            </a:r>
            <a:r>
              <a:rPr lang="ru-RU" dirty="0" smtClean="0"/>
              <a:t>Вероятно, на улице прохладно, поэтому ученики тепло одеты. На них  куртки </a:t>
            </a:r>
          </a:p>
          <a:p>
            <a:r>
              <a:rPr lang="ru-RU" dirty="0" smtClean="0"/>
              <a:t>и джинсы, на головах шапочки и кепки.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5000636"/>
            <a:ext cx="8929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</a:t>
            </a:r>
            <a:r>
              <a:rPr lang="ru-RU" dirty="0" smtClean="0"/>
              <a:t>Фотограф показал  зрителям заинтересованность ребят.  Они увлечённо слушают рассказ экскурсовода. Некоторые  из них фотографируют памятники архитектуры.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592933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Мне понравился этот снимок. Он кажется удачным, потому что передаёт интерес школьников к истории нашей страны.                                                            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1142984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Вводная фраза</a:t>
            </a:r>
            <a:endParaRPr lang="ru-RU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1714488"/>
            <a:ext cx="17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Место действия</a:t>
            </a:r>
            <a:endParaRPr lang="ru-RU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2643182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Время действия</a:t>
            </a:r>
            <a:endParaRPr lang="ru-RU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142844" y="2857496"/>
            <a:ext cx="9001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</a:t>
            </a:r>
            <a:r>
              <a:rPr lang="ru-RU" dirty="0" smtClean="0"/>
              <a:t>Хмурое небо и одежда людей позволяют думать, что это осень или весна. Можно предположить, что во время каникул ребята решили   познакомиться с достопримечательностями города.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1472" y="3786190"/>
            <a:ext cx="272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Внешний вид участников</a:t>
            </a:r>
            <a:endParaRPr lang="ru-RU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642910" y="4714884"/>
            <a:ext cx="3553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Занятие и настроение участников</a:t>
            </a:r>
            <a:endParaRPr lang="ru-RU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642910" y="5643578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Завершающие фразы</a:t>
            </a:r>
            <a:endParaRPr lang="ru-RU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7929586" y="6286520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(12 фраз)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Практическая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715044" y="1000108"/>
            <a:ext cx="2428956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Тема 1.  Поход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Опишите фотографию. </a:t>
            </a:r>
            <a:endParaRPr lang="ru-RU" sz="1800" b="1" dirty="0" smtClean="0"/>
          </a:p>
          <a:p>
            <a:pPr>
              <a:buNone/>
            </a:pPr>
            <a:r>
              <a:rPr lang="en-US" sz="1800" dirty="0" err="1" smtClean="0"/>
              <a:t>Не</a:t>
            </a:r>
            <a:r>
              <a:rPr lang="en-US" sz="1800" dirty="0" smtClean="0"/>
              <a:t> </a:t>
            </a:r>
            <a:r>
              <a:rPr lang="en-US" sz="1800" dirty="0" err="1" smtClean="0"/>
              <a:t>забудьте</a:t>
            </a:r>
            <a:r>
              <a:rPr lang="en-US" sz="1800" dirty="0" smtClean="0"/>
              <a:t> </a:t>
            </a:r>
            <a:r>
              <a:rPr lang="en-US" sz="1800" dirty="0" err="1" smtClean="0"/>
              <a:t>описать</a:t>
            </a:r>
            <a:endParaRPr lang="ru-RU" sz="1800" dirty="0" smtClean="0"/>
          </a:p>
          <a:p>
            <a:pPr lvl="0"/>
            <a:r>
              <a:rPr lang="en-US" sz="1800" dirty="0" err="1" smtClean="0"/>
              <a:t>время</a:t>
            </a:r>
            <a:r>
              <a:rPr lang="en-US" sz="1800" dirty="0" smtClean="0"/>
              <a:t> и </a:t>
            </a:r>
            <a:r>
              <a:rPr lang="en-US" sz="1800" dirty="0" err="1" smtClean="0"/>
              <a:t>место</a:t>
            </a:r>
            <a:r>
              <a:rPr lang="en-US" sz="1800" dirty="0" smtClean="0"/>
              <a:t> </a:t>
            </a:r>
            <a:r>
              <a:rPr lang="en-US" sz="1800" dirty="0" err="1" smtClean="0"/>
              <a:t>действия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lvl="0"/>
            <a:r>
              <a:rPr lang="en-US" sz="1800" dirty="0" err="1" smtClean="0"/>
              <a:t>занятие</a:t>
            </a:r>
            <a:r>
              <a:rPr lang="en-US" sz="1800" dirty="0" smtClean="0"/>
              <a:t> </a:t>
            </a:r>
            <a:r>
              <a:rPr lang="en-US" sz="1800" dirty="0" err="1" smtClean="0"/>
              <a:t>ребят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lvl="0"/>
            <a:r>
              <a:rPr lang="en-US" sz="1800" dirty="0" err="1" smtClean="0"/>
              <a:t>их</a:t>
            </a:r>
            <a:r>
              <a:rPr lang="en-US" sz="1800" dirty="0" smtClean="0"/>
              <a:t> </a:t>
            </a:r>
            <a:r>
              <a:rPr lang="en-US" sz="1800" dirty="0" err="1" smtClean="0"/>
              <a:t>внешний</a:t>
            </a:r>
            <a:r>
              <a:rPr lang="en-US" sz="1800" dirty="0" smtClean="0"/>
              <a:t> </a:t>
            </a:r>
            <a:r>
              <a:rPr lang="en-US" sz="1800" dirty="0" err="1" smtClean="0"/>
              <a:t>вид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 lvl="0"/>
            <a:r>
              <a:rPr lang="ru-RU" sz="1800" dirty="0" smtClean="0"/>
              <a:t>общую атмосферу события </a:t>
            </a:r>
          </a:p>
          <a:p>
            <a:pPr lvl="0"/>
            <a:r>
              <a:rPr lang="ru-RU" sz="1800" dirty="0" smtClean="0"/>
              <a:t>настроение участников.</a:t>
            </a:r>
            <a:endParaRPr lang="ru-RU" sz="1800" dirty="0"/>
          </a:p>
        </p:txBody>
      </p:sp>
      <p:pic>
        <p:nvPicPr>
          <p:cNvPr id="7" name="Рисунок 6" descr="http://85.142.162.126/os/docs/BD98FF424631BFE24D6010A4B1266CA8/docs/7897B8B4D03FAC5B46F28F61ABE02CE1/xs3docsrc7897B8B4D03FAC5B46F28F61ABE02CE1_2_14997718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65008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5643578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Прочитайте задание.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Внимательно  рассмотрите фотографию.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Подберите опорные слова и словосочетания для её описания.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1767" y="5000636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Время на подготовку – </a:t>
            </a:r>
          </a:p>
          <a:p>
            <a:r>
              <a:rPr lang="ru-RU" sz="1600" i="1" dirty="0" smtClean="0"/>
              <a:t>1 минута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Формулировка задания 3.1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(П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ример из демонстрационного варианта)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038600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Тема 1. Праздник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dirty="0" smtClean="0"/>
              <a:t>     Опишите фотографию.</a:t>
            </a:r>
          </a:p>
          <a:p>
            <a:pPr>
              <a:buNone/>
            </a:pPr>
            <a:r>
              <a:rPr lang="ru-RU" dirty="0" smtClean="0"/>
              <a:t>     Не забудьте описать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dirty="0" smtClean="0"/>
              <a:t>место и время проведения праздника;</a:t>
            </a:r>
          </a:p>
          <a:p>
            <a:r>
              <a:rPr lang="ru-RU" dirty="0" smtClean="0"/>
              <a:t>событие, которому, по Вашему мнению, посвящён праздник;</a:t>
            </a:r>
          </a:p>
          <a:p>
            <a:r>
              <a:rPr lang="ru-RU" dirty="0" smtClean="0"/>
              <a:t>присутствующих на празднике;</a:t>
            </a:r>
          </a:p>
          <a:p>
            <a:r>
              <a:rPr lang="ru-RU" dirty="0" smtClean="0"/>
              <a:t>общую атмосферу праздника и настроение участников.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857364"/>
            <a:ext cx="4809256" cy="336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000496" y="5572140"/>
            <a:ext cx="5000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Время на подготовку - 1 минута</a:t>
            </a:r>
          </a:p>
          <a:p>
            <a:r>
              <a:rPr lang="ru-RU" sz="2000" i="1" dirty="0" smtClean="0"/>
              <a:t>Время на высказывание - не более 3 минут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4. Продолжите предложения, которые можно использовать для описания фотографии.</a:t>
            </a:r>
            <a:endParaRPr lang="ru-RU" sz="2400" dirty="0"/>
          </a:p>
        </p:txBody>
      </p:sp>
      <p:pic>
        <p:nvPicPr>
          <p:cNvPr id="3" name="Рисунок 2" descr="http://85.142.162.126/os/docs/BD98FF424631BFE24D6010A4B1266CA8/docs/7897B8B4D03FAC5B46F28F61ABE02CE1/xs3docsrc7897B8B4D03FAC5B46F28F61ABE02CE1_2_14997718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5005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4876" y="1000108"/>
            <a:ext cx="45720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Перед нами фотография … </a:t>
            </a:r>
          </a:p>
          <a:p>
            <a:r>
              <a:rPr lang="ru-RU" sz="2400" i="1" dirty="0" smtClean="0"/>
              <a:t>(на какую тему?).  </a:t>
            </a:r>
          </a:p>
          <a:p>
            <a:r>
              <a:rPr lang="ru-RU" sz="2400" dirty="0" smtClean="0"/>
              <a:t>    Пейзаж и одежда людей позволяют думать, что это … (</a:t>
            </a:r>
            <a:r>
              <a:rPr lang="ru-RU" sz="2400" i="1" dirty="0" smtClean="0"/>
              <a:t>какое время года? укажите детали). </a:t>
            </a:r>
            <a:r>
              <a:rPr lang="ru-RU" sz="2400" dirty="0" smtClean="0"/>
              <a:t>Можно предположить, что … </a:t>
            </a:r>
            <a:r>
              <a:rPr lang="ru-RU" sz="2400" i="1" dirty="0" smtClean="0"/>
              <a:t>(что предшествовало </a:t>
            </a:r>
          </a:p>
          <a:p>
            <a:r>
              <a:rPr lang="ru-RU" sz="2400" i="1" dirty="0" smtClean="0"/>
              <a:t>запечатлённому моменту?).</a:t>
            </a:r>
          </a:p>
          <a:p>
            <a:r>
              <a:rPr lang="ru-RU" sz="2400" dirty="0" smtClean="0"/>
              <a:t>Автор снимка запечатлел ребят</a:t>
            </a:r>
            <a:endParaRPr lang="ru-RU" sz="2400" i="1" dirty="0" smtClean="0"/>
          </a:p>
          <a:p>
            <a:endParaRPr lang="ru-RU" sz="2400" i="1" dirty="0" smtClean="0"/>
          </a:p>
          <a:p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4357694"/>
            <a:ext cx="900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… (в какой момент?). </a:t>
            </a:r>
            <a:r>
              <a:rPr lang="ru-RU" sz="2400" dirty="0" smtClean="0"/>
              <a:t>В центре фотографии мы видим, как … </a:t>
            </a:r>
            <a:r>
              <a:rPr lang="ru-RU" sz="2400" i="1" dirty="0" smtClean="0"/>
              <a:t>(что делают руководитель группы и один из туристов?). </a:t>
            </a:r>
            <a:r>
              <a:rPr lang="ru-RU" sz="2400" dirty="0" smtClean="0"/>
              <a:t>Подростки на берегу … </a:t>
            </a:r>
            <a:r>
              <a:rPr lang="ru-RU" sz="2400" i="1" dirty="0" smtClean="0"/>
              <a:t>(что делают ?). </a:t>
            </a:r>
            <a:r>
              <a:rPr lang="ru-RU" sz="2400" dirty="0" smtClean="0"/>
              <a:t>Туристы … </a:t>
            </a:r>
            <a:r>
              <a:rPr lang="ru-RU" sz="2400" i="1" dirty="0" smtClean="0"/>
              <a:t>(как?) </a:t>
            </a:r>
            <a:r>
              <a:rPr lang="ru-RU" sz="2400" dirty="0" smtClean="0"/>
              <a:t>одеты.  На них … </a:t>
            </a:r>
            <a:r>
              <a:rPr lang="ru-RU" sz="2400" i="1" dirty="0" smtClean="0"/>
              <a:t>(что надето?). </a:t>
            </a:r>
            <a:r>
              <a:rPr lang="ru-RU" sz="2400" dirty="0" smtClean="0"/>
              <a:t>С собой у них … </a:t>
            </a:r>
            <a:r>
              <a:rPr lang="ru-RU" sz="2400" i="1" dirty="0" smtClean="0"/>
              <a:t>(что?). </a:t>
            </a:r>
            <a:r>
              <a:rPr lang="ru-RU" sz="2400" dirty="0" smtClean="0"/>
              <a:t>Чувствуется, что настроение у ребят … </a:t>
            </a:r>
            <a:r>
              <a:rPr lang="ru-RU" sz="2400" i="1" dirty="0" smtClean="0"/>
              <a:t>(какое?). </a:t>
            </a:r>
            <a:r>
              <a:rPr lang="ru-RU" sz="2400" dirty="0" smtClean="0"/>
              <a:t>Они готовы …</a:t>
            </a:r>
            <a:r>
              <a:rPr lang="ru-RU" sz="2400" i="1" dirty="0" smtClean="0"/>
              <a:t> (какова их цель?).</a:t>
            </a:r>
          </a:p>
          <a:p>
            <a:r>
              <a:rPr lang="ru-RU" sz="2400" dirty="0" smtClean="0"/>
              <a:t>   Мне понравился этот снимок. Он кажется удачным …  </a:t>
            </a:r>
            <a:r>
              <a:rPr lang="ru-RU" sz="2400" i="1" dirty="0" smtClean="0"/>
              <a:t>(почему?).                                                                                                         </a:t>
            </a:r>
            <a:endParaRPr lang="ru-RU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643834" y="6488668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(13 фраз)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Самостоятельная работа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1 вариант</a:t>
            </a:r>
            <a:endParaRPr lang="ru-RU" sz="31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29324" y="1857364"/>
            <a:ext cx="2714676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Школьный проект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Опишите фотографию. </a:t>
            </a:r>
            <a:endParaRPr lang="ru-RU" sz="2000" b="1" dirty="0" smtClean="0"/>
          </a:p>
          <a:p>
            <a:pPr>
              <a:buNone/>
            </a:pPr>
            <a:r>
              <a:rPr lang="en-US" sz="2000" dirty="0" err="1" smtClean="0"/>
              <a:t>Не</a:t>
            </a:r>
            <a:r>
              <a:rPr lang="en-US" sz="2000" dirty="0" smtClean="0"/>
              <a:t> </a:t>
            </a:r>
            <a:r>
              <a:rPr lang="en-US" sz="2000" dirty="0" err="1" smtClean="0"/>
              <a:t>забудьте</a:t>
            </a:r>
            <a:r>
              <a:rPr lang="en-US" sz="2000" dirty="0" smtClean="0"/>
              <a:t> </a:t>
            </a:r>
            <a:r>
              <a:rPr lang="en-US" sz="2000" dirty="0" err="1" smtClean="0"/>
              <a:t>описать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lvl="0"/>
            <a:r>
              <a:rPr lang="en-US" sz="2000" dirty="0" err="1" smtClean="0"/>
              <a:t>время</a:t>
            </a:r>
            <a:r>
              <a:rPr lang="en-US" sz="2000" dirty="0" smtClean="0"/>
              <a:t> и </a:t>
            </a:r>
            <a:r>
              <a:rPr lang="en-US" sz="2000" dirty="0" err="1" smtClean="0"/>
              <a:t>место</a:t>
            </a:r>
            <a:r>
              <a:rPr lang="en-US" sz="2000" dirty="0" smtClean="0"/>
              <a:t> </a:t>
            </a:r>
            <a:r>
              <a:rPr lang="en-US" sz="2000" dirty="0" err="1" smtClean="0"/>
              <a:t>действия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lvl="0"/>
            <a:r>
              <a:rPr lang="en-US" sz="2000" dirty="0" err="1" smtClean="0"/>
              <a:t>занятие</a:t>
            </a:r>
            <a:r>
              <a:rPr lang="en-US" sz="2000" dirty="0" smtClean="0"/>
              <a:t> </a:t>
            </a:r>
            <a:r>
              <a:rPr lang="en-US" sz="2000" dirty="0" err="1" smtClean="0"/>
              <a:t>ребят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lvl="0"/>
            <a:r>
              <a:rPr lang="en-US" sz="2000" dirty="0" err="1" smtClean="0"/>
              <a:t>их</a:t>
            </a:r>
            <a:r>
              <a:rPr lang="en-US" sz="2000" dirty="0" smtClean="0"/>
              <a:t> </a:t>
            </a:r>
            <a:r>
              <a:rPr lang="en-US" sz="2000" dirty="0" err="1" smtClean="0"/>
              <a:t>внешний</a:t>
            </a:r>
            <a:r>
              <a:rPr lang="en-US" sz="2000" dirty="0" smtClean="0"/>
              <a:t> </a:t>
            </a:r>
            <a:r>
              <a:rPr lang="en-US" sz="2000" dirty="0" err="1" smtClean="0"/>
              <a:t>вид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lvl="0"/>
            <a:r>
              <a:rPr lang="ru-RU" sz="2000" dirty="0" smtClean="0"/>
              <a:t>общую атмосферу события </a:t>
            </a:r>
          </a:p>
          <a:p>
            <a:pPr lvl="0"/>
            <a:r>
              <a:rPr lang="ru-RU" sz="2000" dirty="0" smtClean="0"/>
              <a:t>настроение участников.</a:t>
            </a:r>
            <a:endParaRPr lang="ru-RU" sz="2000" dirty="0"/>
          </a:p>
        </p:txBody>
      </p:sp>
      <p:pic>
        <p:nvPicPr>
          <p:cNvPr id="5" name="Содержимое 4" descr="http://85.142.162.126/os/docs/BD98FF424631BFE24D6010A4B1266CA8/docs/85A3AC332FD5A6B84FCA7ABFD6BABC92/xs3docsrc85A3AC332FD5A6B84FCA7ABFD6BABC92_2_149968981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61436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488" y="1285860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Время на подготовку - 1 минута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Самостоятельная работа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2 вариант</a:t>
            </a:r>
            <a:endParaRPr lang="ru-RU" sz="31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357950" y="1643050"/>
            <a:ext cx="2643238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Посещение спектакля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Опишите фотографию. </a:t>
            </a:r>
            <a:endParaRPr lang="ru-RU" sz="2000" b="1" dirty="0" smtClean="0"/>
          </a:p>
          <a:p>
            <a:pPr>
              <a:buNone/>
            </a:pPr>
            <a:r>
              <a:rPr lang="en-US" sz="2000" dirty="0" err="1" smtClean="0"/>
              <a:t>Не</a:t>
            </a:r>
            <a:r>
              <a:rPr lang="en-US" sz="2000" dirty="0" smtClean="0"/>
              <a:t> </a:t>
            </a:r>
            <a:r>
              <a:rPr lang="en-US" sz="2000" dirty="0" err="1" smtClean="0"/>
              <a:t>забудьте</a:t>
            </a:r>
            <a:r>
              <a:rPr lang="en-US" sz="2000" dirty="0" smtClean="0"/>
              <a:t> </a:t>
            </a:r>
            <a:r>
              <a:rPr lang="en-US" sz="2000" dirty="0" err="1" smtClean="0"/>
              <a:t>описать</a:t>
            </a:r>
            <a:endParaRPr lang="ru-RU" sz="2000" dirty="0" smtClean="0"/>
          </a:p>
          <a:p>
            <a:pPr lvl="0"/>
            <a:r>
              <a:rPr lang="en-US" sz="2000" dirty="0" err="1" smtClean="0"/>
              <a:t>время</a:t>
            </a:r>
            <a:r>
              <a:rPr lang="en-US" sz="2000" dirty="0" smtClean="0"/>
              <a:t> и </a:t>
            </a:r>
            <a:r>
              <a:rPr lang="en-US" sz="2000" dirty="0" err="1" smtClean="0"/>
              <a:t>место</a:t>
            </a:r>
            <a:r>
              <a:rPr lang="en-US" sz="2000" dirty="0" smtClean="0"/>
              <a:t> </a:t>
            </a:r>
            <a:r>
              <a:rPr lang="en-US" sz="2000" dirty="0" err="1" smtClean="0"/>
              <a:t>действия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r>
              <a:rPr lang="ru-RU" sz="2000" dirty="0" smtClean="0"/>
              <a:t>что делают актёры;</a:t>
            </a:r>
          </a:p>
          <a:p>
            <a:pPr lvl="0"/>
            <a:r>
              <a:rPr lang="ru-RU" sz="2000" dirty="0" smtClean="0"/>
              <a:t>костюмы и декорации;</a:t>
            </a:r>
          </a:p>
          <a:p>
            <a:pPr lvl="0"/>
            <a:r>
              <a:rPr lang="ru-RU" sz="2000" dirty="0" smtClean="0"/>
              <a:t>общую атмосферу события </a:t>
            </a:r>
          </a:p>
          <a:p>
            <a:pPr lvl="0"/>
            <a:r>
              <a:rPr lang="ru-RU" sz="2000" dirty="0" smtClean="0"/>
              <a:t>настроение участников.</a:t>
            </a:r>
            <a:endParaRPr lang="ru-RU" sz="2000" dirty="0"/>
          </a:p>
        </p:txBody>
      </p:sp>
      <p:pic>
        <p:nvPicPr>
          <p:cNvPr id="8" name="Содержимое 7" descr="http://85.142.162.126/os/docs/BD98FF424631BFE24D6010A4B1266CA8/docs/7B71C92E1630952049835420F16881EE/innerimg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600079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86050" y="1214422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Время на подготовку - 1 минута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playcast.ru/uploads/2016/11/07/204443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2291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85852" y="2071678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Удачи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итоговом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собеседовании!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57752" y="1071546"/>
            <a:ext cx="38576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Использованные материалы</a:t>
            </a:r>
          </a:p>
          <a:p>
            <a:endParaRPr lang="ru-RU" dirty="0" smtClean="0"/>
          </a:p>
          <a:p>
            <a:r>
              <a:rPr lang="ru-RU" sz="1400" dirty="0" smtClean="0"/>
              <a:t>Демонстрационный вариант устного собеседования по русскому языку для выпускников основной школы</a:t>
            </a:r>
          </a:p>
          <a:p>
            <a:r>
              <a:rPr lang="en-US" sz="1200" dirty="0" smtClean="0">
                <a:hlinkClick r:id="rId3"/>
              </a:rPr>
              <a:t>http://www.fipi.ru/oge-i-gve-9/demoversii-specifikacii-kodifikatory</a:t>
            </a:r>
            <a:endParaRPr lang="ru-RU" sz="1200" dirty="0" smtClean="0"/>
          </a:p>
          <a:p>
            <a:endParaRPr lang="ru-RU" sz="1400" dirty="0" smtClean="0"/>
          </a:p>
          <a:p>
            <a:r>
              <a:rPr lang="ru-RU" sz="1400" dirty="0" smtClean="0"/>
              <a:t>Материалы «Открытого банка оценочных средств» сайта ФИПИ</a:t>
            </a:r>
          </a:p>
          <a:p>
            <a:r>
              <a:rPr lang="en-US" sz="1200" dirty="0" smtClean="0">
                <a:hlinkClick r:id="rId4"/>
              </a:rPr>
              <a:t>http://www.fipi.ru/newrubankhttp://www.fipi.ru/newrubank</a:t>
            </a:r>
            <a:r>
              <a:rPr lang="ru-RU" sz="1200" dirty="0" smtClean="0"/>
              <a:t> </a:t>
            </a:r>
          </a:p>
          <a:p>
            <a:endParaRPr lang="ru-RU" sz="1400" dirty="0" smtClean="0"/>
          </a:p>
          <a:p>
            <a:r>
              <a:rPr lang="ru-RU" sz="1400" dirty="0" smtClean="0"/>
              <a:t>«ОГЭ-2018. Устное собеседование. Типовые варианты: 20 вариантов» под ред. И.П. </a:t>
            </a:r>
            <a:r>
              <a:rPr lang="ru-RU" sz="1400" dirty="0" err="1" smtClean="0"/>
              <a:t>Цыбулько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Егораева</a:t>
            </a:r>
            <a:r>
              <a:rPr lang="ru-RU" sz="1400" dirty="0" smtClean="0"/>
              <a:t> Г.Т.  Устный ОГЭ. Говорение. Работа над функционально-смысловыми типами речи. 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Нарушевич</a:t>
            </a:r>
            <a:r>
              <a:rPr lang="ru-RU" sz="1400" dirty="0" smtClean="0"/>
              <a:t> А.Г. Устная часть ОГЭ по русскому языку. </a:t>
            </a:r>
            <a:r>
              <a:rPr lang="ru-RU" sz="1400" dirty="0" err="1" smtClean="0"/>
              <a:t>Блицподготовка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оценивают эксперты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(При объёме монолога </a:t>
            </a:r>
            <a:r>
              <a:rPr lang="ru-RU" sz="2000" b="1" dirty="0" smtClean="0">
                <a:solidFill>
                  <a:srgbClr val="C00000"/>
                </a:solidFill>
              </a:rPr>
              <a:t>не менее 10 фраз по теме </a:t>
            </a:r>
            <a:r>
              <a:rPr lang="ru-RU" sz="2000" dirty="0" smtClean="0">
                <a:solidFill>
                  <a:srgbClr val="C00000"/>
                </a:solidFill>
              </a:rPr>
              <a:t>высказывания)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7212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Монологическое </a:t>
            </a:r>
          </a:p>
          <a:p>
            <a:pPr>
              <a:buNone/>
            </a:pPr>
            <a:r>
              <a:rPr lang="ru-RU" b="1" dirty="0" smtClean="0"/>
              <a:t>  высказывание</a:t>
            </a:r>
          </a:p>
          <a:p>
            <a:pPr>
              <a:buNone/>
            </a:pPr>
            <a:endParaRPr lang="ru-RU" sz="2400" b="1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Выполнение</a:t>
            </a:r>
          </a:p>
          <a:p>
            <a:pPr>
              <a:buNone/>
            </a:pPr>
            <a:r>
              <a:rPr lang="ru-RU" sz="2400" dirty="0" smtClean="0"/>
              <a:t>коммуникативной задачи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Учёт условий речевой</a:t>
            </a:r>
          </a:p>
          <a:p>
            <a:pPr>
              <a:buNone/>
            </a:pPr>
            <a:r>
              <a:rPr lang="ru-RU" sz="2400" dirty="0" smtClean="0"/>
              <a:t>ситуации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Речевое оформление</a:t>
            </a:r>
          </a:p>
          <a:p>
            <a:pPr>
              <a:buNone/>
            </a:pPr>
            <a:r>
              <a:rPr lang="ru-RU" sz="2400" dirty="0" smtClean="0"/>
              <a:t>монологического</a:t>
            </a:r>
          </a:p>
          <a:p>
            <a:pPr>
              <a:buNone/>
            </a:pPr>
            <a:r>
              <a:rPr lang="ru-RU" sz="2400" dirty="0" smtClean="0"/>
              <a:t>высказывания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Правильность </a:t>
            </a:r>
          </a:p>
          <a:p>
            <a:pPr algn="ctr">
              <a:buNone/>
            </a:pPr>
            <a:r>
              <a:rPr lang="ru-RU" b="1" dirty="0" smtClean="0"/>
              <a:t>речи </a:t>
            </a:r>
          </a:p>
          <a:p>
            <a:pPr>
              <a:buNone/>
            </a:pP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Соблюдение грамматических норм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Соблюдение орфоэпических норм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Соблюдение речевых норм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Речевое оформление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"/>
          <a:ext cx="9144000" cy="6856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910"/>
                <a:gridCol w="7643866"/>
                <a:gridCol w="857224"/>
              </a:tblGrid>
              <a:tr h="100010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Критерии оценивания монологического высказывания (М)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r>
                        <a:rPr lang="ru-RU" dirty="0" smtClean="0"/>
                        <a:t>М1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Выполнение коммуникативной задачи</a:t>
                      </a:r>
                    </a:p>
                    <a:p>
                      <a:r>
                        <a:rPr lang="ru-RU" dirty="0" smtClean="0"/>
                        <a:t>* Участник справился с коммуникативной задачей. Приведено не менее 10 фраз по теме высказывания. Фактические ошибки отсутствуют</a:t>
                      </a:r>
                    </a:p>
                    <a:p>
                      <a:r>
                        <a:rPr lang="ru-RU" dirty="0" smtClean="0"/>
                        <a:t>* Испытуемый предпринял попытку справиться с коммуникативной задачей,</a:t>
                      </a:r>
                    </a:p>
                    <a:p>
                      <a:r>
                        <a:rPr lang="ru-RU" dirty="0" smtClean="0"/>
                        <a:t>но</a:t>
                      </a:r>
                    </a:p>
                    <a:p>
                      <a:r>
                        <a:rPr lang="ru-RU" dirty="0" smtClean="0"/>
                        <a:t>допустил фактические ошибки,</a:t>
                      </a:r>
                    </a:p>
                    <a:p>
                      <a:r>
                        <a:rPr lang="ru-RU" dirty="0" smtClean="0"/>
                        <a:t>и/или</a:t>
                      </a:r>
                    </a:p>
                    <a:p>
                      <a:r>
                        <a:rPr lang="ru-RU" dirty="0" smtClean="0"/>
                        <a:t>привёл менее 10 фраз по теме высказывания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r>
                        <a:rPr lang="ru-RU" dirty="0" smtClean="0"/>
                        <a:t>М2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Учёт условий речевой ситуации</a:t>
                      </a:r>
                    </a:p>
                    <a:p>
                      <a:r>
                        <a:rPr lang="ru-RU" dirty="0" smtClean="0"/>
                        <a:t>* Учтены условия речевой ситуации</a:t>
                      </a:r>
                    </a:p>
                    <a:p>
                      <a:r>
                        <a:rPr lang="ru-RU" dirty="0" smtClean="0"/>
                        <a:t>* Условия речевой ситуации не учтены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r>
                        <a:rPr lang="ru-RU" dirty="0" smtClean="0"/>
                        <a:t>М3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Речевое оформление монологического высказывания (МР)</a:t>
                      </a:r>
                    </a:p>
                    <a:p>
                      <a:r>
                        <a:rPr lang="ru-RU" dirty="0" smtClean="0"/>
                        <a:t>* Высказывание характеризуется смысловой цельностью, речевой связностью и последовательностью изложения: логические ошибки отсутствуют, последовательность изложения не нарушена</a:t>
                      </a:r>
                    </a:p>
                    <a:p>
                      <a:r>
                        <a:rPr lang="ru-RU" dirty="0" smtClean="0"/>
                        <a:t>* Высказывание нелогично, изложение непоследовательно.</a:t>
                      </a:r>
                    </a:p>
                    <a:p>
                      <a:r>
                        <a:rPr lang="ru-RU" dirty="0" smtClean="0"/>
                        <a:t>Присутствуют логические ошибки (одна или более)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                  Максимальное количество баллов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"/>
          <a:ext cx="9144000" cy="69476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910"/>
                <a:gridCol w="7643866"/>
                <a:gridCol w="857224"/>
              </a:tblGrid>
              <a:tr h="100010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Критерии оценивания правильности речи </a:t>
                      </a:r>
                    </a:p>
                    <a:p>
                      <a:pPr algn="ctr"/>
                      <a:r>
                        <a:rPr lang="ru-RU" sz="2000" dirty="0" smtClean="0"/>
                        <a:t>за выполнение заданий 3 и 4 (Р2)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Соблюдение грамматических норм</a:t>
                      </a:r>
                    </a:p>
                    <a:p>
                      <a:r>
                        <a:rPr lang="ru-RU" dirty="0" smtClean="0"/>
                        <a:t>* Грамматических ошибок нет</a:t>
                      </a:r>
                    </a:p>
                    <a:p>
                      <a:r>
                        <a:rPr lang="ru-RU" dirty="0" smtClean="0"/>
                        <a:t>* Допущены грамматические ошибки (одна и более)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Соблюдение орфоэпических норм</a:t>
                      </a:r>
                    </a:p>
                    <a:p>
                      <a:r>
                        <a:rPr lang="ru-RU" dirty="0" smtClean="0"/>
                        <a:t>* Орфоэпических ошибок нет,</a:t>
                      </a:r>
                    </a:p>
                    <a:p>
                      <a:r>
                        <a:rPr lang="ru-RU" dirty="0" smtClean="0"/>
                        <a:t>или</a:t>
                      </a:r>
                    </a:p>
                    <a:p>
                      <a:r>
                        <a:rPr lang="ru-RU" dirty="0" smtClean="0"/>
                        <a:t>допущено не более двух орфоэпических ошибок</a:t>
                      </a:r>
                    </a:p>
                    <a:p>
                      <a:r>
                        <a:rPr lang="ru-RU" dirty="0" smtClean="0"/>
                        <a:t>* Допущены орфоэпические ошибки (три и более)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Соблюдение речевых норм</a:t>
                      </a:r>
                    </a:p>
                    <a:p>
                      <a:r>
                        <a:rPr lang="ru-RU" dirty="0" smtClean="0"/>
                        <a:t>* Речевых ошибок нет,</a:t>
                      </a:r>
                    </a:p>
                    <a:p>
                      <a:r>
                        <a:rPr lang="ru-RU" dirty="0" smtClean="0"/>
                        <a:t>или</a:t>
                      </a:r>
                    </a:p>
                    <a:p>
                      <a:r>
                        <a:rPr lang="ru-RU" dirty="0" smtClean="0"/>
                        <a:t>допущено не более трёх речевых ошибок</a:t>
                      </a:r>
                    </a:p>
                    <a:p>
                      <a:r>
                        <a:rPr lang="ru-RU" dirty="0" smtClean="0"/>
                        <a:t>* Допущены речевые ошибки (четыре и более)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Речевое оформление</a:t>
                      </a:r>
                    </a:p>
                    <a:p>
                      <a:r>
                        <a:rPr lang="ru-RU" dirty="0" smtClean="0"/>
                        <a:t>* Речь в целом отличается богатством и точностью словаря, используются разнообразные синтаксические конструкции</a:t>
                      </a:r>
                    </a:p>
                    <a:p>
                      <a:r>
                        <a:rPr lang="ru-RU" dirty="0" smtClean="0"/>
                        <a:t>* Речь отличается бедностью и/или неточностью словаря,</a:t>
                      </a:r>
                    </a:p>
                    <a:p>
                      <a:r>
                        <a:rPr lang="ru-RU" dirty="0" smtClean="0"/>
                        <a:t>и/или используются однотипные синтаксические конструкции                                                                         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6439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                     Максимальное количество баллов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42984"/>
            <a:ext cx="8692316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Спонтанная речь </a:t>
            </a:r>
            <a:r>
              <a:rPr lang="ru-RU" sz="2800" dirty="0" smtClean="0"/>
              <a:t>– это любая заранее не продуманная </a:t>
            </a:r>
          </a:p>
          <a:p>
            <a:r>
              <a:rPr lang="ru-RU" sz="2800" dirty="0" smtClean="0"/>
              <a:t>и не подготовленная речь. 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Монолог-описание</a:t>
            </a:r>
            <a:r>
              <a:rPr lang="ru-RU" sz="2800" dirty="0" smtClean="0"/>
              <a:t> предполагает характеристику</a:t>
            </a:r>
          </a:p>
          <a:p>
            <a:r>
              <a:rPr lang="ru-RU" sz="2800" dirty="0" smtClean="0"/>
              <a:t>предмета или явления путём перечисления их качеств,</a:t>
            </a:r>
          </a:p>
          <a:p>
            <a:r>
              <a:rPr lang="ru-RU" sz="2800" dirty="0" smtClean="0"/>
              <a:t>признаков, особенностей.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Цель описания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состоит в том, чтобы слушатель увидел,</a:t>
            </a:r>
          </a:p>
          <a:p>
            <a:r>
              <a:rPr lang="ru-RU" sz="2800" dirty="0" smtClean="0"/>
              <a:t>представил предмет описания.</a:t>
            </a:r>
          </a:p>
          <a:p>
            <a:endParaRPr lang="ru-RU" sz="2800" dirty="0" smtClean="0"/>
          </a:p>
          <a:p>
            <a:pPr eaLnBrk="0" fontAlgn="base" hangingPunct="0"/>
            <a:r>
              <a:rPr lang="ru-RU" sz="2800" b="1" dirty="0" smtClean="0">
                <a:solidFill>
                  <a:srgbClr val="C00000"/>
                </a:solidFill>
              </a:rPr>
              <a:t>Основная задача </a:t>
            </a:r>
            <a:r>
              <a:rPr lang="ru-RU" sz="2800" dirty="0" smtClean="0"/>
              <a:t>– указать признаки  описываемого</a:t>
            </a:r>
          </a:p>
          <a:p>
            <a:pPr eaLnBrk="0" fontAlgn="base" hangingPunct="0"/>
            <a:r>
              <a:rPr lang="ru-RU" sz="2800" dirty="0" smtClean="0"/>
              <a:t>предмета, лица, места, явления.</a:t>
            </a:r>
            <a:endParaRPr lang="en-US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Немного теории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b="1" dirty="0" smtClean="0">
                <a:solidFill>
                  <a:srgbClr val="C00000"/>
                </a:solidFill>
              </a:rPr>
              <a:t>Жанровая фотография </a:t>
            </a:r>
            <a:r>
              <a:rPr lang="ru-RU" sz="2200" dirty="0" smtClean="0">
                <a:solidFill>
                  <a:srgbClr val="C00000"/>
                </a:solidFill>
              </a:rPr>
              <a:t>– </a:t>
            </a:r>
            <a:r>
              <a:rPr lang="ru-RU" sz="2200" dirty="0" smtClean="0"/>
              <a:t>это остановленное мгновение жизни, какая-то сценка, история, но не постановочная, а естественная.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85.142.162.126/os/docs/BD98FF424631BFE24D6010A4B1266CA8/questions/APR16.bank.IX.41.23/inner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72866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535785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Предлагаемые темы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3500430" cy="55721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мероприятие</a:t>
            </a:r>
          </a:p>
          <a:p>
            <a:r>
              <a:rPr lang="ru-RU" dirty="0" smtClean="0"/>
              <a:t>школьный праздник</a:t>
            </a:r>
          </a:p>
          <a:p>
            <a:r>
              <a:rPr lang="ru-RU" dirty="0" smtClean="0"/>
              <a:t>экскурсия</a:t>
            </a:r>
          </a:p>
          <a:p>
            <a:r>
              <a:rPr lang="ru-RU" dirty="0" smtClean="0"/>
              <a:t>посещение музея</a:t>
            </a:r>
          </a:p>
          <a:p>
            <a:r>
              <a:rPr lang="ru-RU" dirty="0" smtClean="0"/>
              <a:t>посещение урока</a:t>
            </a:r>
          </a:p>
          <a:p>
            <a:r>
              <a:rPr lang="ru-RU" dirty="0" smtClean="0"/>
              <a:t>посещение зрелищного мероприятия (концерта, спектакля, оперы, балета)</a:t>
            </a:r>
          </a:p>
          <a:p>
            <a:r>
              <a:rPr lang="ru-RU" dirty="0" smtClean="0"/>
              <a:t>спортивные соревнования</a:t>
            </a:r>
          </a:p>
          <a:p>
            <a:r>
              <a:rPr lang="ru-RU" dirty="0" smtClean="0"/>
              <a:t>школьная научная</a:t>
            </a:r>
          </a:p>
          <a:p>
            <a:pPr>
              <a:buNone/>
            </a:pPr>
            <a:r>
              <a:rPr lang="ru-RU" dirty="0" smtClean="0"/>
              <a:t>      практика (проект)</a:t>
            </a:r>
          </a:p>
          <a:p>
            <a:r>
              <a:rPr lang="ru-RU" dirty="0" smtClean="0"/>
              <a:t>поход </a:t>
            </a:r>
          </a:p>
          <a:p>
            <a:r>
              <a:rPr lang="ru-RU" dirty="0" smtClean="0"/>
              <a:t>летний отдых</a:t>
            </a:r>
          </a:p>
          <a:p>
            <a:r>
              <a:rPr lang="ru-RU" dirty="0" smtClean="0"/>
              <a:t>увлечение</a:t>
            </a:r>
          </a:p>
          <a:p>
            <a:r>
              <a:rPr lang="ru-RU" dirty="0" smtClean="0"/>
              <a:t>современный город</a:t>
            </a:r>
          </a:p>
          <a:p>
            <a:r>
              <a:rPr lang="ru-RU" dirty="0" smtClean="0"/>
              <a:t>школьный кабинет</a:t>
            </a:r>
          </a:p>
          <a:p>
            <a:r>
              <a:rPr lang="ru-RU" dirty="0" smtClean="0"/>
              <a:t>домашние дела</a:t>
            </a:r>
          </a:p>
          <a:p>
            <a:pPr>
              <a:buNone/>
            </a:pPr>
            <a:r>
              <a:rPr lang="ru-RU" dirty="0" smtClean="0"/>
              <a:t>                              и др.</a:t>
            </a:r>
            <a:endParaRPr lang="ru-RU" dirty="0"/>
          </a:p>
        </p:txBody>
      </p:sp>
      <p:pic>
        <p:nvPicPr>
          <p:cNvPr id="5" name="Содержимое 4" descr="http://85.142.162.126/os/docs/BD98FF424631BFE24D6010A4B1266CA8/questions/APR16.bank.IX.42.23/innerimg0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500306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928670"/>
            <a:ext cx="2724378" cy="183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4" descr="http://85.142.162.126/os/docs/BD98FF424631BFE24D6010A4B1266CA8/questions/APR16.bank.IX.47.23/innerimg0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857760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85.142.162.126/os/docs/BD98FF424631BFE24D6010A4B1266CA8/docs/CD3593BC07ACA7A54B31AC9EEB8C9820/xs3docsrcCD3593BC07ACA7A54B31AC9EEB8C9820_2_149968980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786322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undefined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857496"/>
            <a:ext cx="3071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предлагается описать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929322" y="1571612"/>
            <a:ext cx="3071834" cy="507207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время действия; </a:t>
            </a:r>
          </a:p>
          <a:p>
            <a:r>
              <a:rPr lang="ru-RU" dirty="0" smtClean="0"/>
              <a:t>место действия;</a:t>
            </a:r>
          </a:p>
          <a:p>
            <a:r>
              <a:rPr lang="ru-RU" dirty="0" smtClean="0"/>
              <a:t>занятие ребят;</a:t>
            </a:r>
          </a:p>
          <a:p>
            <a:r>
              <a:rPr lang="ru-RU" dirty="0" smtClean="0"/>
              <a:t>их внешний вид (лицо, одежда);</a:t>
            </a:r>
          </a:p>
          <a:p>
            <a:r>
              <a:rPr lang="ru-RU" dirty="0" smtClean="0"/>
              <a:t>присутствующих;</a:t>
            </a:r>
          </a:p>
          <a:p>
            <a:r>
              <a:rPr lang="ru-RU" dirty="0" smtClean="0"/>
              <a:t>пейзаж;</a:t>
            </a:r>
          </a:p>
          <a:p>
            <a:r>
              <a:rPr lang="ru-RU" dirty="0" smtClean="0"/>
              <a:t>интерьер;</a:t>
            </a:r>
          </a:p>
          <a:p>
            <a:r>
              <a:rPr lang="ru-RU" dirty="0" smtClean="0"/>
              <a:t>общую атмосферу события;</a:t>
            </a:r>
          </a:p>
          <a:p>
            <a:r>
              <a:rPr lang="ru-RU" dirty="0" smtClean="0"/>
              <a:t>настроение участников</a:t>
            </a:r>
          </a:p>
          <a:p>
            <a:pPr>
              <a:buNone/>
            </a:pPr>
            <a:r>
              <a:rPr lang="ru-RU" dirty="0" smtClean="0"/>
              <a:t>                            и др. </a:t>
            </a:r>
            <a:endParaRPr lang="ru-RU" dirty="0"/>
          </a:p>
        </p:txBody>
      </p:sp>
      <p:pic>
        <p:nvPicPr>
          <p:cNvPr id="7" name="Рисунок 6" descr="http://85.142.162.126/os/docs/BD98FF424631BFE24D6010A4B1266CA8/docs/0FFE991F62098CDC4E6B1101E5E3888A/xs3docsrc0FFE991F62098CDC4E6B1101E5E3888A_2_149977185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55721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1635</Words>
  <Application>Microsoft Office PowerPoint</Application>
  <PresentationFormat>Экран (4:3)</PresentationFormat>
  <Paragraphs>340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Тема Office</vt:lpstr>
      <vt:lpstr>Презентация PowerPoint</vt:lpstr>
      <vt:lpstr>Формулировка задания 3.1 (Пример из демонстрационного варианта)</vt:lpstr>
      <vt:lpstr>Что оценивают эксперты (При объёме монолога не менее 10 фраз по теме высказывания)</vt:lpstr>
      <vt:lpstr>Презентация PowerPoint</vt:lpstr>
      <vt:lpstr>Презентация PowerPoint</vt:lpstr>
      <vt:lpstr>Немного теории</vt:lpstr>
      <vt:lpstr>Презентация PowerPoint</vt:lpstr>
      <vt:lpstr>Предлагаемые темы</vt:lpstr>
      <vt:lpstr>Что предлагается описать</vt:lpstr>
      <vt:lpstr>Композиция фотографии — это построение и последовательность изобразительных приёмов, реализующих художественную идею.</vt:lpstr>
      <vt:lpstr>Речевые стандарты</vt:lpstr>
      <vt:lpstr>Презентация PowerPoint</vt:lpstr>
      <vt:lpstr>Предупреждаем ошибки</vt:lpstr>
      <vt:lpstr>Алгоритм выполнения задания 3.1</vt:lpstr>
      <vt:lpstr>  Примерный план монологического высказывания-описания</vt:lpstr>
      <vt:lpstr>Обучающая работа</vt:lpstr>
      <vt:lpstr>Обучающая работа</vt:lpstr>
      <vt:lpstr>Обучающая работа Используя опорные слова, составляем монологическое высказывание</vt:lpstr>
      <vt:lpstr>Практическая работа</vt:lpstr>
      <vt:lpstr>4. Продолжите предложения, которые можно использовать для описания фотографии.</vt:lpstr>
      <vt:lpstr>Самостоятельная работа 1 вариант</vt:lpstr>
      <vt:lpstr>Самостоятельная работа 2 вариант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130</cp:revision>
  <dcterms:created xsi:type="dcterms:W3CDTF">2017-11-15T00:15:42Z</dcterms:created>
  <dcterms:modified xsi:type="dcterms:W3CDTF">2020-01-15T14:46:08Z</dcterms:modified>
</cp:coreProperties>
</file>