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6" y="-52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Россия при первых Романовых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Социально – экономическое развитие в 17 веке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Привилегированные сословия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Привилегированными сословиями назывались те сословия, которые не несли </a:t>
            </a:r>
            <a:r>
              <a:rPr lang="ru-RU" sz="2400" b="1" dirty="0" smtClean="0"/>
              <a:t>тягл</a:t>
            </a:r>
            <a:r>
              <a:rPr lang="ru-RU" sz="2400" dirty="0" smtClean="0"/>
              <a:t>а, т.е. не платили налогов: </a:t>
            </a:r>
          </a:p>
          <a:p>
            <a:pPr>
              <a:buNone/>
            </a:pPr>
            <a:r>
              <a:rPr lang="ru-RU" sz="2400" b="1" dirty="0" smtClean="0"/>
              <a:t>Служилые люди « По прибору» </a:t>
            </a:r>
            <a:r>
              <a:rPr lang="ru-RU" sz="2400" dirty="0" smtClean="0"/>
              <a:t>- пушкари, стрельцы, царские плотники и кузнецы, охрана и ямщики. Они получали жалованье из казны.  </a:t>
            </a:r>
          </a:p>
          <a:p>
            <a:pPr>
              <a:buNone/>
            </a:pPr>
            <a:r>
              <a:rPr lang="ru-RU" sz="2400" dirty="0" smtClean="0"/>
              <a:t>Ещё одно сословие, свободное от уплаты налогов – </a:t>
            </a:r>
            <a:r>
              <a:rPr lang="ru-RU" sz="2400" b="1" dirty="0" smtClean="0"/>
              <a:t>духовенство, </a:t>
            </a:r>
            <a:r>
              <a:rPr lang="ru-RU" sz="2400" dirty="0" smtClean="0"/>
              <a:t>священники, как « белые», имеющие семьи , так и « чёрные», т.е. монастырские. Всего вместе их было около 1 % населения. </a:t>
            </a:r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17 век в России – век быстрого развития товарного хозяйства</a:t>
            </a:r>
            <a:r>
              <a:rPr lang="ru-RU" sz="2400" dirty="0" smtClean="0"/>
              <a:t>, торговли и ремесла. Мы знаем, что такие процессы всегда ведут к быстрому расслоению общества.  Стремление высших сословий приобретать новые товары вело к усилению тягла, заставляло крестьян работать всё интенсивнее. Сопротивление низших сословий подавлялось. Податное население ещё долго считало, что царь не знает о бедствиях народа и выступало не против царской власти, а против царских чиновников. </a:t>
            </a:r>
            <a:r>
              <a:rPr lang="ru-RU" sz="2400" b="1" dirty="0" smtClean="0"/>
              <a:t>Если при Михаиле Фёдоровиче главной задачей было восстановление хозяйства, то в правление Алексея Михайловича восстания вспыхивали одно за другим.</a:t>
            </a:r>
            <a:endParaRPr lang="ru-RU" sz="2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на дом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Прочитать параграфы №15 и 16. </a:t>
            </a:r>
          </a:p>
          <a:p>
            <a:pPr>
              <a:buNone/>
            </a:pPr>
            <a:r>
              <a:rPr lang="ru-RU" dirty="0" smtClean="0"/>
              <a:t>Знать термины: </a:t>
            </a:r>
            <a:r>
              <a:rPr lang="ru-RU" sz="2800" b="1" dirty="0" smtClean="0"/>
              <a:t>тягло, служилые люди, дворянство, поместье, духовенство, крепостное право, мануфактура, Всероссийский рынок. </a:t>
            </a:r>
          </a:p>
          <a:p>
            <a:pPr>
              <a:buNone/>
            </a:pPr>
            <a:r>
              <a:rPr lang="ru-RU" sz="2800" dirty="0" smtClean="0"/>
              <a:t>Выписать термины в тетрадь.  </a:t>
            </a:r>
          </a:p>
          <a:p>
            <a:pPr>
              <a:buNone/>
            </a:pPr>
            <a:r>
              <a:rPr lang="ru-RU" sz="2800" dirty="0" smtClean="0"/>
              <a:t>Выполнить работу с документом на </a:t>
            </a:r>
            <a:r>
              <a:rPr lang="ru-RU" sz="2800" dirty="0" err="1" smtClean="0"/>
              <a:t>стр</a:t>
            </a:r>
            <a:r>
              <a:rPr lang="ru-RU" sz="2800" dirty="0" smtClean="0"/>
              <a:t>  120 по вопросам. Не забыть сделать заголовок работы. Работа будет проверена </a:t>
            </a:r>
            <a:r>
              <a:rPr lang="ru-RU" sz="2800" smtClean="0"/>
              <a:t>на оценку.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Первые Романовы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000" dirty="0" smtClean="0"/>
              <a:t>В 1613 году в феврале в Москве был созван Земский собор, на котором царём был избран 16-летний Михаил Романов. В России началось 300-летнее правление новой царской династии. Первые Романовы – это Михаил Фёдорович и Алексей Михайлович. 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                                                                        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Михаил Фёдорович 1613 – 1645г.г.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  <p:pic>
        <p:nvPicPr>
          <p:cNvPr id="1027" name="Picture 3" descr="C:\Users\Семен\Desktop\Михаил романов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048000"/>
            <a:ext cx="20574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Алексей Михайлович</a:t>
            </a:r>
            <a:endParaRPr lang="ru-RU" dirty="0"/>
          </a:p>
        </p:txBody>
      </p:sp>
      <p:pic>
        <p:nvPicPr>
          <p:cNvPr id="2050" name="Picture 2" descr="C:\Users\Семен\Desktop\downloadАлексей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2057400"/>
            <a:ext cx="2514600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Изменения в экономике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ru-RU" sz="2400" dirty="0" smtClean="0"/>
              <a:t>Возрождение в России земледелия, распашка запустелых земель привела к появлению районов, где хлеб производи </a:t>
            </a:r>
            <a:r>
              <a:rPr lang="ru-RU" sz="2400" dirty="0" err="1" smtClean="0"/>
              <a:t>лся</a:t>
            </a:r>
            <a:r>
              <a:rPr lang="ru-RU" sz="2400" dirty="0" smtClean="0"/>
              <a:t> на продажу – </a:t>
            </a:r>
            <a:r>
              <a:rPr lang="ru-RU" sz="2400" b="1" dirty="0" smtClean="0"/>
              <a:t>товарный хлеб</a:t>
            </a:r>
            <a:r>
              <a:rPr lang="ru-RU" sz="2400" dirty="0" smtClean="0"/>
              <a:t>. </a:t>
            </a:r>
            <a:r>
              <a:rPr lang="ru-RU" sz="2400" dirty="0" smtClean="0"/>
              <a:t>Это были районы по Волге </a:t>
            </a:r>
            <a:r>
              <a:rPr lang="ru-RU" sz="2400" dirty="0" smtClean="0"/>
              <a:t> - от Казани на юг.  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2. Продажа хлеба приводила к покупкам ремесленных изделий – металла, кожи, дерева, тканей и ювелирных изделий. Начало </a:t>
            </a:r>
            <a:r>
              <a:rPr lang="ru-RU" sz="2400" b="1" dirty="0" smtClean="0"/>
              <a:t>специализации в ремесле </a:t>
            </a:r>
            <a:r>
              <a:rPr lang="ru-RU" sz="2400" dirty="0" smtClean="0"/>
              <a:t>и появление </a:t>
            </a:r>
            <a:r>
              <a:rPr lang="ru-RU" sz="2400" b="1" dirty="0" smtClean="0"/>
              <a:t>мелкотоварного ремесла, работающего на рынок</a:t>
            </a:r>
            <a:r>
              <a:rPr lang="ru-RU" sz="2400" dirty="0" smtClean="0"/>
              <a:t>( Ярмарки) 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3.Появлялись первые </a:t>
            </a:r>
            <a:r>
              <a:rPr lang="ru-RU" sz="2400" b="1" dirty="0" smtClean="0"/>
              <a:t>мануфактуры</a:t>
            </a:r>
            <a:r>
              <a:rPr lang="ru-RU" sz="2400" dirty="0" smtClean="0"/>
              <a:t>, чаще всего их заводили иностранцы, приглашённые в Россию. При царском дворе были пушкарские, монетные, парчовые мануфактуры. В 17 веке их было около 30.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Всероссийский рынок.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   </a:t>
            </a:r>
            <a:r>
              <a:rPr lang="ru-RU" sz="2400" b="1" dirty="0" smtClean="0"/>
              <a:t>Теперь объединение страны ускорилось</a:t>
            </a:r>
            <a:r>
              <a:rPr lang="ru-RU" sz="2400" dirty="0" smtClean="0"/>
              <a:t>. Страну как бы « сшивали» все торговые пути и многочисленные ярмарки. </a:t>
            </a:r>
          </a:p>
          <a:p>
            <a:pPr>
              <a:buNone/>
            </a:pPr>
            <a:r>
              <a:rPr lang="ru-RU" sz="2400" dirty="0" smtClean="0"/>
              <a:t>Россия  торговала и с иностранными державами : через </a:t>
            </a:r>
            <a:r>
              <a:rPr lang="ru-RU" sz="2400" b="1" dirty="0" smtClean="0"/>
              <a:t>Архангельск</a:t>
            </a:r>
            <a:r>
              <a:rPr lang="ru-RU" sz="2400" dirty="0" smtClean="0"/>
              <a:t> она вывозила пушнину, сукно, кожи, пеньку. </a:t>
            </a:r>
          </a:p>
          <a:p>
            <a:pPr>
              <a:buNone/>
            </a:pPr>
            <a:r>
              <a:rPr lang="ru-RU" sz="2400" dirty="0" smtClean="0"/>
              <a:t>Ещё при Иване Грозном в России появились английские купцы, навязывавшие русским торговцам </a:t>
            </a:r>
            <a:r>
              <a:rPr lang="ru-RU" sz="2400" dirty="0" err="1" smtClean="0"/>
              <a:t>невыгодныае</a:t>
            </a:r>
            <a:r>
              <a:rPr lang="ru-RU" sz="2400" dirty="0" smtClean="0"/>
              <a:t> условия и сбивавшие цены. Когда же в </a:t>
            </a:r>
            <a:r>
              <a:rPr lang="ru-RU" sz="2400" b="1" dirty="0" smtClean="0"/>
              <a:t>1649 году в Англии казнили короля Карла</a:t>
            </a:r>
            <a:r>
              <a:rPr lang="en-US" sz="2400" b="1" dirty="0" smtClean="0"/>
              <a:t>I</a:t>
            </a:r>
            <a:r>
              <a:rPr lang="ru-RU" sz="2400" b="1" dirty="0" smtClean="0"/>
              <a:t> Стюарта</a:t>
            </a:r>
            <a:r>
              <a:rPr lang="ru-RU" sz="2400" dirty="0" smtClean="0"/>
              <a:t>, Алексей Михайлович постарался изгнать их с внутреннего рынка. Правительство помогало купцам: </a:t>
            </a:r>
            <a:r>
              <a:rPr lang="ru-RU" sz="2400" b="1" dirty="0" smtClean="0"/>
              <a:t>В 1653 году был принят Торговый </a:t>
            </a:r>
            <a:r>
              <a:rPr lang="ru-RU" sz="2400" dirty="0" smtClean="0"/>
              <a:t>устав, который ликвидировал множество мелких торговых пошлин </a:t>
            </a:r>
            <a:r>
              <a:rPr lang="ru-RU" sz="2400" b="1" dirty="0" smtClean="0"/>
              <a:t>и ввёл единую пошлину в 5%, что оживило торговлю.</a:t>
            </a:r>
            <a:endParaRPr lang="ru-RU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Всероссийский рынок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b="1" dirty="0" smtClean="0"/>
              <a:t>В 1667 году </a:t>
            </a:r>
            <a:r>
              <a:rPr lang="ru-RU" sz="2400" dirty="0" smtClean="0"/>
              <a:t>правительство первых Романовых ещё помогло своим купцам : иностранцам было запрещено продавать свой товар в России в розницу. Теперь его могли купить и перепродать русские купцы – </a:t>
            </a:r>
            <a:r>
              <a:rPr lang="ru-RU" sz="2400" b="1" dirty="0" smtClean="0"/>
              <a:t>а казна получала доход от налогов.( Новоторговый устав)  </a:t>
            </a:r>
          </a:p>
          <a:p>
            <a:pPr>
              <a:buNone/>
            </a:pPr>
            <a:r>
              <a:rPr lang="ru-RU" sz="2400" b="1" dirty="0" smtClean="0"/>
              <a:t> </a:t>
            </a:r>
            <a:r>
              <a:rPr lang="ru-RU" sz="2400" b="1" dirty="0" smtClean="0"/>
              <a:t>    </a:t>
            </a:r>
          </a:p>
          <a:p>
            <a:pPr>
              <a:buNone/>
            </a:pPr>
            <a:r>
              <a:rPr lang="ru-RU" sz="2400" dirty="0" smtClean="0"/>
              <a:t>Таким образом в России формировался </a:t>
            </a:r>
            <a:r>
              <a:rPr lang="ru-RU" sz="2400" b="1" dirty="0" smtClean="0"/>
              <a:t>всероссийский рынок – </a:t>
            </a:r>
            <a:r>
              <a:rPr lang="ru-RU" sz="2400" b="1" u="sng" dirty="0" smtClean="0"/>
              <a:t>единая экономическая система </a:t>
            </a:r>
            <a:r>
              <a:rPr lang="ru-RU" sz="2400" b="1" dirty="0" smtClean="0"/>
              <a:t>с устойчивыми хозяйственными связями, специализацией регионов и развитыми </a:t>
            </a:r>
            <a:r>
              <a:rPr lang="ru-RU" sz="2400" b="1" dirty="0" err="1" smtClean="0"/>
              <a:t>товарно</a:t>
            </a:r>
            <a:r>
              <a:rPr lang="ru-RU" sz="2400" b="1" dirty="0" smtClean="0"/>
              <a:t> – денежными отношениями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Социальные процессы в 17 веке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Если до 17 века высшим слоем российского общества было боярство, </a:t>
            </a:r>
            <a:r>
              <a:rPr lang="ru-RU" sz="2400" b="1" u="sng" dirty="0" smtClean="0"/>
              <a:t>то после Смуты опорой власти становится дворянство</a:t>
            </a:r>
            <a:r>
              <a:rPr lang="ru-RU" sz="2400" dirty="0" smtClean="0"/>
              <a:t>. Дворянство хорошо себя проявило в Смутное время, боролось с поляками </a:t>
            </a:r>
            <a:r>
              <a:rPr lang="ru-RU" sz="2400" dirty="0" err="1" smtClean="0"/>
              <a:t>ишведами</a:t>
            </a:r>
            <a:r>
              <a:rPr lang="ru-RU" sz="2400" dirty="0" smtClean="0"/>
              <a:t>, а бояре спасали своё богатство и поэтому потеряли своё влияние. </a:t>
            </a:r>
            <a:r>
              <a:rPr lang="ru-RU" sz="2400" dirty="0" smtClean="0"/>
              <a:t> </a:t>
            </a:r>
            <a:r>
              <a:rPr lang="ru-RU" sz="2400" dirty="0" smtClean="0"/>
              <a:t>В </a:t>
            </a:r>
            <a:r>
              <a:rPr lang="ru-RU" sz="2400" b="1" dirty="0" smtClean="0"/>
              <a:t>Земских соборах власть теперь всё больше прислушивалась к мнению дворян( служилых людей)</a:t>
            </a:r>
            <a:r>
              <a:rPr lang="ru-RU" sz="2400" dirty="0" smtClean="0"/>
              <a:t>. </a:t>
            </a:r>
          </a:p>
          <a:p>
            <a:pPr>
              <a:buNone/>
            </a:pPr>
            <a:r>
              <a:rPr lang="ru-RU" sz="2400" dirty="0" smtClean="0"/>
              <a:t>В 17 веке большинство дворян не были очень богаты : имели в поместье 5 – 7 крестьянских дворов, а служить и ходить в походы надо было почти постоянно. Иначе можно было потерять </a:t>
            </a:r>
            <a:r>
              <a:rPr lang="ru-RU" sz="2400" b="1" dirty="0" smtClean="0"/>
              <a:t>поместье.</a:t>
            </a:r>
            <a:endParaRPr lang="ru-RU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дворянства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Дворяне несли не только военную, но и чиновничью службу. В Москве находился </a:t>
            </a:r>
            <a:r>
              <a:rPr lang="ru-RU" sz="2400" b="1" u="sng" dirty="0" smtClean="0"/>
              <a:t>Государев двор, </a:t>
            </a:r>
            <a:r>
              <a:rPr lang="ru-RU" sz="2400" dirty="0" smtClean="0"/>
              <a:t>и все, кто попадал туда на службу, получали в качестве платы и денежное жалованье и деревни с крестьянами. </a:t>
            </a:r>
            <a:r>
              <a:rPr lang="ru-RU" sz="2400" b="1" dirty="0" smtClean="0"/>
              <a:t>У московских дворян </a:t>
            </a:r>
            <a:r>
              <a:rPr lang="ru-RU" sz="2400" dirty="0" smtClean="0"/>
              <a:t>как правило было </a:t>
            </a:r>
            <a:r>
              <a:rPr lang="ru-RU" sz="2400" b="1" dirty="0" smtClean="0"/>
              <a:t>до сорока крестьянских дворов</a:t>
            </a:r>
            <a:r>
              <a:rPr lang="ru-RU" sz="2400" dirty="0" smtClean="0"/>
              <a:t>. 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Дворянство в 17 веке считало, что правительство мало ценит его военные заслуги, мало даёт земли и не возвращает беглых крестьян. </a:t>
            </a:r>
            <a:r>
              <a:rPr lang="ru-RU" sz="2400" b="1" dirty="0" smtClean="0"/>
              <a:t>Поэтому главным требованием дворянства стало требование земли с крестьянами и прикрепление крестьян к земле навечно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Требования дворянства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sz="2400" dirty="0" smtClean="0"/>
              <a:t>Первым Романовым приходилось вести многочисленные войны, поэтому и Михаил Фёдорович и Алексей Михайлович вынуждены были прислушиваться к таким требованиям дворян.  Конечно, это не были открытые требования, они подавались в форме « челобитных», где дворяне называли себя «государевыми холопами», но царь понимал, что дворянство – это главная военная сила.  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Поэтому в 1649 году на Земском соборе в Москве сбылась мечта дворянства – в Соборном Уложении 1649 года вводился </a:t>
            </a:r>
            <a:r>
              <a:rPr lang="ru-RU" sz="2400" b="1" dirty="0" smtClean="0"/>
              <a:t>бессрочный розыск и возврат беглых крестьян и </a:t>
            </a:r>
            <a:r>
              <a:rPr lang="ru-RU" sz="2400" dirty="0" smtClean="0"/>
              <a:t>наследственное крепостное их состояние. Так положение одного сословия укрепилось за счёт ущемления прав другого. </a:t>
            </a:r>
            <a:r>
              <a:rPr lang="ru-RU" sz="2400" b="1" dirty="0" smtClean="0"/>
              <a:t>Окончательно оформилось крепостное право</a:t>
            </a:r>
            <a:endParaRPr lang="ru-RU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888</Words>
  <PresentationFormat>Экран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Россия при первых Романовых</vt:lpstr>
      <vt:lpstr>Первые Романовы</vt:lpstr>
      <vt:lpstr>Алексей Михайлович</vt:lpstr>
      <vt:lpstr>Изменения в экономике</vt:lpstr>
      <vt:lpstr>Всероссийский рынок.</vt:lpstr>
      <vt:lpstr>Всероссийский рынок</vt:lpstr>
      <vt:lpstr>Социальные процессы в 17 веке</vt:lpstr>
      <vt:lpstr>Требования дворянства</vt:lpstr>
      <vt:lpstr>Требования дворянства</vt:lpstr>
      <vt:lpstr>Привилегированные сословия</vt:lpstr>
      <vt:lpstr>Вывод </vt:lpstr>
      <vt:lpstr>Задание на дом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Россия при первых Романовых</dc:title>
  <dc:creator>Семен</dc:creator>
  <cp:lastModifiedBy>Семен</cp:lastModifiedBy>
  <cp:revision>14</cp:revision>
  <dcterms:created xsi:type="dcterms:W3CDTF">2020-04-05T20:18:09Z</dcterms:created>
  <dcterms:modified xsi:type="dcterms:W3CDTF">2020-04-05T21:59:33Z</dcterms:modified>
</cp:coreProperties>
</file>