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58" r:id="rId5"/>
    <p:sldId id="259" r:id="rId6"/>
    <p:sldId id="260" r:id="rId7"/>
    <p:sldId id="261" r:id="rId8"/>
    <p:sldId id="262" r:id="rId9"/>
    <p:sldId id="263" r:id="rId10"/>
    <p:sldId id="264" r:id="rId11"/>
    <p:sldId id="265" r:id="rId12"/>
    <p:sldId id="266" r:id="rId13"/>
    <p:sldId id="267" r:id="rId14"/>
    <p:sldId id="283" r:id="rId15"/>
    <p:sldId id="268" r:id="rId16"/>
    <p:sldId id="269" r:id="rId17"/>
    <p:sldId id="270" r:id="rId18"/>
    <p:sldId id="271" r:id="rId19"/>
    <p:sldId id="272" r:id="rId20"/>
    <p:sldId id="273" r:id="rId21"/>
    <p:sldId id="274" r:id="rId22"/>
    <p:sldId id="275" r:id="rId23"/>
    <p:sldId id="286" r:id="rId24"/>
    <p:sldId id="284" r:id="rId25"/>
    <p:sldId id="285" r:id="rId26"/>
    <p:sldId id="278" r:id="rId27"/>
    <p:sldId id="279" r:id="rId28"/>
    <p:sldId id="280" r:id="rId29"/>
    <p:sldId id="281" r:id="rId30"/>
    <p:sldId id="282" r:id="rId31"/>
    <p:sldId id="287" r:id="rId32"/>
    <p:sldId id="288" r:id="rId3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1" d="100"/>
          <a:sy n="61" d="100"/>
        </p:scale>
        <p:origin x="-96" y="-523"/>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6ECA2A5-7C8B-464B-A527-7D2C5141287C}" type="datetimeFigureOut">
              <a:rPr lang="ru-RU" smtClean="0"/>
              <a:pPr/>
              <a:t>03.04.2020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C305EF-5834-4232-8089-5568622D3F69}"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6ECA2A5-7C8B-464B-A527-7D2C5141287C}" type="datetimeFigureOut">
              <a:rPr lang="ru-RU" smtClean="0"/>
              <a:pPr/>
              <a:t>03.04.2020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C305EF-5834-4232-8089-5568622D3F6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6ECA2A5-7C8B-464B-A527-7D2C5141287C}" type="datetimeFigureOut">
              <a:rPr lang="ru-RU" smtClean="0"/>
              <a:pPr/>
              <a:t>03.04.2020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C305EF-5834-4232-8089-5568622D3F6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6ECA2A5-7C8B-464B-A527-7D2C5141287C}" type="datetimeFigureOut">
              <a:rPr lang="ru-RU" smtClean="0"/>
              <a:pPr/>
              <a:t>03.04.2020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C305EF-5834-4232-8089-5568622D3F6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6ECA2A5-7C8B-464B-A527-7D2C5141287C}" type="datetimeFigureOut">
              <a:rPr lang="ru-RU" smtClean="0"/>
              <a:pPr/>
              <a:t>03.04.2020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C305EF-5834-4232-8089-5568622D3F69}"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6ECA2A5-7C8B-464B-A527-7D2C5141287C}" type="datetimeFigureOut">
              <a:rPr lang="ru-RU" smtClean="0"/>
              <a:pPr/>
              <a:t>03.04.2020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0C305EF-5834-4232-8089-5568622D3F6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6ECA2A5-7C8B-464B-A527-7D2C5141287C}" type="datetimeFigureOut">
              <a:rPr lang="ru-RU" smtClean="0"/>
              <a:pPr/>
              <a:t>03.04.2020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0C305EF-5834-4232-8089-5568622D3F6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6ECA2A5-7C8B-464B-A527-7D2C5141287C}" type="datetimeFigureOut">
              <a:rPr lang="ru-RU" smtClean="0"/>
              <a:pPr/>
              <a:t>03.04.2020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0C305EF-5834-4232-8089-5568622D3F6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6ECA2A5-7C8B-464B-A527-7D2C5141287C}" type="datetimeFigureOut">
              <a:rPr lang="ru-RU" smtClean="0"/>
              <a:pPr/>
              <a:t>03.04.2020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0C305EF-5834-4232-8089-5568622D3F6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6ECA2A5-7C8B-464B-A527-7D2C5141287C}" type="datetimeFigureOut">
              <a:rPr lang="ru-RU" smtClean="0"/>
              <a:pPr/>
              <a:t>03.04.2020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0C305EF-5834-4232-8089-5568622D3F6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6ECA2A5-7C8B-464B-A527-7D2C5141287C}" type="datetimeFigureOut">
              <a:rPr lang="ru-RU" smtClean="0"/>
              <a:pPr/>
              <a:t>03.04.2020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0C305EF-5834-4232-8089-5568622D3F69}"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ECA2A5-7C8B-464B-A527-7D2C5141287C}" type="datetimeFigureOut">
              <a:rPr lang="ru-RU" smtClean="0"/>
              <a:pPr/>
              <a:t>03.04.2020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C305EF-5834-4232-8089-5568622D3F69}"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egeprof.ru/Solution.aspx?TaskID=2126"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ОГЭ по обществознанию </a:t>
            </a:r>
            <a:endParaRPr lang="ru-RU" dirty="0"/>
          </a:p>
        </p:txBody>
      </p:sp>
      <p:sp>
        <p:nvSpPr>
          <p:cNvPr id="3" name="Подзаголовок 2"/>
          <p:cNvSpPr>
            <a:spLocks noGrp="1"/>
          </p:cNvSpPr>
          <p:nvPr>
            <p:ph type="subTitle" idx="1"/>
          </p:nvPr>
        </p:nvSpPr>
        <p:spPr/>
        <p:txBody>
          <a:bodyPr/>
          <a:lstStyle/>
          <a:p>
            <a:r>
              <a:rPr lang="ru-RU" dirty="0" smtClean="0"/>
              <a:t>Март 2020 вариант 0</a:t>
            </a:r>
            <a:r>
              <a:rPr lang="en-US" dirty="0" smtClean="0"/>
              <a:t>1</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тесты</a:t>
            </a:r>
            <a:endParaRPr lang="ru-RU" dirty="0"/>
          </a:p>
        </p:txBody>
      </p:sp>
      <p:sp>
        <p:nvSpPr>
          <p:cNvPr id="3" name="Содержимое 2"/>
          <p:cNvSpPr>
            <a:spLocks noGrp="1"/>
          </p:cNvSpPr>
          <p:nvPr>
            <p:ph idx="1"/>
          </p:nvPr>
        </p:nvSpPr>
        <p:spPr/>
        <p:txBody>
          <a:bodyPr>
            <a:normAutofit lnSpcReduction="10000"/>
          </a:bodyPr>
          <a:lstStyle/>
          <a:p>
            <a:pPr>
              <a:buNone/>
            </a:pPr>
            <a:r>
              <a:rPr lang="ru-RU" sz="2800" dirty="0" smtClean="0"/>
              <a:t> </a:t>
            </a:r>
            <a:r>
              <a:rPr lang="ru-RU" sz="2800" b="1" dirty="0" smtClean="0"/>
              <a:t>9</a:t>
            </a:r>
            <a:r>
              <a:rPr lang="ru-RU" sz="2800" dirty="0" smtClean="0"/>
              <a:t>. Верны ли следующие суждения о разделении труда? А. Разделение труда способствует повышению его производительности. Б. Непрерывное развитие разделения труда объективно обусловлено прогрессом техники.</a:t>
            </a:r>
          </a:p>
          <a:p>
            <a:pPr>
              <a:buNone/>
            </a:pPr>
            <a:r>
              <a:rPr lang="ru-RU" sz="2800" dirty="0" smtClean="0"/>
              <a:t> Верны оба суждения.</a:t>
            </a:r>
          </a:p>
          <a:p>
            <a:r>
              <a:rPr lang="ru-RU" sz="2800" b="1" dirty="0" smtClean="0"/>
              <a:t>Первое в истории </a:t>
            </a:r>
            <a:r>
              <a:rPr lang="ru-RU" sz="2800" dirty="0" smtClean="0"/>
              <a:t>разделение труда было между </a:t>
            </a:r>
            <a:r>
              <a:rPr lang="ru-RU" sz="2800" b="1" dirty="0" smtClean="0"/>
              <a:t>земледельцами и скотоводами</a:t>
            </a:r>
            <a:r>
              <a:rPr lang="ru-RU" sz="2800" dirty="0" smtClean="0"/>
              <a:t>, </a:t>
            </a:r>
            <a:r>
              <a:rPr lang="ru-RU" sz="2800" b="1" dirty="0" smtClean="0"/>
              <a:t>второе – между ремеслом и сельским хозяйством</a:t>
            </a:r>
            <a:r>
              <a:rPr lang="ru-RU" sz="2800" dirty="0" smtClean="0"/>
              <a:t>. А потом разделение всё углублялось…</a:t>
            </a:r>
            <a:endParaRPr lang="ru-RU"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тесты</a:t>
            </a:r>
            <a:endParaRPr lang="ru-RU" dirty="0"/>
          </a:p>
        </p:txBody>
      </p:sp>
      <p:sp>
        <p:nvSpPr>
          <p:cNvPr id="3" name="Содержимое 2"/>
          <p:cNvSpPr>
            <a:spLocks noGrp="1"/>
          </p:cNvSpPr>
          <p:nvPr>
            <p:ph idx="1"/>
          </p:nvPr>
        </p:nvSpPr>
        <p:spPr/>
        <p:txBody>
          <a:bodyPr>
            <a:normAutofit/>
          </a:bodyPr>
          <a:lstStyle/>
          <a:p>
            <a:pPr>
              <a:buNone/>
            </a:pPr>
            <a:r>
              <a:rPr lang="ru-RU" sz="2800" b="1" dirty="0" smtClean="0"/>
              <a:t>10</a:t>
            </a:r>
            <a:r>
              <a:rPr lang="ru-RU" sz="2800" dirty="0" smtClean="0"/>
              <a:t>. Что отличает семью от других социальных групп?   </a:t>
            </a:r>
          </a:p>
          <a:p>
            <a:pPr>
              <a:buNone/>
            </a:pPr>
            <a:r>
              <a:rPr lang="ru-RU" sz="2800" dirty="0" smtClean="0"/>
              <a:t>    1) единство интересов членов группы   </a:t>
            </a:r>
          </a:p>
          <a:p>
            <a:pPr>
              <a:buNone/>
            </a:pPr>
            <a:r>
              <a:rPr lang="ru-RU" sz="2800" dirty="0" smtClean="0"/>
              <a:t>    2) личные контакты членов группы   </a:t>
            </a:r>
          </a:p>
          <a:p>
            <a:pPr>
              <a:buNone/>
            </a:pPr>
            <a:r>
              <a:rPr lang="ru-RU" sz="2800" dirty="0" smtClean="0"/>
              <a:t>    3) </a:t>
            </a:r>
            <a:r>
              <a:rPr lang="ru-RU" sz="2800" dirty="0" err="1" smtClean="0"/>
              <a:t>психо-эмоциональные</a:t>
            </a:r>
            <a:r>
              <a:rPr lang="ru-RU" sz="2800" dirty="0" smtClean="0"/>
              <a:t> связи членов группы    </a:t>
            </a:r>
          </a:p>
          <a:p>
            <a:pPr>
              <a:buNone/>
            </a:pPr>
            <a:r>
              <a:rPr lang="ru-RU" sz="2800" dirty="0" smtClean="0"/>
              <a:t>    4) родственные связи членов группы </a:t>
            </a:r>
            <a:endParaRPr lang="ru-RU"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тесты</a:t>
            </a:r>
            <a:endParaRPr lang="ru-RU" dirty="0"/>
          </a:p>
        </p:txBody>
      </p:sp>
      <p:sp>
        <p:nvSpPr>
          <p:cNvPr id="3" name="Содержимое 2"/>
          <p:cNvSpPr>
            <a:spLocks noGrp="1"/>
          </p:cNvSpPr>
          <p:nvPr>
            <p:ph idx="1"/>
          </p:nvPr>
        </p:nvSpPr>
        <p:spPr/>
        <p:txBody>
          <a:bodyPr>
            <a:normAutofit lnSpcReduction="10000"/>
          </a:bodyPr>
          <a:lstStyle/>
          <a:p>
            <a:pPr>
              <a:buNone/>
            </a:pPr>
            <a:r>
              <a:rPr lang="ru-RU" sz="2400" b="1" dirty="0" smtClean="0"/>
              <a:t> 11. </a:t>
            </a:r>
            <a:r>
              <a:rPr lang="ru-RU" sz="2400" dirty="0" smtClean="0"/>
              <a:t>Верны ли следующие суждения о социальном конфликте? А. Социальный конфликт имеет место только в случае </a:t>
            </a:r>
            <a:r>
              <a:rPr lang="ru-RU" sz="2400" b="1" dirty="0" smtClean="0"/>
              <a:t>осознанного противоречия между намерениями</a:t>
            </a:r>
            <a:r>
              <a:rPr lang="ru-RU" sz="2400" dirty="0" smtClean="0"/>
              <a:t>, целями и устремлениями участников. Б. Социальные конфликты в современном обществе всегда разрешаются путём достижения компромисса </a:t>
            </a:r>
          </a:p>
          <a:p>
            <a:pPr>
              <a:buNone/>
            </a:pPr>
            <a:r>
              <a:rPr lang="ru-RU" sz="2400" b="1" u="sng" dirty="0" smtClean="0"/>
              <a:t> Верно только А</a:t>
            </a:r>
          </a:p>
          <a:p>
            <a:r>
              <a:rPr lang="ru-RU" sz="2400" dirty="0" smtClean="0"/>
              <a:t>Не забывайте, что </a:t>
            </a:r>
            <a:r>
              <a:rPr lang="ru-RU" sz="2400" b="1" u="sng" dirty="0" smtClean="0"/>
              <a:t>социальными являются только те действия, которые рассчитаны и предполагают ответные действия других членов общества</a:t>
            </a:r>
            <a:r>
              <a:rPr lang="ru-RU" sz="2400" dirty="0" smtClean="0"/>
              <a:t>, значит, немотивированная, неосознанная агрессия не является социальным конфликтом.  </a:t>
            </a:r>
          </a:p>
          <a:p>
            <a:endParaRPr lang="ru-RU" sz="2400" b="1" u="sn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тесты</a:t>
            </a:r>
            <a:endParaRPr lang="ru-RU" dirty="0"/>
          </a:p>
        </p:txBody>
      </p:sp>
      <p:sp>
        <p:nvSpPr>
          <p:cNvPr id="3" name="Содержимое 2"/>
          <p:cNvSpPr>
            <a:spLocks noGrp="1"/>
          </p:cNvSpPr>
          <p:nvPr>
            <p:ph idx="1"/>
          </p:nvPr>
        </p:nvSpPr>
        <p:spPr/>
        <p:txBody>
          <a:bodyPr>
            <a:normAutofit/>
          </a:bodyPr>
          <a:lstStyle/>
          <a:p>
            <a:pPr>
              <a:buNone/>
            </a:pPr>
            <a:r>
              <a:rPr lang="ru-RU" sz="2400" b="1" dirty="0" smtClean="0"/>
              <a:t>13</a:t>
            </a:r>
            <a:r>
              <a:rPr lang="ru-RU" sz="2400" dirty="0" smtClean="0"/>
              <a:t> .Организация Z объединяет единомышленников, лидер организации регулярно проводит встречи с ними, её активность возрастает в преддверии очередных выборов в парламент страны, что обеспечивает рост числа сторонников организации и обеспечивает ей поддержку на выборах в парламент. Организация Z – </a:t>
            </a:r>
            <a:r>
              <a:rPr lang="ru-RU" sz="2400" b="1" u="sng" dirty="0" smtClean="0"/>
              <a:t>это 1) политическая партия </a:t>
            </a:r>
            <a:r>
              <a:rPr lang="ru-RU" sz="2400" dirty="0" smtClean="0"/>
              <a:t>2) государство 3) орган местного самоуправления 4) общественное движение</a:t>
            </a:r>
            <a:endParaRPr lang="ru-RU"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тест</a:t>
            </a:r>
            <a:endParaRPr lang="ru-RU" dirty="0"/>
          </a:p>
        </p:txBody>
      </p:sp>
      <p:sp>
        <p:nvSpPr>
          <p:cNvPr id="3" name="Содержимое 2"/>
          <p:cNvSpPr>
            <a:spLocks noGrp="1"/>
          </p:cNvSpPr>
          <p:nvPr>
            <p:ph idx="1"/>
          </p:nvPr>
        </p:nvSpPr>
        <p:spPr/>
        <p:txBody>
          <a:bodyPr>
            <a:normAutofit/>
          </a:bodyPr>
          <a:lstStyle/>
          <a:p>
            <a:pPr marL="457200" indent="-457200">
              <a:buAutoNum type="arabicPlain" startAt="14"/>
            </a:pPr>
            <a:r>
              <a:rPr lang="ru-RU" sz="2400" dirty="0" smtClean="0"/>
              <a:t>Верны ли следующие суждения о разделении властей?   </a:t>
            </a:r>
          </a:p>
          <a:p>
            <a:pPr marL="457200" indent="-457200">
              <a:buNone/>
            </a:pPr>
            <a:r>
              <a:rPr lang="ru-RU" sz="2400" dirty="0" smtClean="0"/>
              <a:t>А. </a:t>
            </a:r>
            <a:r>
              <a:rPr lang="ru-RU" sz="2000" dirty="0" smtClean="0"/>
              <a:t>Разделение властей – принцип построения и функционирования государственного управления, предполагающий наличие законодательной, исполнительной и судебной ветвей власти и системы сдержек и противовесов  для их взаимоотношений</a:t>
            </a:r>
            <a:r>
              <a:rPr lang="ru-RU" sz="2400" dirty="0" smtClean="0"/>
              <a:t>.  </a:t>
            </a:r>
          </a:p>
          <a:p>
            <a:pPr marL="457200" indent="-457200">
              <a:buNone/>
            </a:pPr>
            <a:r>
              <a:rPr lang="ru-RU" sz="2400" dirty="0" smtClean="0"/>
              <a:t>Б. </a:t>
            </a:r>
            <a:r>
              <a:rPr lang="ru-RU" sz="2000" dirty="0" smtClean="0"/>
              <a:t>При разделении властей исполнительные, законодательные и судебные институты, будучи независимы друг от друга в рамках своей компетенции, взаимно контролируют друг друга и препятствуют концентрации власти в одних руках.  </a:t>
            </a:r>
          </a:p>
          <a:p>
            <a:pPr marL="457200" indent="-457200">
              <a:buNone/>
            </a:pPr>
            <a:r>
              <a:rPr lang="ru-RU" sz="2400" b="1" dirty="0" smtClean="0"/>
              <a:t>Ответ : верны оба суждения</a:t>
            </a:r>
            <a:endParaRPr lang="ru-RU" sz="24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тесты</a:t>
            </a:r>
            <a:endParaRPr lang="ru-RU" dirty="0"/>
          </a:p>
        </p:txBody>
      </p:sp>
      <p:sp>
        <p:nvSpPr>
          <p:cNvPr id="3" name="Содержимое 2"/>
          <p:cNvSpPr>
            <a:spLocks noGrp="1"/>
          </p:cNvSpPr>
          <p:nvPr>
            <p:ph idx="1"/>
          </p:nvPr>
        </p:nvSpPr>
        <p:spPr/>
        <p:txBody>
          <a:bodyPr>
            <a:normAutofit lnSpcReduction="10000"/>
          </a:bodyPr>
          <a:lstStyle/>
          <a:p>
            <a:pPr>
              <a:buNone/>
            </a:pPr>
            <a:r>
              <a:rPr lang="ru-RU" sz="2400" b="1" dirty="0" smtClean="0"/>
              <a:t>14.  </a:t>
            </a:r>
            <a:r>
              <a:rPr lang="ru-RU" sz="2400" dirty="0" smtClean="0"/>
              <a:t>Верны ли следующие суждения о государстве? А. Одним из признаков государства является суверенитет. Б. Государство всегда имеет собственную армию и национальную денежную единицу. 1) верно только А 2) верно только Б 3) верны оба суждения 4) оба суждения неверны</a:t>
            </a:r>
          </a:p>
          <a:p>
            <a:pPr>
              <a:buNone/>
            </a:pPr>
            <a:r>
              <a:rPr lang="ru-RU" sz="2800" b="1" u="sng" dirty="0" smtClean="0"/>
              <a:t> Верно только А </a:t>
            </a:r>
          </a:p>
          <a:p>
            <a:r>
              <a:rPr lang="ru-RU" sz="2800" dirty="0" smtClean="0"/>
              <a:t>Например, государства Евросоюза не имеют сейчас собственной денежной единицы, а Ватикан не имеет армии. Не забудьте повторить все </a:t>
            </a:r>
            <a:r>
              <a:rPr lang="ru-RU" sz="2800" b="1" u="sng" dirty="0" smtClean="0"/>
              <a:t>пять признаков государства</a:t>
            </a:r>
            <a:r>
              <a:rPr lang="ru-RU" sz="2800" dirty="0" smtClean="0"/>
              <a:t>!</a:t>
            </a:r>
            <a:endParaRPr lang="ru-RU"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тесты</a:t>
            </a:r>
            <a:endParaRPr lang="ru-RU" dirty="0"/>
          </a:p>
        </p:txBody>
      </p:sp>
      <p:sp>
        <p:nvSpPr>
          <p:cNvPr id="3" name="Содержимое 2"/>
          <p:cNvSpPr>
            <a:spLocks noGrp="1"/>
          </p:cNvSpPr>
          <p:nvPr>
            <p:ph idx="1"/>
          </p:nvPr>
        </p:nvSpPr>
        <p:spPr/>
        <p:txBody>
          <a:bodyPr>
            <a:normAutofit/>
          </a:bodyPr>
          <a:lstStyle/>
          <a:p>
            <a:pPr>
              <a:buNone/>
            </a:pPr>
            <a:r>
              <a:rPr lang="ru-RU" sz="2600" dirty="0" smtClean="0"/>
              <a:t> Установите соответствие между правами и свободами человека и гражданина и группами прав: к каждому элементу, данному в первом столбце, подберите элемент из второго столбца:</a:t>
            </a:r>
          </a:p>
          <a:p>
            <a:r>
              <a:rPr lang="ru-RU" sz="2000" b="1" dirty="0" smtClean="0"/>
              <a:t>Право на жизнь – гражданские (личные)</a:t>
            </a:r>
          </a:p>
          <a:p>
            <a:r>
              <a:rPr lang="ru-RU" sz="2000" b="1" dirty="0" smtClean="0"/>
              <a:t>Право на жилище – социально – экономические</a:t>
            </a:r>
          </a:p>
          <a:p>
            <a:r>
              <a:rPr lang="ru-RU" sz="2000" b="1" dirty="0" smtClean="0"/>
              <a:t>Право на отдых – социально – экономические</a:t>
            </a:r>
          </a:p>
          <a:p>
            <a:r>
              <a:rPr lang="ru-RU" sz="2000" b="1" dirty="0" smtClean="0"/>
              <a:t>Право на свободу творчества – культурные</a:t>
            </a:r>
          </a:p>
          <a:p>
            <a:r>
              <a:rPr lang="ru-RU" sz="2000" b="1" dirty="0" smtClean="0"/>
              <a:t>Право на личную и семейную тайну – гражданские (личные</a:t>
            </a:r>
          </a:p>
          <a:p>
            <a:endParaRPr lang="ru-RU" sz="2000" b="1" dirty="0"/>
          </a:p>
          <a:p>
            <a:r>
              <a:rPr lang="ru-RU" sz="2800" b="1" dirty="0" smtClean="0"/>
              <a:t>1 2 2 3 1</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тесты</a:t>
            </a:r>
            <a:endParaRPr lang="ru-RU" dirty="0"/>
          </a:p>
        </p:txBody>
      </p:sp>
      <p:sp>
        <p:nvSpPr>
          <p:cNvPr id="3" name="Содержимое 2"/>
          <p:cNvSpPr>
            <a:spLocks noGrp="1"/>
          </p:cNvSpPr>
          <p:nvPr>
            <p:ph idx="1"/>
          </p:nvPr>
        </p:nvSpPr>
        <p:spPr/>
        <p:txBody>
          <a:bodyPr>
            <a:normAutofit/>
          </a:bodyPr>
          <a:lstStyle/>
          <a:p>
            <a:pPr>
              <a:buNone/>
            </a:pPr>
            <a:r>
              <a:rPr lang="ru-RU" sz="2800" dirty="0" smtClean="0"/>
              <a:t> </a:t>
            </a:r>
            <a:r>
              <a:rPr lang="ru-RU" sz="2800" b="1" dirty="0" smtClean="0"/>
              <a:t>16</a:t>
            </a:r>
            <a:r>
              <a:rPr lang="ru-RU" sz="2800" dirty="0" smtClean="0"/>
              <a:t>. Что из перечисленного является преступлением? 1) опоздание на работу без уважительных причин 2) переход улицы в неположенном месте </a:t>
            </a:r>
            <a:r>
              <a:rPr lang="ru-RU" sz="2800" b="1" u="sng" dirty="0" smtClean="0"/>
              <a:t>3) причинение тяжкого вреда здоровью по неосторожности </a:t>
            </a:r>
            <a:r>
              <a:rPr lang="ru-RU" sz="2800" dirty="0" smtClean="0"/>
              <a:t>4) отказ от выполнения правомерного распоряжения руководителя</a:t>
            </a:r>
            <a:endParaRPr lang="ru-RU"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тесты</a:t>
            </a:r>
            <a:endParaRPr lang="ru-RU" dirty="0"/>
          </a:p>
        </p:txBody>
      </p:sp>
      <p:sp>
        <p:nvSpPr>
          <p:cNvPr id="3" name="Содержимое 2"/>
          <p:cNvSpPr>
            <a:spLocks noGrp="1"/>
          </p:cNvSpPr>
          <p:nvPr>
            <p:ph idx="1"/>
          </p:nvPr>
        </p:nvSpPr>
        <p:spPr/>
        <p:txBody>
          <a:bodyPr>
            <a:normAutofit/>
          </a:bodyPr>
          <a:lstStyle/>
          <a:p>
            <a:pPr>
              <a:buNone/>
            </a:pPr>
            <a:r>
              <a:rPr lang="ru-RU" sz="2800" b="1" dirty="0" smtClean="0"/>
              <a:t> 17 </a:t>
            </a:r>
            <a:r>
              <a:rPr lang="ru-RU" sz="2800" dirty="0" smtClean="0"/>
              <a:t>.Граждане РФ Анастасия и Виталий обратились в органы ЗАГС с заявлением о регистрации брака, однако им было в этом отказано. Что из перечисленного могло послужить причиной отказа? 1) несогласие родителей Виталия на брак 2) отсутствие собственного жилья у Анастасии и Виталия </a:t>
            </a:r>
            <a:r>
              <a:rPr lang="ru-RU" sz="2800" b="1" u="sng" dirty="0" smtClean="0"/>
              <a:t>3) близкое родство Анастасии и Виталия </a:t>
            </a:r>
            <a:r>
              <a:rPr lang="ru-RU" sz="2800" dirty="0" smtClean="0"/>
              <a:t>4) отсутствие постоянного источника доходов у Виталия </a:t>
            </a:r>
            <a:endParaRPr lang="ru-RU"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тесты</a:t>
            </a:r>
            <a:endParaRPr lang="ru-RU" dirty="0"/>
          </a:p>
        </p:txBody>
      </p:sp>
      <p:sp>
        <p:nvSpPr>
          <p:cNvPr id="3" name="Содержимое 2"/>
          <p:cNvSpPr>
            <a:spLocks noGrp="1"/>
          </p:cNvSpPr>
          <p:nvPr>
            <p:ph idx="1"/>
          </p:nvPr>
        </p:nvSpPr>
        <p:spPr/>
        <p:txBody>
          <a:bodyPr>
            <a:normAutofit/>
          </a:bodyPr>
          <a:lstStyle/>
          <a:p>
            <a:pPr>
              <a:buNone/>
            </a:pPr>
            <a:r>
              <a:rPr lang="ru-RU" sz="2800" b="1" dirty="0" smtClean="0"/>
              <a:t>18</a:t>
            </a:r>
            <a:r>
              <a:rPr lang="ru-RU" sz="2800" dirty="0" smtClean="0"/>
              <a:t>. </a:t>
            </a:r>
            <a:r>
              <a:rPr lang="ru-RU" sz="2200" dirty="0" smtClean="0"/>
              <a:t>Верны ли следующие суждения о правах потребителей в РФ? А. Потребитель имеет право на необходимую и достоверную информацию о том, что продаётся, кто продаёт и кем это изготовлено, как и когда это можно приобрести.</a:t>
            </a:r>
          </a:p>
          <a:p>
            <a:pPr>
              <a:buNone/>
            </a:pPr>
            <a:r>
              <a:rPr lang="ru-RU" sz="2200" dirty="0" smtClean="0"/>
              <a:t> Б. Потребитель вправе обменять непродовольственный товар надлежащего качества на аналогичный товар у продавца, у которого этот товар был приобретён, если указанный товар не подошёл по форме, габаритам, фасону, расцветке, размеру или комплектации.   </a:t>
            </a:r>
          </a:p>
          <a:p>
            <a:pPr>
              <a:buNone/>
            </a:pPr>
            <a:r>
              <a:rPr lang="ru-RU" sz="2200" b="1" dirty="0" smtClean="0"/>
              <a:t>Ответ: оба суждения верны </a:t>
            </a:r>
            <a:endParaRPr lang="ru-RU" sz="22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Тесты</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ru-RU" dirty="0" smtClean="0"/>
              <a:t> 1.Какие два из перечисленных понятий используются в первую очередь при описании политической сферы общества? </a:t>
            </a:r>
            <a:r>
              <a:rPr lang="ru-RU" b="1" u="sng" dirty="0" smtClean="0"/>
              <a:t>Гражданское общество</a:t>
            </a:r>
            <a:r>
              <a:rPr lang="ru-RU" dirty="0" smtClean="0"/>
              <a:t>; род; семья; прибыль; </a:t>
            </a:r>
            <a:r>
              <a:rPr lang="ru-RU" b="1" u="sng" dirty="0" smtClean="0"/>
              <a:t>республика. </a:t>
            </a:r>
          </a:p>
          <a:p>
            <a:pPr>
              <a:buNone/>
            </a:pPr>
            <a:r>
              <a:rPr lang="ru-RU" b="1" u="sng" dirty="0" smtClean="0"/>
              <a:t> Гражданское общество -  </a:t>
            </a:r>
            <a:r>
              <a:rPr lang="ru-RU" sz="3000" dirty="0" smtClean="0"/>
              <a:t>сфера жизни граждан, в которой они </a:t>
            </a:r>
            <a:r>
              <a:rPr lang="ru-RU" sz="3000" b="1" dirty="0" smtClean="0"/>
              <a:t>индивидуально или коллективно решают свои проблемы, не подвергаясь регламентации </a:t>
            </a:r>
            <a:r>
              <a:rPr lang="ru-RU" sz="3000" dirty="0" smtClean="0"/>
              <a:t>со стороны государства, но взаимодействуя с ним на равных.</a:t>
            </a:r>
          </a:p>
          <a:p>
            <a:pPr>
              <a:buNone/>
            </a:pPr>
            <a:r>
              <a:rPr lang="ru-RU" sz="3000" dirty="0" smtClean="0"/>
              <a:t> Примеры: добровольные </a:t>
            </a:r>
            <a:r>
              <a:rPr lang="ru-RU" sz="3300" dirty="0" smtClean="0"/>
              <a:t>экологические патрули</a:t>
            </a:r>
            <a:r>
              <a:rPr lang="ru-RU" sz="3000" dirty="0" smtClean="0"/>
              <a:t>, домовые комитеты, общества помощи ветеранам, Лиза </a:t>
            </a:r>
            <a:r>
              <a:rPr lang="ru-RU" sz="3000" dirty="0" err="1" smtClean="0"/>
              <a:t>Алерт</a:t>
            </a:r>
            <a:r>
              <a:rPr lang="ru-RU" sz="3000" dirty="0" smtClean="0"/>
              <a:t> ( добровольные поисковые отряды), религиозные организации, и т.п. </a:t>
            </a:r>
          </a:p>
          <a:p>
            <a:endParaRPr lang="ru-RU" sz="1400" b="1" u="sng" dirty="0"/>
          </a:p>
          <a:p>
            <a:endParaRPr lang="ru-RU" b="1" u="sng" dirty="0" smtClean="0"/>
          </a:p>
          <a:p>
            <a:endParaRPr lang="ru-RU" b="1" u="sng"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тесты</a:t>
            </a:r>
            <a:endParaRPr lang="ru-RU" dirty="0"/>
          </a:p>
        </p:txBody>
      </p:sp>
      <p:sp>
        <p:nvSpPr>
          <p:cNvPr id="3" name="Содержимое 2"/>
          <p:cNvSpPr>
            <a:spLocks noGrp="1"/>
          </p:cNvSpPr>
          <p:nvPr>
            <p:ph idx="1"/>
          </p:nvPr>
        </p:nvSpPr>
        <p:spPr/>
        <p:txBody>
          <a:bodyPr>
            <a:normAutofit/>
          </a:bodyPr>
          <a:lstStyle/>
          <a:p>
            <a:pPr>
              <a:buNone/>
            </a:pPr>
            <a:r>
              <a:rPr lang="ru-RU" sz="2400"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19</a:t>
            </a:r>
            <a:r>
              <a:rPr lang="ru-RU" sz="24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В соседних странах Y и Х сложились различные типы политических режимов: демократический и тоталитарный. Сравните эти два типа политических режимов. Выберите и запишите в первую колонку таблицы порядковые номера черт сходства, а во вторую колонку – порядковые номера черт различия.</a:t>
            </a:r>
          </a:p>
          <a:p>
            <a:pPr>
              <a:buNone/>
            </a:pPr>
            <a:r>
              <a:rPr lang="ru-RU" sz="2000" dirty="0" smtClean="0">
                <a:latin typeface="Times New Roman" pitchFamily="18" charset="0"/>
                <a:cs typeface="Times New Roman" pitchFamily="18" charset="0"/>
              </a:rPr>
              <a:t> 1) </a:t>
            </a:r>
            <a:r>
              <a:rPr lang="ru-RU" sz="2000" dirty="0" err="1" smtClean="0">
                <a:latin typeface="Times New Roman" pitchFamily="18" charset="0"/>
                <a:cs typeface="Times New Roman" pitchFamily="18" charset="0"/>
              </a:rPr>
              <a:t>непредопределённость</a:t>
            </a:r>
            <a:r>
              <a:rPr lang="ru-RU" sz="2000" dirty="0" smtClean="0">
                <a:latin typeface="Times New Roman" pitchFamily="18" charset="0"/>
                <a:cs typeface="Times New Roman" pitchFamily="18" charset="0"/>
              </a:rPr>
              <a:t> результатов выборов</a:t>
            </a:r>
          </a:p>
          <a:p>
            <a:pPr>
              <a:buNone/>
            </a:pPr>
            <a:r>
              <a:rPr lang="ru-RU" sz="2000" dirty="0" smtClean="0">
                <a:latin typeface="Times New Roman" pitchFamily="18" charset="0"/>
                <a:cs typeface="Times New Roman" pitchFamily="18" charset="0"/>
              </a:rPr>
              <a:t> 2) наличие политической оппозиции</a:t>
            </a:r>
          </a:p>
          <a:p>
            <a:pPr>
              <a:buNone/>
            </a:pPr>
            <a:r>
              <a:rPr lang="ru-RU" sz="2000" dirty="0" smtClean="0">
                <a:latin typeface="Times New Roman" pitchFamily="18" charset="0"/>
                <a:cs typeface="Times New Roman" pitchFamily="18" charset="0"/>
              </a:rPr>
              <a:t> 3) монополия государственной власти на издание законов </a:t>
            </a:r>
          </a:p>
          <a:p>
            <a:pPr>
              <a:buNone/>
            </a:pPr>
            <a:r>
              <a:rPr lang="ru-RU" sz="2000" dirty="0" smtClean="0">
                <a:latin typeface="Times New Roman" pitchFamily="18" charset="0"/>
                <a:cs typeface="Times New Roman" pitchFamily="18" charset="0"/>
              </a:rPr>
              <a:t>4) наличие правящей политической партии</a:t>
            </a:r>
          </a:p>
          <a:p>
            <a:r>
              <a:rPr lang="ru-RU" sz="2400" b="1" u="sng" dirty="0" smtClean="0">
                <a:latin typeface="Times New Roman" pitchFamily="18" charset="0"/>
                <a:cs typeface="Times New Roman" pitchFamily="18" charset="0"/>
              </a:rPr>
              <a:t>Сходство режимов: 3 и 4   </a:t>
            </a:r>
          </a:p>
          <a:p>
            <a:r>
              <a:rPr lang="ru-RU" sz="2400" b="1" u="sng" dirty="0" smtClean="0">
                <a:latin typeface="Times New Roman" pitchFamily="18" charset="0"/>
                <a:cs typeface="Times New Roman" pitchFamily="18" charset="0"/>
              </a:rPr>
              <a:t>Различие :  1 и 2</a:t>
            </a:r>
            <a:endParaRPr lang="ru-RU" sz="2400" b="1" u="sng"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тесты</a:t>
            </a:r>
            <a:endParaRPr lang="ru-RU" dirty="0"/>
          </a:p>
        </p:txBody>
      </p:sp>
      <p:sp>
        <p:nvSpPr>
          <p:cNvPr id="3" name="Содержимое 2"/>
          <p:cNvSpPr>
            <a:spLocks noGrp="1"/>
          </p:cNvSpPr>
          <p:nvPr>
            <p:ph idx="1"/>
          </p:nvPr>
        </p:nvSpPr>
        <p:spPr/>
        <p:txBody>
          <a:bodyPr/>
          <a:lstStyle/>
          <a:p>
            <a:r>
              <a:rPr lang="ru-RU" dirty="0" smtClean="0"/>
              <a:t>Совет Федерации -  назначает выборы Президента </a:t>
            </a:r>
          </a:p>
          <a:p>
            <a:r>
              <a:rPr lang="ru-RU" b="1" u="sng" dirty="0" smtClean="0"/>
              <a:t>Государственная Дума Российской Федерации </a:t>
            </a:r>
            <a:r>
              <a:rPr lang="ru-RU" dirty="0" smtClean="0"/>
              <a:t>-     </a:t>
            </a:r>
            <a:r>
              <a:rPr lang="ru-RU" b="1" u="sng" dirty="0" smtClean="0"/>
              <a:t>решает вопрос о доверии Правительству РФ ( статья     Конституции РФ) </a:t>
            </a:r>
          </a:p>
          <a:p>
            <a:r>
              <a:rPr lang="ru-RU" b="1" u="sng" dirty="0" smtClean="0"/>
              <a:t>Правительство управляет собственностью( и распоряжается всем бюджетом страны)</a:t>
            </a:r>
            <a:endParaRPr lang="ru-RU" b="1" u="sng"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Задание 6</a:t>
            </a:r>
            <a:endParaRPr lang="ru-RU" dirty="0"/>
          </a:p>
        </p:txBody>
      </p:sp>
      <p:sp>
        <p:nvSpPr>
          <p:cNvPr id="3" name="Содержимое 2"/>
          <p:cNvSpPr>
            <a:spLocks noGrp="1"/>
          </p:cNvSpPr>
          <p:nvPr>
            <p:ph idx="1"/>
          </p:nvPr>
        </p:nvSpPr>
        <p:spPr/>
        <p:txBody>
          <a:bodyPr>
            <a:normAutofit fontScale="85000" lnSpcReduction="20000"/>
          </a:bodyPr>
          <a:lstStyle/>
          <a:p>
            <a:r>
              <a:rPr lang="ru-RU" dirty="0" smtClean="0"/>
              <a:t>Ирина получила на телефон сообщение с неизвестного номера с информацией о поступлении крупной суммы денег на её банковский счёт. Через некоторое время позвонивший с этого же номера человек, представившись сотрудником банка, заявил об ошибочном переводе и попросил назвать PIN код её банковской карты, чтобы аннулировать перевод. 1.</a:t>
            </a:r>
            <a:r>
              <a:rPr lang="ru-RU" b="1" dirty="0" smtClean="0"/>
              <a:t>В чём состоит опасность данной ситуации для личных финансов </a:t>
            </a:r>
            <a:r>
              <a:rPr lang="ru-RU" b="1" u="sng" dirty="0" smtClean="0"/>
              <a:t>Ирины?2. Как ей правильно поступить в данной ситуации?</a:t>
            </a:r>
            <a:r>
              <a:rPr lang="ru-RU" dirty="0" smtClean="0"/>
              <a:t> Ответ запишите на отдельном листе, указав номер задания.</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ответник</a:t>
            </a:r>
            <a:endParaRPr lang="ru-RU" dirty="0"/>
          </a:p>
        </p:txBody>
      </p:sp>
      <p:sp>
        <p:nvSpPr>
          <p:cNvPr id="3" name="Содержимое 2"/>
          <p:cNvSpPr>
            <a:spLocks noGrp="1"/>
          </p:cNvSpPr>
          <p:nvPr>
            <p:ph idx="1"/>
          </p:nvPr>
        </p:nvSpPr>
        <p:spPr/>
        <p:txBody>
          <a:bodyPr>
            <a:normAutofit lnSpcReduction="10000"/>
          </a:bodyPr>
          <a:lstStyle/>
          <a:p>
            <a:pPr>
              <a:buNone/>
            </a:pPr>
            <a:r>
              <a:rPr lang="ru-RU" sz="2800" dirty="0" smtClean="0"/>
              <a:t>1.Подобный приём используют мошенники, пользуясь тем, что человек доверяет банковским служащим, особенно в неожиданных ситуациях, касающихся поступления денежных средств; </a:t>
            </a:r>
          </a:p>
          <a:p>
            <a:pPr>
              <a:buNone/>
            </a:pPr>
            <a:r>
              <a:rPr lang="ru-RU" sz="2800" dirty="0" smtClean="0"/>
              <a:t>2.Ни в коем случае нельзя называть PIN код карты, это информация, которая поможет мошенникам снять деньги со счёта Ирины. Ответы на вопросы могут быть приведены в иных, близких по смыслу формулировках </a:t>
            </a:r>
          </a:p>
          <a:p>
            <a:pPr>
              <a:buNone/>
            </a:pPr>
            <a:r>
              <a:rPr lang="ru-RU" sz="2800" dirty="0" smtClean="0"/>
              <a:t>2 балла</a:t>
            </a:r>
            <a:endParaRPr lang="ru-RU"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Задание 6</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 Андрей решил взять кредит в банке для покупки автомобиля. Он изучил предложения по кредитам нескольких банков, остановил свой выбор на предложении с наиболее низкими процентами по кредиту. </a:t>
            </a:r>
            <a:r>
              <a:rPr lang="ru-RU" b="1" dirty="0" smtClean="0"/>
              <a:t>На какие другие условия кредитования стоит обратить внимание Андрею? Как ему следует поступить, чтобы выплатить кредит в срок?</a:t>
            </a:r>
            <a:r>
              <a:rPr lang="ru-RU" dirty="0" smtClean="0"/>
              <a:t> Ответ запишите на отдельном листе, указав номер задания. </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Ответник</a:t>
            </a:r>
            <a:endParaRPr lang="ru-RU" dirty="0"/>
          </a:p>
        </p:txBody>
      </p:sp>
      <p:sp>
        <p:nvSpPr>
          <p:cNvPr id="3" name="Содержимое 2"/>
          <p:cNvSpPr>
            <a:spLocks noGrp="1"/>
          </p:cNvSpPr>
          <p:nvPr>
            <p:ph idx="1"/>
          </p:nvPr>
        </p:nvSpPr>
        <p:spPr/>
        <p:txBody>
          <a:bodyPr>
            <a:normAutofit/>
          </a:bodyPr>
          <a:lstStyle/>
          <a:p>
            <a:pPr>
              <a:buNone/>
            </a:pPr>
            <a:r>
              <a:rPr lang="ru-RU" dirty="0" smtClean="0"/>
              <a:t> </a:t>
            </a:r>
            <a:r>
              <a:rPr lang="ru-RU" sz="2200" dirty="0" smtClean="0"/>
              <a:t>Правильный ответ может содержать следующие элементы:</a:t>
            </a:r>
          </a:p>
          <a:p>
            <a:pPr>
              <a:buNone/>
            </a:pPr>
            <a:r>
              <a:rPr lang="ru-RU" sz="2200" dirty="0" smtClean="0"/>
              <a:t> 1) </a:t>
            </a:r>
            <a:r>
              <a:rPr lang="ru-RU" sz="2200" b="1" dirty="0" smtClean="0"/>
              <a:t>ответ на первый вопрос</a:t>
            </a:r>
            <a:r>
              <a:rPr lang="ru-RU" sz="2200" dirty="0" smtClean="0"/>
              <a:t>, например: следует обратить внимание на расчёт графика погашения кредита, размер дополнительных расходов( страховка, штрафные санкции и т. д.)</a:t>
            </a:r>
          </a:p>
          <a:p>
            <a:pPr>
              <a:buNone/>
            </a:pPr>
            <a:r>
              <a:rPr lang="ru-RU" sz="2200" dirty="0" smtClean="0"/>
              <a:t>2) </a:t>
            </a:r>
            <a:r>
              <a:rPr lang="ru-RU" sz="2200" b="1" dirty="0" smtClean="0"/>
              <a:t>ответ на второй вопрос</a:t>
            </a:r>
            <a:r>
              <a:rPr lang="ru-RU" sz="2200" dirty="0" smtClean="0"/>
              <a:t>, например: следует строго придерживаться графика платежей, избегая возможных задолженностей по выплатам и пеней. Ответы на вопросы могут быть приведены  в иных, близких по смыслу формулировках.  </a:t>
            </a:r>
          </a:p>
          <a:p>
            <a:pPr>
              <a:buNone/>
            </a:pPr>
            <a:r>
              <a:rPr lang="ru-RU" sz="2200" dirty="0" smtClean="0"/>
              <a:t> 2 балла</a:t>
            </a:r>
            <a:endParaRPr lang="ru-RU" sz="2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Задание 12 - 4 балла</a:t>
            </a:r>
            <a:endParaRPr lang="ru-RU" dirty="0"/>
          </a:p>
        </p:txBody>
      </p:sp>
      <p:sp>
        <p:nvSpPr>
          <p:cNvPr id="3" name="Содержимое 2"/>
          <p:cNvSpPr>
            <a:spLocks noGrp="1"/>
          </p:cNvSpPr>
          <p:nvPr>
            <p:ph idx="1"/>
          </p:nvPr>
        </p:nvSpPr>
        <p:spPr/>
        <p:txBody>
          <a:bodyPr>
            <a:normAutofit lnSpcReduction="10000"/>
          </a:bodyPr>
          <a:lstStyle/>
          <a:p>
            <a:r>
              <a:rPr lang="ru-RU" sz="2400" dirty="0" smtClean="0"/>
              <a:t>Сходство : почти не изменилась доля опрошенных, получающих информацию из такого источника, как телевидение (возможно, доля информационных передач за эти годы не изменилась, телевидение имеет покрытие по всей стране, поэтому этот источник получения информации по-прежнему является самым распространённым) – 2 балла </a:t>
            </a:r>
          </a:p>
          <a:p>
            <a:r>
              <a:rPr lang="ru-RU" sz="2400" dirty="0" smtClean="0"/>
              <a:t>Различие: существенно, на 25 %, выросла доля опрошенных, которые получают информацию из </a:t>
            </a:r>
            <a:r>
              <a:rPr lang="ru-RU" sz="2400" dirty="0" err="1" smtClean="0"/>
              <a:t>интернетисточников</a:t>
            </a:r>
            <a:r>
              <a:rPr lang="ru-RU" sz="2400" dirty="0" smtClean="0"/>
              <a:t> (возможно, это объясняется тем, что за прошедшие годы серьёзно выросла доступность интернета, а также увеличилось число информационных служб, имеющих различные – 2 балла</a:t>
            </a:r>
            <a:endParaRPr lang="ru-RU"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Задание 21 -План текста – 2 балла</a:t>
            </a:r>
            <a:endParaRPr lang="ru-RU" dirty="0"/>
          </a:p>
        </p:txBody>
      </p:sp>
      <p:sp>
        <p:nvSpPr>
          <p:cNvPr id="3" name="Содержимое 2"/>
          <p:cNvSpPr>
            <a:spLocks noGrp="1"/>
          </p:cNvSpPr>
          <p:nvPr>
            <p:ph idx="1"/>
          </p:nvPr>
        </p:nvSpPr>
        <p:spPr/>
        <p:txBody>
          <a:bodyPr>
            <a:normAutofit/>
          </a:bodyPr>
          <a:lstStyle/>
          <a:p>
            <a:r>
              <a:rPr lang="ru-RU" sz="2400" dirty="0" smtClean="0"/>
              <a:t>1) институт юридической ответственности как показатель воплощения прав и свобод человека; </a:t>
            </a:r>
          </a:p>
          <a:p>
            <a:r>
              <a:rPr lang="ru-RU" sz="2400" dirty="0" smtClean="0"/>
              <a:t>2) историческая эволюция права и правовой ответственности; </a:t>
            </a:r>
          </a:p>
          <a:p>
            <a:r>
              <a:rPr lang="ru-RU" sz="2400" dirty="0" smtClean="0"/>
              <a:t>3) принципы юридической ответственности.</a:t>
            </a:r>
          </a:p>
          <a:p>
            <a:r>
              <a:rPr lang="ru-RU" sz="2400" dirty="0" smtClean="0"/>
              <a:t> Возможны иные формулировки пунктов плана, </a:t>
            </a:r>
            <a:endParaRPr lang="ru-RU"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Задание 22 – 2 балла</a:t>
            </a:r>
            <a:endParaRPr lang="ru-RU" dirty="0"/>
          </a:p>
        </p:txBody>
      </p:sp>
      <p:sp>
        <p:nvSpPr>
          <p:cNvPr id="3" name="Содержимое 2"/>
          <p:cNvSpPr>
            <a:spLocks noGrp="1"/>
          </p:cNvSpPr>
          <p:nvPr>
            <p:ph idx="1"/>
          </p:nvPr>
        </p:nvSpPr>
        <p:spPr/>
        <p:txBody>
          <a:bodyPr>
            <a:normAutofit fontScale="92500"/>
          </a:bodyPr>
          <a:lstStyle/>
          <a:p>
            <a:r>
              <a:rPr lang="ru-RU" sz="2000" dirty="0" smtClean="0"/>
              <a:t>Какие факторы, с точки зрения автора, проявляются при реализации юридической ответственности? </a:t>
            </a:r>
          </a:p>
          <a:p>
            <a:r>
              <a:rPr lang="ru-RU" sz="2000" b="1" dirty="0" smtClean="0"/>
              <a:t>– ценностные ориентиры государства</a:t>
            </a:r>
            <a:r>
              <a:rPr lang="ru-RU" sz="2000" u="sng" dirty="0" smtClean="0"/>
              <a:t>; </a:t>
            </a:r>
          </a:p>
          <a:p>
            <a:r>
              <a:rPr lang="ru-RU" sz="2000" b="1" dirty="0" smtClean="0"/>
              <a:t>– уровень цивилизованности общества</a:t>
            </a:r>
            <a:r>
              <a:rPr lang="ru-RU" sz="2000" dirty="0" smtClean="0"/>
              <a:t>;</a:t>
            </a:r>
          </a:p>
          <a:p>
            <a:r>
              <a:rPr lang="ru-RU" sz="2000" dirty="0" smtClean="0"/>
              <a:t> Какую направленность института юридической ответственности приводит автор? </a:t>
            </a:r>
          </a:p>
          <a:p>
            <a:r>
              <a:rPr lang="ru-RU" sz="2000" b="1" dirty="0" smtClean="0"/>
              <a:t>институт юридической ответственности направлен на восстановление гармонии общественных отношений, социальной справедливости; </a:t>
            </a:r>
          </a:p>
          <a:p>
            <a:r>
              <a:rPr lang="ru-RU" sz="2000" dirty="0" smtClean="0"/>
              <a:t>Назовите любые две из приведённых автором ступеней эволюции юридической ответственности  </a:t>
            </a:r>
          </a:p>
          <a:p>
            <a:r>
              <a:rPr lang="ru-RU" sz="2400" b="1" dirty="0" smtClean="0">
                <a:cs typeface="Times New Roman" pitchFamily="18" charset="0"/>
              </a:rPr>
              <a:t>кровная месть; </a:t>
            </a:r>
          </a:p>
          <a:p>
            <a:r>
              <a:rPr lang="ru-RU" sz="2400" b="1" dirty="0" smtClean="0">
                <a:cs typeface="Times New Roman" pitchFamily="18" charset="0"/>
              </a:rPr>
              <a:t>исправление правонарушителей и общее предупреждение правонарушений;</a:t>
            </a:r>
            <a:endParaRPr lang="ru-RU" sz="2400" b="1" dirty="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Задание 23 – 3 балла</a:t>
            </a:r>
            <a:endParaRPr lang="ru-RU" dirty="0"/>
          </a:p>
        </p:txBody>
      </p:sp>
      <p:sp>
        <p:nvSpPr>
          <p:cNvPr id="3" name="Содержимое 2"/>
          <p:cNvSpPr>
            <a:spLocks noGrp="1"/>
          </p:cNvSpPr>
          <p:nvPr>
            <p:ph idx="1"/>
          </p:nvPr>
        </p:nvSpPr>
        <p:spPr/>
        <p:txBody>
          <a:bodyPr/>
          <a:lstStyle/>
          <a:p>
            <a:pPr>
              <a:buNone/>
            </a:pPr>
            <a:r>
              <a:rPr lang="ru-RU" sz="2000" dirty="0" smtClean="0"/>
              <a:t>1.В правильном ответе должны быть следующие элементы</a:t>
            </a:r>
            <a:r>
              <a:rPr lang="ru-RU" dirty="0" smtClean="0"/>
              <a:t>:</a:t>
            </a:r>
          </a:p>
          <a:p>
            <a:pPr>
              <a:buNone/>
            </a:pPr>
            <a:r>
              <a:rPr lang="ru-RU" sz="1800" dirty="0" smtClean="0"/>
              <a:t>1) ответ на вопрос: принципы юридической ответственности – это основополагающие идеи, выражающие сущность, природу и назначение  институтов ответственности</a:t>
            </a:r>
            <a:r>
              <a:rPr lang="ru-RU" dirty="0" smtClean="0"/>
              <a:t>; </a:t>
            </a:r>
          </a:p>
          <a:p>
            <a:pPr>
              <a:buNone/>
            </a:pPr>
            <a:r>
              <a:rPr lang="ru-RU" sz="1800" dirty="0" smtClean="0"/>
              <a:t>2) два примера с указанием принципов юридической ответственности</a:t>
            </a:r>
          </a:p>
          <a:p>
            <a:pPr>
              <a:buFontTx/>
              <a:buChar char="-"/>
            </a:pPr>
            <a:r>
              <a:rPr lang="ru-RU" sz="1800" b="1" dirty="0" smtClean="0"/>
              <a:t>неотвратимость</a:t>
            </a:r>
            <a:r>
              <a:rPr lang="ru-RU" sz="1800" dirty="0" smtClean="0"/>
              <a:t>, например, превысивший скорость водитель был оштрафован, </a:t>
            </a:r>
            <a:r>
              <a:rPr lang="ru-RU" sz="1800" b="1" dirty="0" smtClean="0"/>
              <a:t>хотя пытался привести обоснования своего поступка;  </a:t>
            </a:r>
          </a:p>
          <a:p>
            <a:pPr>
              <a:buFontTx/>
              <a:buChar char="-"/>
            </a:pPr>
            <a:r>
              <a:rPr lang="ru-RU" sz="1800" b="1" dirty="0" smtClean="0"/>
              <a:t>Законность</a:t>
            </a:r>
            <a:r>
              <a:rPr lang="ru-RU" sz="1800" dirty="0" smtClean="0"/>
              <a:t>: </a:t>
            </a:r>
            <a:r>
              <a:rPr lang="ru-RU" sz="1800" b="1" dirty="0" smtClean="0"/>
              <a:t>в соответствии с нормами ТК </a:t>
            </a:r>
            <a:r>
              <a:rPr lang="ru-RU" sz="1800" dirty="0" smtClean="0"/>
              <a:t>менеджер Иванов понёс материальную ответственность из-за того, что сломал ноутбук, принадлежавший работодателю</a:t>
            </a:r>
            <a:endParaRPr lang="ru-RU"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ответник</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smtClean="0"/>
              <a:t>В правильном ответе должны быть следующие элементы: 1) понятия: гражданское общество, республика; 2) смысл понятия, например: </a:t>
            </a:r>
            <a:r>
              <a:rPr lang="ru-RU" b="1" u="sng" dirty="0" smtClean="0"/>
              <a:t>гражданское общество – это совокупность негосударственных частных объединений граждан, преследующих индивидуальные и групповые интересы. </a:t>
            </a:r>
            <a:r>
              <a:rPr lang="ru-RU" dirty="0" smtClean="0"/>
              <a:t>/ Республика – </a:t>
            </a:r>
            <a:r>
              <a:rPr lang="ru-RU" b="1" u="sng" dirty="0" smtClean="0"/>
              <a:t>это форма правления,</a:t>
            </a:r>
            <a:r>
              <a:rPr lang="ru-RU" dirty="0" smtClean="0"/>
              <a:t> при которой верховная государственная власть осуществляется </a:t>
            </a:r>
            <a:r>
              <a:rPr lang="ru-RU" b="1" u="sng" dirty="0" smtClean="0"/>
              <a:t>выборными органами</a:t>
            </a:r>
            <a:r>
              <a:rPr lang="ru-RU" dirty="0" smtClean="0"/>
              <a:t>, избираемыми прямо или косвенно населением на </a:t>
            </a:r>
            <a:r>
              <a:rPr lang="ru-RU" b="1" u="sng" dirty="0" smtClean="0"/>
              <a:t>определённый срок</a:t>
            </a:r>
            <a:r>
              <a:rPr lang="ru-RU" dirty="0" smtClean="0"/>
              <a:t>. </a:t>
            </a:r>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Задание 24 -2 балла</a:t>
            </a:r>
            <a:endParaRPr lang="ru-RU" dirty="0"/>
          </a:p>
        </p:txBody>
      </p:sp>
      <p:sp>
        <p:nvSpPr>
          <p:cNvPr id="3" name="Содержимое 2"/>
          <p:cNvSpPr>
            <a:spLocks noGrp="1"/>
          </p:cNvSpPr>
          <p:nvPr>
            <p:ph idx="1"/>
          </p:nvPr>
        </p:nvSpPr>
        <p:spPr/>
        <p:txBody>
          <a:bodyPr>
            <a:normAutofit/>
          </a:bodyPr>
          <a:lstStyle/>
          <a:p>
            <a:pPr>
              <a:buNone/>
            </a:pPr>
            <a:r>
              <a:rPr lang="ru-RU" sz="1800" dirty="0" smtClean="0"/>
              <a:t>Автор считает, что «институт юридической ответственности является наиболее наглядным показателем воплощения прав и свобод человека». Используя текст и обществоведческие знания, подтвердите двумя  аргументами:   </a:t>
            </a:r>
          </a:p>
          <a:p>
            <a:pPr>
              <a:buAutoNum type="arabicParenR"/>
            </a:pPr>
            <a:r>
              <a:rPr lang="ru-RU" sz="1800" dirty="0" smtClean="0"/>
              <a:t>юридическая ответственность должна соответствовать принятым международным стандартам, гарантировать защиту достоинства, чести, прав и свобод всех граждан; принцип гуманизма юридической ответственности призван защищать потерпевшего и общество от противоправных действий гражданин, произвола  государственных органов. </a:t>
            </a:r>
          </a:p>
          <a:p>
            <a:pPr>
              <a:buAutoNum type="arabicParenR"/>
            </a:pPr>
            <a:r>
              <a:rPr lang="ru-RU" sz="1800" dirty="0" smtClean="0"/>
              <a:t>2) юридическая ответственность должна быть направлена на защиту неотъемлемых прав человека и гражданина, например, на права на свободу слова, свободу собраний, неприкосновенность частной собственности и других, поэтому степень защиты этих прав является показателем реального воплощения прав и свобод </a:t>
            </a:r>
          </a:p>
          <a:p>
            <a:pPr>
              <a:buAutoNum type="arabicParenR"/>
            </a:pPr>
            <a:endParaRPr lang="ru-RU" sz="1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Баллы и оценки</a:t>
            </a:r>
            <a:endParaRPr lang="ru-RU" dirty="0"/>
          </a:p>
        </p:txBody>
      </p:sp>
      <p:sp>
        <p:nvSpPr>
          <p:cNvPr id="3" name="Содержимое 2"/>
          <p:cNvSpPr>
            <a:spLocks noGrp="1"/>
          </p:cNvSpPr>
          <p:nvPr>
            <p:ph idx="1"/>
          </p:nvPr>
        </p:nvSpPr>
        <p:spPr/>
        <p:txBody>
          <a:bodyPr>
            <a:normAutofit fontScale="85000" lnSpcReduction="10000"/>
          </a:bodyPr>
          <a:lstStyle/>
          <a:p>
            <a:r>
              <a:rPr lang="ru-RU" dirty="0" smtClean="0"/>
              <a:t>14 – 22 балла – «5»  </a:t>
            </a:r>
          </a:p>
          <a:p>
            <a:r>
              <a:rPr lang="ru-RU" dirty="0" smtClean="0"/>
              <a:t>23 -29 балла  – «4»  </a:t>
            </a:r>
          </a:p>
          <a:p>
            <a:r>
              <a:rPr lang="ru-RU" dirty="0" smtClean="0"/>
              <a:t>30 -35 баллов – «5»  </a:t>
            </a:r>
          </a:p>
          <a:p>
            <a:r>
              <a:rPr lang="ru-RU" b="1" dirty="0" smtClean="0"/>
              <a:t>Предлагаю зайти на сайт </a:t>
            </a:r>
            <a:r>
              <a:rPr lang="ru-RU" b="1" dirty="0" err="1" smtClean="0"/>
              <a:t>Статград</a:t>
            </a:r>
            <a:r>
              <a:rPr lang="en-US" dirty="0" smtClean="0">
                <a:hlinkClick r:id="rId2"/>
              </a:rPr>
              <a:t>https://egeprof.ru/Solution.aspx?TaskID=2126</a:t>
            </a:r>
            <a:r>
              <a:rPr lang="ru-RU" dirty="0" smtClean="0"/>
              <a:t>обществознание </a:t>
            </a:r>
            <a:r>
              <a:rPr lang="ru-RU" dirty="0" err="1" smtClean="0"/>
              <a:t>огэ</a:t>
            </a:r>
            <a:r>
              <a:rPr lang="ru-RU" dirty="0" smtClean="0"/>
              <a:t> 2020) там есть варианты работы за март 2020 года и разбор заданий за 2019 год – всё-таки полезно для повторения. </a:t>
            </a:r>
            <a:r>
              <a:rPr lang="ru-RU" b="1" dirty="0" smtClean="0"/>
              <a:t>Также нужно изучать Конституцию </a:t>
            </a:r>
            <a:r>
              <a:rPr lang="ru-RU" dirty="0" smtClean="0"/>
              <a:t>по главам: Президент и его полномочия, Правительство и его полномочия, судебная </a:t>
            </a:r>
            <a:r>
              <a:rPr lang="ru-RU" dirty="0" smtClean="0"/>
              <a:t>власть</a:t>
            </a:r>
            <a:r>
              <a:rPr lang="en-US" smtClean="0"/>
              <a:t> </a:t>
            </a:r>
            <a:r>
              <a:rPr lang="ru-RU" smtClean="0"/>
              <a:t>и </a:t>
            </a:r>
            <a:r>
              <a:rPr lang="ru-RU" dirty="0" smtClean="0"/>
              <a:t>т.д.</a:t>
            </a: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До свидания! </a:t>
            </a:r>
            <a:endParaRPr lang="ru-RU" dirty="0"/>
          </a:p>
        </p:txBody>
      </p:sp>
      <p:sp>
        <p:nvSpPr>
          <p:cNvPr id="3" name="Содержимое 2"/>
          <p:cNvSpPr>
            <a:spLocks noGrp="1"/>
          </p:cNvSpPr>
          <p:nvPr>
            <p:ph idx="1"/>
          </p:nvPr>
        </p:nvSpPr>
        <p:spPr/>
        <p:txBody>
          <a:bodyPr/>
          <a:lstStyle/>
          <a:p>
            <a:r>
              <a:rPr lang="ru-RU" dirty="0" smtClean="0"/>
              <a:t>Всем спасибо </a:t>
            </a:r>
            <a:r>
              <a:rPr lang="ru-RU" smtClean="0"/>
              <a:t>и здоровья!</a:t>
            </a:r>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тесты</a:t>
            </a:r>
            <a:endParaRPr lang="ru-RU" dirty="0"/>
          </a:p>
        </p:txBody>
      </p:sp>
      <p:sp>
        <p:nvSpPr>
          <p:cNvPr id="3" name="Содержимое 2"/>
          <p:cNvSpPr>
            <a:spLocks noGrp="1"/>
          </p:cNvSpPr>
          <p:nvPr>
            <p:ph idx="1"/>
          </p:nvPr>
        </p:nvSpPr>
        <p:spPr/>
        <p:txBody>
          <a:bodyPr>
            <a:normAutofit/>
          </a:bodyPr>
          <a:lstStyle/>
          <a:p>
            <a:pPr>
              <a:buNone/>
            </a:pPr>
            <a:r>
              <a:rPr lang="ru-RU" sz="2800" b="1" dirty="0" smtClean="0"/>
              <a:t> 2.Какие </a:t>
            </a:r>
            <a:r>
              <a:rPr lang="ru-RU" sz="2800" dirty="0" smtClean="0"/>
              <a:t>потребности свойственны и человеку, и животному?  </a:t>
            </a:r>
          </a:p>
          <a:p>
            <a:pPr marL="514350" indent="-514350">
              <a:buAutoNum type="arabicParenR"/>
            </a:pPr>
            <a:r>
              <a:rPr lang="ru-RU" sz="2800" dirty="0" smtClean="0"/>
              <a:t>в самопознании </a:t>
            </a:r>
            <a:r>
              <a:rPr lang="ru-RU" sz="2800" b="1" dirty="0" smtClean="0"/>
              <a:t>2) в продолжении рода  </a:t>
            </a:r>
          </a:p>
          <a:p>
            <a:pPr marL="514350" indent="-514350">
              <a:buNone/>
            </a:pPr>
            <a:r>
              <a:rPr lang="ru-RU" sz="2800" dirty="0" smtClean="0"/>
              <a:t>3) в творческой деятельности 4) в уважении и признании  </a:t>
            </a:r>
          </a:p>
          <a:p>
            <a:pPr marL="514350" indent="-514350">
              <a:buNone/>
            </a:pPr>
            <a:r>
              <a:rPr lang="ru-RU" sz="2800" dirty="0" smtClean="0"/>
              <a:t>Помним! Пирамиду </a:t>
            </a:r>
            <a:r>
              <a:rPr lang="ru-RU" sz="2800" dirty="0" err="1" smtClean="0"/>
              <a:t>Маслоу</a:t>
            </a:r>
            <a:r>
              <a:rPr lang="ru-RU" sz="2800" dirty="0" smtClean="0"/>
              <a:t>( пирамида потребностей)</a:t>
            </a:r>
            <a:endParaRPr lang="ru-RU"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тесты</a:t>
            </a:r>
            <a:endParaRPr lang="ru-RU" dirty="0"/>
          </a:p>
        </p:txBody>
      </p:sp>
      <p:sp>
        <p:nvSpPr>
          <p:cNvPr id="3" name="Содержимое 2"/>
          <p:cNvSpPr>
            <a:spLocks noGrp="1"/>
          </p:cNvSpPr>
          <p:nvPr>
            <p:ph idx="1"/>
          </p:nvPr>
        </p:nvSpPr>
        <p:spPr/>
        <p:txBody>
          <a:bodyPr/>
          <a:lstStyle/>
          <a:p>
            <a:pPr>
              <a:buNone/>
            </a:pPr>
            <a:r>
              <a:rPr lang="ru-RU" sz="2800" dirty="0" smtClean="0"/>
              <a:t> </a:t>
            </a:r>
            <a:r>
              <a:rPr lang="ru-RU" sz="2800" b="1" dirty="0" smtClean="0"/>
              <a:t>3</a:t>
            </a:r>
            <a:r>
              <a:rPr lang="ru-RU" sz="2800" dirty="0" smtClean="0"/>
              <a:t>. Верны ли следующие суждения о формировании личности? </a:t>
            </a:r>
          </a:p>
          <a:p>
            <a:pPr>
              <a:buNone/>
            </a:pPr>
            <a:r>
              <a:rPr lang="ru-RU" sz="2800" dirty="0" smtClean="0"/>
              <a:t> А. Формирование личности завершается с окончанием среднего общеобразовательного учреждения. </a:t>
            </a:r>
          </a:p>
          <a:p>
            <a:pPr>
              <a:buNone/>
            </a:pPr>
            <a:r>
              <a:rPr lang="ru-RU" sz="2800" dirty="0" smtClean="0"/>
              <a:t> Б. На формирование личности оказывают влияние исторические факторы</a:t>
            </a:r>
            <a:r>
              <a:rPr lang="ru-RU" dirty="0" smtClean="0"/>
              <a:t>.</a:t>
            </a:r>
          </a:p>
          <a:p>
            <a:pPr>
              <a:buNone/>
            </a:pPr>
            <a:r>
              <a:rPr lang="ru-RU" dirty="0" smtClean="0"/>
              <a:t>  Ответ: верно только Б</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тесты</a:t>
            </a:r>
            <a:endParaRPr lang="ru-RU" dirty="0"/>
          </a:p>
        </p:txBody>
      </p:sp>
      <p:sp>
        <p:nvSpPr>
          <p:cNvPr id="3" name="Содержимое 2"/>
          <p:cNvSpPr>
            <a:spLocks noGrp="1"/>
          </p:cNvSpPr>
          <p:nvPr>
            <p:ph idx="1"/>
          </p:nvPr>
        </p:nvSpPr>
        <p:spPr/>
        <p:txBody>
          <a:bodyPr>
            <a:normAutofit/>
          </a:bodyPr>
          <a:lstStyle/>
          <a:p>
            <a:pPr>
              <a:buNone/>
            </a:pPr>
            <a:r>
              <a:rPr lang="ru-RU" sz="2800" dirty="0" smtClean="0"/>
              <a:t> 4. </a:t>
            </a:r>
            <a:r>
              <a:rPr lang="ru-RU" sz="2000" dirty="0" smtClean="0"/>
              <a:t>Человек, общество, общественные отношения являются предметом изучения множества наук. Какая из перечисленных ниже наук занимается изучением взаимоотношений человека и общества на основе морали и нравственности?  </a:t>
            </a:r>
          </a:p>
          <a:p>
            <a:pPr>
              <a:buNone/>
            </a:pPr>
            <a:r>
              <a:rPr lang="ru-RU" sz="2000" b="1" u="sng" dirty="0" smtClean="0"/>
              <a:t>1) этика</a:t>
            </a:r>
          </a:p>
          <a:p>
            <a:pPr>
              <a:buNone/>
            </a:pPr>
            <a:r>
              <a:rPr lang="ru-RU" sz="2000" dirty="0" smtClean="0"/>
              <a:t>2 )политология  </a:t>
            </a:r>
          </a:p>
          <a:p>
            <a:pPr>
              <a:buNone/>
            </a:pPr>
            <a:r>
              <a:rPr lang="ru-RU" sz="2000" dirty="0" smtClean="0"/>
              <a:t>3) Экономика </a:t>
            </a:r>
          </a:p>
          <a:p>
            <a:pPr>
              <a:buNone/>
            </a:pPr>
            <a:r>
              <a:rPr lang="ru-RU" sz="2000" dirty="0" smtClean="0"/>
              <a:t>4) Юриспруденция </a:t>
            </a:r>
          </a:p>
          <a:p>
            <a:pPr>
              <a:buNone/>
            </a:pPr>
            <a:endParaRPr lang="ru-RU" sz="2000" dirty="0" smtClean="0"/>
          </a:p>
          <a:p>
            <a:pPr>
              <a:buNone/>
            </a:pPr>
            <a:endParaRPr lang="ru-RU" sz="20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тесты</a:t>
            </a:r>
            <a:endParaRPr lang="ru-RU" dirty="0"/>
          </a:p>
        </p:txBody>
      </p:sp>
      <p:sp>
        <p:nvSpPr>
          <p:cNvPr id="3" name="Содержимое 2"/>
          <p:cNvSpPr>
            <a:spLocks noGrp="1"/>
          </p:cNvSpPr>
          <p:nvPr>
            <p:ph idx="1"/>
          </p:nvPr>
        </p:nvSpPr>
        <p:spPr/>
        <p:txBody>
          <a:bodyPr>
            <a:normAutofit/>
          </a:bodyPr>
          <a:lstStyle/>
          <a:p>
            <a:pPr>
              <a:buNone/>
            </a:pPr>
            <a:r>
              <a:rPr lang="ru-RU" sz="2800" dirty="0" smtClean="0"/>
              <a:t> </a:t>
            </a:r>
            <a:r>
              <a:rPr lang="ru-RU" sz="2800" b="1" dirty="0" smtClean="0"/>
              <a:t>5</a:t>
            </a:r>
            <a:r>
              <a:rPr lang="ru-RU" sz="2800" dirty="0" smtClean="0"/>
              <a:t> .Верны ли следующие суждения об образовании? А. В процессе образования человек приобщается к нормам и ценностям общества. Б. Образование в Российской Федерации имеет только две ступени: начальное  и среднее общее образ –е.</a:t>
            </a:r>
          </a:p>
          <a:p>
            <a:pPr>
              <a:buNone/>
            </a:pPr>
            <a:r>
              <a:rPr lang="ru-RU" sz="2800" b="1" u="sng" dirty="0" smtClean="0"/>
              <a:t> Верно только А., </a:t>
            </a:r>
            <a:r>
              <a:rPr lang="ru-RU" sz="2800" dirty="0" smtClean="0"/>
              <a:t>т.к. есть ступени « основное общее» , «среднее и высшее профессиональное»</a:t>
            </a:r>
            <a:endParaRPr lang="ru-RU"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тесты</a:t>
            </a:r>
            <a:endParaRPr lang="ru-RU" dirty="0"/>
          </a:p>
        </p:txBody>
      </p:sp>
      <p:sp>
        <p:nvSpPr>
          <p:cNvPr id="3" name="Содержимое 2"/>
          <p:cNvSpPr>
            <a:spLocks noGrp="1"/>
          </p:cNvSpPr>
          <p:nvPr>
            <p:ph idx="1"/>
          </p:nvPr>
        </p:nvSpPr>
        <p:spPr/>
        <p:txBody>
          <a:bodyPr/>
          <a:lstStyle/>
          <a:p>
            <a:pPr>
              <a:buNone/>
            </a:pPr>
            <a:r>
              <a:rPr lang="ru-RU" sz="2800" dirty="0" smtClean="0"/>
              <a:t> </a:t>
            </a:r>
            <a:r>
              <a:rPr lang="ru-RU" sz="2800" b="1" dirty="0" smtClean="0"/>
              <a:t>7</a:t>
            </a:r>
            <a:r>
              <a:rPr lang="ru-RU" sz="2800" dirty="0" smtClean="0"/>
              <a:t>. К факторам производства относится</a:t>
            </a:r>
            <a:r>
              <a:rPr lang="ru-RU" dirty="0" smtClean="0"/>
              <a:t>:</a:t>
            </a:r>
          </a:p>
          <a:p>
            <a:pPr>
              <a:buNone/>
            </a:pPr>
            <a:r>
              <a:rPr lang="ru-RU" sz="2800" dirty="0" smtClean="0"/>
              <a:t> 1) цена   2)доход  </a:t>
            </a:r>
            <a:r>
              <a:rPr lang="ru-RU" sz="2800" b="1" u="sng" dirty="0" smtClean="0"/>
              <a:t>3)капитал</a:t>
            </a:r>
            <a:r>
              <a:rPr lang="ru-RU" sz="2800" dirty="0" smtClean="0"/>
              <a:t>   4) рента</a:t>
            </a:r>
          </a:p>
          <a:p>
            <a:pPr>
              <a:buNone/>
            </a:pPr>
            <a:r>
              <a:rPr lang="ru-RU" sz="2800" dirty="0" smtClean="0"/>
              <a:t> Не путать с факторными доходами !:</a:t>
            </a:r>
          </a:p>
          <a:p>
            <a:pPr>
              <a:buNone/>
            </a:pPr>
            <a:r>
              <a:rPr lang="ru-RU" sz="2800" dirty="0" smtClean="0"/>
              <a:t> 1)рента  2)процент  3)зарплата  4) прибыль</a:t>
            </a:r>
            <a:endParaRPr lang="ru-RU"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тесты</a:t>
            </a:r>
            <a:endParaRPr lang="ru-RU" dirty="0"/>
          </a:p>
        </p:txBody>
      </p:sp>
      <p:sp>
        <p:nvSpPr>
          <p:cNvPr id="3" name="Содержимое 2"/>
          <p:cNvSpPr>
            <a:spLocks noGrp="1"/>
          </p:cNvSpPr>
          <p:nvPr>
            <p:ph idx="1"/>
          </p:nvPr>
        </p:nvSpPr>
        <p:spPr/>
        <p:txBody>
          <a:bodyPr>
            <a:normAutofit lnSpcReduction="10000"/>
          </a:bodyPr>
          <a:lstStyle/>
          <a:p>
            <a:pPr>
              <a:buNone/>
            </a:pPr>
            <a:r>
              <a:rPr lang="ru-RU" sz="2800" b="1" dirty="0" smtClean="0"/>
              <a:t> 8 </a:t>
            </a:r>
            <a:r>
              <a:rPr lang="ru-RU" sz="2000" dirty="0" smtClean="0"/>
              <a:t>. Работники предприятия по производству программного обеспечения получают доходы от имеющихся у них ценных бумаг данного предприятия. Размер дохода с ценных бумаг определяется размером годовой прибыли предприятия. Какую форму собственности представляет данное предприятие?  </a:t>
            </a:r>
          </a:p>
          <a:p>
            <a:pPr marL="457200" indent="-457200">
              <a:buNone/>
            </a:pPr>
            <a:r>
              <a:rPr lang="ru-RU" sz="2000" dirty="0" smtClean="0"/>
              <a:t>1) кооперативную?  </a:t>
            </a:r>
          </a:p>
          <a:p>
            <a:pPr marL="457200" indent="-457200">
              <a:buNone/>
            </a:pPr>
            <a:r>
              <a:rPr lang="ru-RU" sz="2000" dirty="0" smtClean="0"/>
              <a:t>2) государственную  </a:t>
            </a:r>
          </a:p>
          <a:p>
            <a:pPr marL="457200" indent="-457200">
              <a:buNone/>
            </a:pPr>
            <a:r>
              <a:rPr lang="ru-RU" sz="2000" b="1" u="sng" dirty="0" smtClean="0"/>
              <a:t>3) акционерную</a:t>
            </a:r>
          </a:p>
          <a:p>
            <a:pPr marL="457200" indent="-457200">
              <a:buNone/>
            </a:pPr>
            <a:r>
              <a:rPr lang="ru-RU" sz="2000" dirty="0" smtClean="0"/>
              <a:t>4) муниципальную   </a:t>
            </a:r>
          </a:p>
          <a:p>
            <a:pPr marL="457200" indent="-457200">
              <a:buNone/>
            </a:pPr>
            <a:r>
              <a:rPr lang="ru-RU" sz="2000" b="1" dirty="0" smtClean="0"/>
              <a:t>! Муниципальная форма собственности -  это вид общественной собственности, принадлежит поселению</a:t>
            </a:r>
            <a:r>
              <a:rPr lang="ru-RU" sz="2000" dirty="0" smtClean="0"/>
              <a:t>: городу, поселку, селу. Может, например, быть водокачка, водопровод,  спецтехника. Если эта собственность приносит доход, то он идёт в бюджет соответствующего муниципалитета.</a:t>
            </a:r>
          </a:p>
          <a:p>
            <a:pPr marL="457200" indent="-457200">
              <a:buNone/>
            </a:pPr>
            <a:endParaRPr lang="ru-RU" sz="2000" dirty="0" smtClean="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TotalTime>
  <Words>2050</Words>
  <Application>Microsoft Office PowerPoint</Application>
  <PresentationFormat>Экран (4:3)</PresentationFormat>
  <Paragraphs>141</Paragraphs>
  <Slides>32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32</vt:i4>
      </vt:variant>
    </vt:vector>
  </HeadingPairs>
  <TitlesOfParts>
    <vt:vector size="33" baseType="lpstr">
      <vt:lpstr>Тема Office</vt:lpstr>
      <vt:lpstr>ОГЭ по обществознанию </vt:lpstr>
      <vt:lpstr>Тесты</vt:lpstr>
      <vt:lpstr>ответник</vt:lpstr>
      <vt:lpstr>тесты</vt:lpstr>
      <vt:lpstr>тесты</vt:lpstr>
      <vt:lpstr>тесты</vt:lpstr>
      <vt:lpstr>тесты</vt:lpstr>
      <vt:lpstr>тесты</vt:lpstr>
      <vt:lpstr>тесты</vt:lpstr>
      <vt:lpstr>тесты</vt:lpstr>
      <vt:lpstr>тесты</vt:lpstr>
      <vt:lpstr>тесты</vt:lpstr>
      <vt:lpstr>тесты</vt:lpstr>
      <vt:lpstr>тест</vt:lpstr>
      <vt:lpstr>тесты</vt:lpstr>
      <vt:lpstr>тесты</vt:lpstr>
      <vt:lpstr>тесты</vt:lpstr>
      <vt:lpstr>тесты</vt:lpstr>
      <vt:lpstr>тесты</vt:lpstr>
      <vt:lpstr>тесты</vt:lpstr>
      <vt:lpstr>тесты</vt:lpstr>
      <vt:lpstr>Задание 6</vt:lpstr>
      <vt:lpstr>ответник</vt:lpstr>
      <vt:lpstr>Задание 6</vt:lpstr>
      <vt:lpstr>Ответник</vt:lpstr>
      <vt:lpstr>Задание 12 - 4 балла</vt:lpstr>
      <vt:lpstr> Задание 21 -План текста – 2 балла</vt:lpstr>
      <vt:lpstr>Задание 22 – 2 балла</vt:lpstr>
      <vt:lpstr>Задание 23 – 3 балла</vt:lpstr>
      <vt:lpstr>Задание 24 -2 балла</vt:lpstr>
      <vt:lpstr>Баллы и оценки</vt:lpstr>
      <vt:lpstr>До свидания!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ОГЭ по обществознанию</dc:title>
  <dc:creator>Семен</dc:creator>
  <cp:lastModifiedBy>Семен</cp:lastModifiedBy>
  <cp:revision>62</cp:revision>
  <dcterms:created xsi:type="dcterms:W3CDTF">2020-04-01T11:16:37Z</dcterms:created>
  <dcterms:modified xsi:type="dcterms:W3CDTF">2020-04-03T08:19:23Z</dcterms:modified>
</cp:coreProperties>
</file>