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5" r:id="rId4"/>
    <p:sldId id="257" r:id="rId5"/>
    <p:sldId id="260" r:id="rId6"/>
    <p:sldId id="261" r:id="rId7"/>
    <p:sldId id="264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24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4664-9156-45F2-8518-1C3C8AD44589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AA4CA-17B9-41AC-ACB9-9B91B5C90F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5739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4664-9156-45F2-8518-1C3C8AD44589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AA4CA-17B9-41AC-ACB9-9B91B5C90F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7976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4664-9156-45F2-8518-1C3C8AD44589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AA4CA-17B9-41AC-ACB9-9B91B5C90F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3077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4664-9156-45F2-8518-1C3C8AD44589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AA4CA-17B9-41AC-ACB9-9B91B5C90F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3507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4664-9156-45F2-8518-1C3C8AD44589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AA4CA-17B9-41AC-ACB9-9B91B5C90F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4170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4664-9156-45F2-8518-1C3C8AD44589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AA4CA-17B9-41AC-ACB9-9B91B5C90F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198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4664-9156-45F2-8518-1C3C8AD44589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AA4CA-17B9-41AC-ACB9-9B91B5C90F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3948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4664-9156-45F2-8518-1C3C8AD44589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AA4CA-17B9-41AC-ACB9-9B91B5C90F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626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4664-9156-45F2-8518-1C3C8AD44589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AA4CA-17B9-41AC-ACB9-9B91B5C90F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3634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4664-9156-45F2-8518-1C3C8AD44589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AA4CA-17B9-41AC-ACB9-9B91B5C90F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4266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4664-9156-45F2-8518-1C3C8AD44589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AA4CA-17B9-41AC-ACB9-9B91B5C90F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3060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C74664-9156-45F2-8518-1C3C8AD44589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CAA4CA-17B9-41AC-ACB9-9B91B5C90F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2166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uzofond.fm/search/%D0%B1%D0%B5%D1%82%D1%85%D0%BE%D0%B2%D0%B5%D0%BD%20%D1%8D%D0%B3%D0%BC%D0%BE%D0%BD%D1%82" TargetMode="External"/><Relationship Id="rId2" Type="http://schemas.openxmlformats.org/officeDocument/2006/relationships/hyperlink" Target="https://cloud.mail.ru/public/4at6/AWD3fPjNu" TargetMode="Externa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etvmusic@mail.ru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Программная увертюра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Музыка 6 класс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2176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F0"/>
                </a:solidFill>
              </a:rPr>
              <a:t>Музыкальный словарь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58265" y="1170925"/>
            <a:ext cx="756545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0" dirty="0" smtClean="0">
                <a:solidFill>
                  <a:srgbClr val="222222"/>
                </a:solidFill>
                <a:effectLst/>
              </a:rPr>
              <a:t>Увертюра</a:t>
            </a:r>
            <a:r>
              <a:rPr lang="ru-RU" b="0" i="0" dirty="0" smtClean="0">
                <a:solidFill>
                  <a:srgbClr val="222222"/>
                </a:solidFill>
                <a:effectLst/>
              </a:rPr>
              <a:t> – оркестровое вступление к театральному спектаклю, чаще музыкальному (опере, балету, оперетте, мюзиклу). Начиная с </a:t>
            </a:r>
            <a:r>
              <a:rPr lang="en-US" b="0" i="0" dirty="0" smtClean="0">
                <a:solidFill>
                  <a:srgbClr val="222222"/>
                </a:solidFill>
                <a:effectLst/>
              </a:rPr>
              <a:t>xx </a:t>
            </a:r>
            <a:r>
              <a:rPr lang="ru-RU" b="0" i="0" dirty="0" smtClean="0">
                <a:solidFill>
                  <a:srgbClr val="222222"/>
                </a:solidFill>
                <a:effectLst/>
              </a:rPr>
              <a:t>века,  нередко предваряют и кинофильмы.</a:t>
            </a:r>
          </a:p>
          <a:p>
            <a:r>
              <a:rPr lang="ru-RU" dirty="0"/>
              <a:t>Оперные увертюры, которые в то время ещё чаще называли «симфониями», </a:t>
            </a:r>
            <a:r>
              <a:rPr lang="ru-RU" dirty="0" smtClean="0"/>
              <a:t>часто исполняли </a:t>
            </a:r>
            <a:r>
              <a:rPr lang="ru-RU" dirty="0"/>
              <a:t>и вне музыкального театра, в </a:t>
            </a:r>
            <a:r>
              <a:rPr lang="ru-RU" dirty="0" smtClean="0"/>
              <a:t>концертах.</a:t>
            </a:r>
          </a:p>
          <a:p>
            <a:r>
              <a:rPr lang="ru-RU" dirty="0" smtClean="0"/>
              <a:t>И в  </a:t>
            </a:r>
            <a:r>
              <a:rPr lang="ru-RU" dirty="0"/>
              <a:t>первой трети XVIII века (около 1730 года), </a:t>
            </a:r>
            <a:r>
              <a:rPr lang="ru-RU" dirty="0" smtClean="0"/>
              <a:t>увертюра стала  самостоятельным видом </a:t>
            </a:r>
            <a:r>
              <a:rPr lang="ru-RU" dirty="0"/>
              <a:t>оркестровой музыки </a:t>
            </a:r>
            <a:endParaRPr lang="ru-RU" dirty="0" smtClean="0"/>
          </a:p>
          <a:p>
            <a:r>
              <a:rPr lang="ru-RU" dirty="0" smtClean="0">
                <a:solidFill>
                  <a:srgbClr val="222222"/>
                </a:solidFill>
              </a:rPr>
              <a:t>  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58265" y="3479249"/>
            <a:ext cx="76972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Концертная увертюра- </a:t>
            </a:r>
            <a:r>
              <a:rPr lang="ru-RU" dirty="0"/>
              <a:t>всегда сочинение программное. </a:t>
            </a:r>
            <a:endParaRPr lang="ru-RU" dirty="0" smtClean="0"/>
          </a:p>
          <a:p>
            <a:r>
              <a:rPr lang="ru-RU" dirty="0" smtClean="0"/>
              <a:t>Ещё </a:t>
            </a:r>
            <a:r>
              <a:rPr lang="ru-RU" dirty="0"/>
              <a:t>на рубеже XVIII и XIX веков появились увертюры прикладного характера — «праздничные», «торжественные», «юбилейные» и «приветственные», приуроченные к конкретному торжеству.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644182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28650" y="1448677"/>
            <a:ext cx="603022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800" b="1" dirty="0" smtClean="0"/>
          </a:p>
          <a:p>
            <a:r>
              <a:rPr lang="ru-RU" sz="2800" b="1" dirty="0" smtClean="0"/>
              <a:t>Программная </a:t>
            </a:r>
            <a:r>
              <a:rPr lang="ru-RU" sz="2800" b="1" dirty="0"/>
              <a:t>муз</a:t>
            </a:r>
            <a:r>
              <a:rPr lang="ru-RU" sz="2800" dirty="0"/>
              <a:t>ыка – инструментальная музыка  </a:t>
            </a:r>
            <a:endParaRPr lang="en-US" sz="2800" dirty="0" smtClean="0"/>
          </a:p>
          <a:p>
            <a:r>
              <a:rPr lang="ru-RU" sz="2800" dirty="0" smtClean="0"/>
              <a:t>по </a:t>
            </a:r>
            <a:r>
              <a:rPr lang="ru-RU" sz="2800" dirty="0"/>
              <a:t>сюжету  </a:t>
            </a:r>
            <a:r>
              <a:rPr lang="ru-RU" sz="2800" dirty="0" smtClean="0"/>
              <a:t>литературного</a:t>
            </a:r>
            <a:r>
              <a:rPr lang="en-US" sz="2800" dirty="0" smtClean="0"/>
              <a:t> </a:t>
            </a:r>
            <a:r>
              <a:rPr lang="ru-RU" sz="2800" dirty="0" smtClean="0"/>
              <a:t>произведения 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ru-RU" sz="2800" dirty="0" smtClean="0"/>
              <a:t> </a:t>
            </a:r>
            <a:r>
              <a:rPr lang="ru-RU" sz="2800" dirty="0"/>
              <a:t>имеет сюжетную подсказку  через образное название или эпиграф 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F0"/>
                </a:solidFill>
              </a:rPr>
              <a:t>Музыкальный </a:t>
            </a:r>
            <a:r>
              <a:rPr lang="ru-RU" dirty="0">
                <a:solidFill>
                  <a:srgbClr val="00B0F0"/>
                </a:solidFill>
              </a:rPr>
              <a:t>словарь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74717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290" y="365126"/>
            <a:ext cx="5486401" cy="1325563"/>
          </a:xfrm>
        </p:spPr>
        <p:txBody>
          <a:bodyPr/>
          <a:lstStyle/>
          <a:p>
            <a:pPr algn="ctr"/>
            <a:r>
              <a:rPr lang="ru-RU" dirty="0" smtClean="0"/>
              <a:t> Людвиг </a:t>
            </a:r>
            <a:r>
              <a:rPr lang="ru-RU" dirty="0" err="1" smtClean="0"/>
              <a:t>ван</a:t>
            </a:r>
            <a:r>
              <a:rPr lang="ru-RU" dirty="0" smtClean="0"/>
              <a:t> Бетховен. </a:t>
            </a:r>
            <a:br>
              <a:rPr lang="ru-RU" dirty="0" smtClean="0"/>
            </a:br>
            <a:r>
              <a:rPr lang="ru-RU" dirty="0" smtClean="0"/>
              <a:t>Увертюра «Эгмонт»</a:t>
            </a:r>
            <a:endParaRPr lang="ru-RU" dirty="0"/>
          </a:p>
        </p:txBody>
      </p:sp>
      <p:pic>
        <p:nvPicPr>
          <p:cNvPr id="1028" name="Picture 4" descr="Людвиг ван Бетховен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741" y="1875355"/>
            <a:ext cx="3676749" cy="2823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936859" y="4813809"/>
            <a:ext cx="1191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1770-1827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433522" y="2464686"/>
            <a:ext cx="318108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252425"/>
                </a:solidFill>
                <a:latin typeface="times new roman" panose="02020603050405020304" pitchFamily="18" charset="0"/>
              </a:rPr>
              <a:t>музыка </a:t>
            </a:r>
            <a:r>
              <a:rPr lang="ru-RU" dirty="0">
                <a:solidFill>
                  <a:srgbClr val="252425"/>
                </a:solidFill>
                <a:latin typeface="times new roman" panose="02020603050405020304" pitchFamily="18" charset="0"/>
              </a:rPr>
              <a:t>к </a:t>
            </a:r>
            <a:endParaRPr lang="en-US" dirty="0" smtClean="0">
              <a:solidFill>
                <a:srgbClr val="252425"/>
              </a:solidFill>
              <a:latin typeface="times new roman" panose="02020603050405020304" pitchFamily="18" charset="0"/>
            </a:endParaRPr>
          </a:p>
          <a:p>
            <a:r>
              <a:rPr lang="ru-RU" dirty="0" smtClean="0">
                <a:solidFill>
                  <a:srgbClr val="252425"/>
                </a:solidFill>
                <a:latin typeface="times new roman" panose="02020603050405020304" pitchFamily="18" charset="0"/>
              </a:rPr>
              <a:t>постановке </a:t>
            </a:r>
            <a:r>
              <a:rPr lang="ru-RU" dirty="0">
                <a:solidFill>
                  <a:srgbClr val="252425"/>
                </a:solidFill>
                <a:latin typeface="times new roman" panose="02020603050405020304" pitchFamily="18" charset="0"/>
              </a:rPr>
              <a:t>драмы </a:t>
            </a:r>
            <a:endParaRPr lang="ru-RU" dirty="0" smtClean="0">
              <a:solidFill>
                <a:srgbClr val="252425"/>
              </a:solidFill>
              <a:latin typeface="times new roman" panose="02020603050405020304" pitchFamily="18" charset="0"/>
            </a:endParaRPr>
          </a:p>
          <a:p>
            <a:r>
              <a:rPr lang="ru-RU" dirty="0" smtClean="0">
                <a:solidFill>
                  <a:srgbClr val="252425"/>
                </a:solidFill>
                <a:latin typeface="times new roman" panose="02020603050405020304" pitchFamily="18" charset="0"/>
              </a:rPr>
              <a:t>Иоганна Гёте «</a:t>
            </a:r>
            <a:r>
              <a:rPr lang="ru-RU" dirty="0">
                <a:solidFill>
                  <a:srgbClr val="252425"/>
                </a:solidFill>
                <a:latin typeface="times new roman" panose="02020603050405020304" pitchFamily="18" charset="0"/>
              </a:rPr>
              <a:t>Эгмонт». </a:t>
            </a:r>
          </a:p>
        </p:txBody>
      </p:sp>
    </p:spTree>
    <p:extLst>
      <p:ext uri="{BB962C8B-B14F-4D97-AF65-F5344CB8AC3E}">
        <p14:creationId xmlns:p14="http://schemas.microsoft.com/office/powerpoint/2010/main" val="26585939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Сюжет трагедии Гете «Эгмонт»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44331" y="1690689"/>
            <a:ext cx="842053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0" i="0" dirty="0" smtClean="0">
                <a:solidFill>
                  <a:srgbClr val="252425"/>
                </a:solidFill>
                <a:effectLst/>
                <a:latin typeface="times new roman" panose="02020603050405020304" pitchFamily="18" charset="0"/>
              </a:rPr>
              <a:t>Действие переносит зрителя в XVI век, во времена, когда Нидерланды находились под гнетом католической Испании. </a:t>
            </a:r>
          </a:p>
          <a:p>
            <a:endParaRPr lang="ru-RU" dirty="0">
              <a:solidFill>
                <a:srgbClr val="252425"/>
              </a:solidFill>
              <a:latin typeface="times new roman" panose="02020603050405020304" pitchFamily="18" charset="0"/>
            </a:endParaRPr>
          </a:p>
          <a:p>
            <a:r>
              <a:rPr lang="ru-RU" b="0" i="0" dirty="0" smtClean="0">
                <a:solidFill>
                  <a:srgbClr val="252425"/>
                </a:solidFill>
                <a:effectLst/>
                <a:latin typeface="times new roman" panose="02020603050405020304" pitchFamily="18" charset="0"/>
              </a:rPr>
              <a:t>Устав от постоянных инквизиций и насилия над собственным народом, нидерландцы решают восстать против испанцев. Эгмонт является главным зачинщиком, желающим освобождения страны. Он молод и влюблен в чудесную девушку по имени </a:t>
            </a:r>
            <a:r>
              <a:rPr lang="ru-RU" b="0" i="0" dirty="0" err="1" smtClean="0">
                <a:solidFill>
                  <a:srgbClr val="252425"/>
                </a:solidFill>
                <a:effectLst/>
                <a:latin typeface="times new roman" panose="02020603050405020304" pitchFamily="18" charset="0"/>
              </a:rPr>
              <a:t>Клерхен</a:t>
            </a:r>
            <a:r>
              <a:rPr lang="ru-RU" b="0" i="0" dirty="0" smtClean="0">
                <a:solidFill>
                  <a:srgbClr val="252425"/>
                </a:solidFill>
                <a:effectLst/>
                <a:latin typeface="times new roman" panose="02020603050405020304" pitchFamily="18" charset="0"/>
              </a:rPr>
              <a:t>, которая также желает бороться за будущее собственной страны. </a:t>
            </a:r>
          </a:p>
          <a:p>
            <a:endParaRPr lang="ru-RU" dirty="0">
              <a:solidFill>
                <a:srgbClr val="252425"/>
              </a:solidFill>
              <a:latin typeface="times new roman" panose="02020603050405020304" pitchFamily="18" charset="0"/>
            </a:endParaRPr>
          </a:p>
          <a:p>
            <a:r>
              <a:rPr lang="ru-RU" b="0" i="0" dirty="0" smtClean="0">
                <a:solidFill>
                  <a:srgbClr val="252425"/>
                </a:solidFill>
                <a:effectLst/>
                <a:latin typeface="times new roman" panose="02020603050405020304" pitchFamily="18" charset="0"/>
              </a:rPr>
              <a:t>Вместе они поднимают народ. Эгмонта посадили в тюрьму, а затем казнили. </a:t>
            </a:r>
            <a:r>
              <a:rPr lang="ru-RU" b="0" i="0" dirty="0" err="1" smtClean="0">
                <a:solidFill>
                  <a:srgbClr val="252425"/>
                </a:solidFill>
                <a:effectLst/>
                <a:latin typeface="times new roman" panose="02020603050405020304" pitchFamily="18" charset="0"/>
              </a:rPr>
              <a:t>Клерхен</a:t>
            </a:r>
            <a:r>
              <a:rPr lang="ru-RU" b="0" i="0" dirty="0" smtClean="0">
                <a:solidFill>
                  <a:srgbClr val="252425"/>
                </a:solidFill>
                <a:effectLst/>
                <a:latin typeface="times new roman" panose="02020603050405020304" pitchFamily="18" charset="0"/>
              </a:rPr>
              <a:t> не может пережить это событие и решается на самоубийство. </a:t>
            </a:r>
          </a:p>
          <a:p>
            <a:endParaRPr lang="ru-RU" dirty="0">
              <a:solidFill>
                <a:srgbClr val="252425"/>
              </a:solidFill>
              <a:latin typeface="times new roman" panose="02020603050405020304" pitchFamily="18" charset="0"/>
            </a:endParaRPr>
          </a:p>
          <a:p>
            <a:r>
              <a:rPr lang="ru-RU" b="0" i="0" dirty="0" smtClean="0">
                <a:solidFill>
                  <a:srgbClr val="252425"/>
                </a:solidFill>
                <a:effectLst/>
                <a:latin typeface="times new roman" panose="02020603050405020304" pitchFamily="18" charset="0"/>
              </a:rPr>
              <a:t>Народ выдерживает все натиски и побеждает испанцев.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5021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Основные идеи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9882" y="1327817"/>
            <a:ext cx="795528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0" dirty="0" smtClean="0">
                <a:solidFill>
                  <a:srgbClr val="252425"/>
                </a:solidFill>
                <a:effectLst/>
                <a:latin typeface="times new roman" panose="02020603050405020304" pitchFamily="18" charset="0"/>
              </a:rPr>
              <a:t>Увертюра «Эгмонт» </a:t>
            </a:r>
            <a:r>
              <a:rPr lang="ru-RU" b="0" i="0" dirty="0" smtClean="0">
                <a:solidFill>
                  <a:srgbClr val="252425"/>
                </a:solidFill>
                <a:effectLst/>
                <a:latin typeface="times new roman" panose="02020603050405020304" pitchFamily="18" charset="0"/>
              </a:rPr>
              <a:t>ярко демонстрирует путь от страдания к радости. </a:t>
            </a:r>
          </a:p>
          <a:p>
            <a:r>
              <a:rPr lang="ru-RU" b="0" i="0" dirty="0" smtClean="0">
                <a:solidFill>
                  <a:srgbClr val="252425"/>
                </a:solidFill>
                <a:effectLst/>
                <a:latin typeface="times new roman" panose="02020603050405020304" pitchFamily="18" charset="0"/>
              </a:rPr>
              <a:t>Данный замысел назван, как </a:t>
            </a:r>
            <a:r>
              <a:rPr lang="ru-RU" b="1" i="0" dirty="0" smtClean="0">
                <a:solidFill>
                  <a:srgbClr val="252425"/>
                </a:solidFill>
                <a:effectLst/>
                <a:latin typeface="times new roman" panose="02020603050405020304" pitchFamily="18" charset="0"/>
              </a:rPr>
              <a:t>концепция преодолени</a:t>
            </a:r>
            <a:r>
              <a:rPr lang="ru-RU" b="0" i="0" dirty="0" smtClean="0">
                <a:solidFill>
                  <a:srgbClr val="252425"/>
                </a:solidFill>
                <a:effectLst/>
                <a:latin typeface="times new roman" panose="02020603050405020304" pitchFamily="18" charset="0"/>
              </a:rPr>
              <a:t>я, и типична для симфонического творчества Бетховена 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9881" y="2330214"/>
            <a:ext cx="795528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0" i="0" dirty="0" smtClean="0">
                <a:solidFill>
                  <a:srgbClr val="252425"/>
                </a:solidFill>
                <a:effectLst/>
                <a:latin typeface="times new roman" panose="02020603050405020304" pitchFamily="18" charset="0"/>
              </a:rPr>
              <a:t>Путь формируется на протяжении явно выраженных трех разделов увертюры: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9881" y="2778613"/>
            <a:ext cx="355412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0" u="sng" dirty="0" smtClean="0">
                <a:solidFill>
                  <a:srgbClr val="252425"/>
                </a:solidFill>
                <a:effectLst/>
                <a:latin typeface="times new roman" panose="02020603050405020304" pitchFamily="18" charset="0"/>
              </a:rPr>
              <a:t>Медленное вступление </a:t>
            </a:r>
          </a:p>
          <a:p>
            <a:r>
              <a:rPr lang="ru-RU" b="0" i="0" dirty="0" smtClean="0">
                <a:solidFill>
                  <a:srgbClr val="252425"/>
                </a:solidFill>
                <a:effectLst/>
                <a:latin typeface="times new roman" panose="02020603050405020304" pitchFamily="18" charset="0"/>
              </a:rPr>
              <a:t>двумя контрастными темами:</a:t>
            </a:r>
          </a:p>
          <a:p>
            <a:r>
              <a:rPr lang="ru-RU" b="1" i="0" dirty="0" smtClean="0">
                <a:solidFill>
                  <a:srgbClr val="252425"/>
                </a:solidFill>
                <a:effectLst/>
                <a:latin typeface="times new roman" panose="02020603050405020304" pitchFamily="18" charset="0"/>
              </a:rPr>
              <a:t> испанцев и нидерландцев. </a:t>
            </a:r>
          </a:p>
          <a:p>
            <a:r>
              <a:rPr lang="ru-RU" b="0" i="0" dirty="0" smtClean="0">
                <a:solidFill>
                  <a:srgbClr val="252425"/>
                </a:solidFill>
                <a:effectLst/>
                <a:latin typeface="times new roman" panose="02020603050405020304" pitchFamily="18" charset="0"/>
              </a:rPr>
              <a:t>Тема испанцев представляет собой мелодию в ритме сарабанды в тембре низких струнных. Мощная, суровая,   идея власти.</a:t>
            </a:r>
          </a:p>
          <a:p>
            <a:r>
              <a:rPr lang="ru-RU" b="0" i="0" dirty="0" smtClean="0">
                <a:solidFill>
                  <a:srgbClr val="252425"/>
                </a:solidFill>
                <a:effectLst/>
                <a:latin typeface="times new roman" panose="02020603050405020304" pitchFamily="18" charset="0"/>
              </a:rPr>
              <a:t>Тема нидерландцев (тема народа)- одинокая мелодия деревянных духовых инструментов. Стенания, плач </a:t>
            </a:r>
            <a:r>
              <a:rPr lang="ru-RU" b="0" i="0" dirty="0" err="1" smtClean="0">
                <a:solidFill>
                  <a:srgbClr val="252425"/>
                </a:solidFill>
                <a:effectLst/>
                <a:latin typeface="times new roman" panose="02020603050405020304" pitchFamily="18" charset="0"/>
              </a:rPr>
              <a:t>угененного</a:t>
            </a:r>
            <a:r>
              <a:rPr lang="ru-RU" b="0" i="0" dirty="0" smtClean="0">
                <a:solidFill>
                  <a:srgbClr val="252425"/>
                </a:solidFill>
                <a:effectLst/>
                <a:latin typeface="times new roman" panose="02020603050405020304" pitchFamily="18" charset="0"/>
              </a:rPr>
              <a:t> народа. Постепенно переходит в тему борьбы, восстания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237521" y="2778613"/>
            <a:ext cx="265176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0" i="0" dirty="0" smtClean="0">
                <a:solidFill>
                  <a:srgbClr val="252425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i="0" u="sng" dirty="0" smtClean="0">
                <a:solidFill>
                  <a:srgbClr val="252425"/>
                </a:solidFill>
                <a:effectLst/>
                <a:latin typeface="times new roman" panose="02020603050405020304" pitchFamily="18" charset="0"/>
              </a:rPr>
              <a:t>Основная часть </a:t>
            </a:r>
          </a:p>
          <a:p>
            <a:r>
              <a:rPr lang="ru-RU" b="0" i="0" dirty="0" smtClean="0">
                <a:solidFill>
                  <a:srgbClr val="252425"/>
                </a:solidFill>
                <a:effectLst/>
                <a:latin typeface="times new roman" panose="02020603050405020304" pitchFamily="18" charset="0"/>
              </a:rPr>
              <a:t>сонатное </a:t>
            </a:r>
            <a:r>
              <a:rPr lang="ru-RU" b="0" i="0" dirty="0" err="1" smtClean="0">
                <a:solidFill>
                  <a:srgbClr val="252425"/>
                </a:solidFill>
                <a:effectLst/>
                <a:latin typeface="times new roman" panose="02020603050405020304" pitchFamily="18" charset="0"/>
              </a:rPr>
              <a:t>allegro</a:t>
            </a:r>
            <a:r>
              <a:rPr lang="ru-RU" b="0" i="0" dirty="0" smtClean="0">
                <a:solidFill>
                  <a:srgbClr val="252425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i="0" dirty="0" smtClean="0">
                <a:solidFill>
                  <a:srgbClr val="252425"/>
                </a:solidFill>
                <a:effectLst/>
                <a:latin typeface="times new roman" panose="02020603050405020304" pitchFamily="18" charset="0"/>
              </a:rPr>
              <a:t>Экспозиция. Разработка. Реприза.</a:t>
            </a:r>
          </a:p>
          <a:p>
            <a:r>
              <a:rPr lang="ru-RU" b="0" i="0" dirty="0" smtClean="0">
                <a:solidFill>
                  <a:srgbClr val="252425"/>
                </a:solidFill>
                <a:effectLst/>
                <a:latin typeface="times new roman" panose="02020603050405020304" pitchFamily="18" charset="0"/>
              </a:rPr>
              <a:t>продолжается развитие тем. Тема народа  стала более крепкой и звучной по динамике. Услышим  столкновение тем народа и испанцев. Оно приведет к трагической развязке (смерть Эгмонта) 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837548" y="2976545"/>
            <a:ext cx="214282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0" u="sng" dirty="0" smtClean="0">
                <a:solidFill>
                  <a:srgbClr val="252425"/>
                </a:solidFill>
                <a:effectLst/>
                <a:latin typeface="times new roman" panose="02020603050405020304" pitchFamily="18" charset="0"/>
              </a:rPr>
              <a:t>Кода </a:t>
            </a:r>
          </a:p>
          <a:p>
            <a:r>
              <a:rPr lang="ru-RU" b="0" i="0" dirty="0" smtClean="0">
                <a:solidFill>
                  <a:srgbClr val="252425"/>
                </a:solidFill>
                <a:effectLst/>
                <a:latin typeface="times new roman" panose="02020603050405020304" pitchFamily="18" charset="0"/>
              </a:rPr>
              <a:t>« победная симфония»</a:t>
            </a:r>
          </a:p>
          <a:p>
            <a:r>
              <a:rPr lang="ru-RU" b="0" i="0" dirty="0" smtClean="0">
                <a:solidFill>
                  <a:srgbClr val="252425"/>
                </a:solidFill>
                <a:effectLst/>
                <a:latin typeface="times new roman" panose="02020603050405020304" pitchFamily="18" charset="0"/>
              </a:rPr>
              <a:t>означает триумф нидерландцев над испанцами, всеобщее ликование народа.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3878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Задания при прослушивании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760396" y="1898584"/>
            <a:ext cx="8229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Записать в тетради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какая музыка по характеру. 1. тема испанцев 2. тема народа </a:t>
            </a:r>
          </a:p>
          <a:p>
            <a:r>
              <a:rPr lang="ru-RU" dirty="0" smtClean="0"/>
              <a:t>3. тема восстания 4. тема ликования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Как Бетховен изобразил смерть героя? Средства выразительности, инструменты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Какой прием развития  симфонической музыки в основе увертюры «Эгмонт»? </a:t>
            </a:r>
          </a:p>
          <a:p>
            <a:r>
              <a:rPr lang="ru-RU" dirty="0" smtClean="0"/>
              <a:t>Сходство, контраст – сопоставление или контраст – столкновение. </a:t>
            </a:r>
          </a:p>
          <a:p>
            <a:r>
              <a:rPr lang="ru-RU" dirty="0" smtClean="0"/>
              <a:t>Обоснуйте свой выбор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60396" y="4449703"/>
            <a:ext cx="449090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cloud.mail.ru/public/4at6/AWD3fPjNu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60396" y="5338829"/>
            <a:ext cx="78867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https://muzofond.fm/search/%D0%B1%D0%B5%D1%82%D1%85%D0%BE%D0%B2%D0%B5%D0%BD%20%D1%8D%D0%B3%D0%BC%D0%BE%D0%BD%D1%82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6347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2387" y="500513"/>
            <a:ext cx="811409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Задание по </a:t>
            </a:r>
            <a:r>
              <a:rPr lang="ru-RU" sz="2400" u="sng" dirty="0" smtClean="0"/>
              <a:t>увертюре </a:t>
            </a:r>
            <a:r>
              <a:rPr lang="ru-RU" sz="2400" dirty="0" smtClean="0"/>
              <a:t>присылать на почту. Можно сфотографировать страницу с текстом в тетради, можно выслать текстовый	 документ. </a:t>
            </a:r>
          </a:p>
          <a:p>
            <a:endParaRPr lang="ru-RU" sz="2400" dirty="0" smtClean="0"/>
          </a:p>
          <a:p>
            <a:r>
              <a:rPr lang="ru-RU" sz="2400" dirty="0" smtClean="0"/>
              <a:t>Проект  </a:t>
            </a:r>
            <a:r>
              <a:rPr lang="ru-RU" sz="2400" b="1" dirty="0" smtClean="0"/>
              <a:t>видеоряд на инструментальную музыку</a:t>
            </a:r>
            <a:r>
              <a:rPr lang="ru-RU" sz="2400" dirty="0" smtClean="0"/>
              <a:t> высылать  в формате презентации в режиме демонстрации, или видео . музыку  к презентации добавить во вложения. Обращайтесь, если возникнут технические вопросы </a:t>
            </a:r>
          </a:p>
          <a:p>
            <a:r>
              <a:rPr lang="ru-RU" sz="2400" dirty="0"/>
              <a:t> </a:t>
            </a:r>
            <a:r>
              <a:rPr lang="ru-RU" sz="2400" dirty="0" smtClean="0"/>
              <a:t>электронный адрес новый!!!</a:t>
            </a:r>
          </a:p>
          <a:p>
            <a:r>
              <a:rPr lang="en-US" sz="2400" dirty="0" smtClean="0">
                <a:hlinkClick r:id="rId2"/>
              </a:rPr>
              <a:t>etvmusic@mail.ru</a:t>
            </a:r>
            <a:r>
              <a:rPr lang="en-US" sz="2400" dirty="0" smtClean="0"/>
              <a:t>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158175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382</Words>
  <Application>Microsoft Office PowerPoint</Application>
  <PresentationFormat>Экран (4:3)</PresentationFormat>
  <Paragraphs>58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Тема Office</vt:lpstr>
      <vt:lpstr>Программная увертюра</vt:lpstr>
      <vt:lpstr>Музыкальный словарь </vt:lpstr>
      <vt:lpstr>Музыкальный словарь</vt:lpstr>
      <vt:lpstr> Людвиг ван Бетховен.  Увертюра «Эгмонт»</vt:lpstr>
      <vt:lpstr>Сюжет трагедии Гете «Эгмонт»</vt:lpstr>
      <vt:lpstr>Основные идеи</vt:lpstr>
      <vt:lpstr>Задания при прослушивании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Программная увертюра</dc:title>
  <dc:creator>user</dc:creator>
  <cp:lastModifiedBy>user</cp:lastModifiedBy>
  <cp:revision>17</cp:revision>
  <dcterms:created xsi:type="dcterms:W3CDTF">2020-03-26T11:04:01Z</dcterms:created>
  <dcterms:modified xsi:type="dcterms:W3CDTF">2020-04-07T08:45:40Z</dcterms:modified>
</cp:coreProperties>
</file>