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предпринимательство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юридические формы</a:t>
            </a:r>
            <a:r>
              <a:rPr lang="en-US" dirty="0" smtClean="0"/>
              <a:t> </a:t>
            </a:r>
            <a:r>
              <a:rPr lang="ru-RU" dirty="0" smtClean="0"/>
              <a:t>предпринимательства </a:t>
            </a:r>
            <a:r>
              <a:rPr lang="ru-RU" smtClean="0"/>
              <a:t>8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Участники общества называются акционерами . Все важнейшие решения принимаются голосованием, но голосуют не люди, а ….? </a:t>
            </a:r>
            <a:r>
              <a:rPr lang="ru-RU" sz="2400" dirty="0" smtClean="0"/>
              <a:t>Акции!</a:t>
            </a:r>
          </a:p>
          <a:p>
            <a:pPr>
              <a:buNone/>
            </a:pPr>
            <a:r>
              <a:rPr lang="ru-RU" sz="2400" dirty="0" smtClean="0"/>
              <a:t>Акции </a:t>
            </a:r>
            <a:r>
              <a:rPr lang="ru-RU" sz="2400" dirty="0" smtClean="0"/>
              <a:t>бывают простые и привилегированные. </a:t>
            </a:r>
          </a:p>
          <a:p>
            <a:pPr>
              <a:buNone/>
            </a:pPr>
            <a:r>
              <a:rPr lang="ru-RU" sz="2400" b="1" dirty="0" smtClean="0"/>
              <a:t>Привилегированные акции не могут голосовать</a:t>
            </a:r>
            <a:r>
              <a:rPr lang="ru-RU" sz="2400" dirty="0" smtClean="0"/>
              <a:t>, но зато на них всегда выплачивается </a:t>
            </a:r>
            <a:r>
              <a:rPr lang="ru-RU" sz="2400" b="1" dirty="0" smtClean="0"/>
              <a:t>гарантированные дивиденды. Если у акционера пакет акций больше 50 % - это контрольный пакет акций. Почему? </a:t>
            </a:r>
          </a:p>
          <a:p>
            <a:pPr>
              <a:buNone/>
            </a:pPr>
            <a:r>
              <a:rPr lang="ru-RU" sz="2400" dirty="0" smtClean="0"/>
              <a:t>Для </a:t>
            </a:r>
            <a:r>
              <a:rPr lang="ru-RU" sz="2400" b="1" dirty="0" smtClean="0"/>
              <a:t>управления</a:t>
            </a:r>
            <a:r>
              <a:rPr lang="ru-RU" sz="2400" dirty="0" smtClean="0"/>
              <a:t> обществом </a:t>
            </a:r>
            <a:r>
              <a:rPr lang="ru-RU" sz="2400" b="1" dirty="0" smtClean="0"/>
              <a:t>избирается директор </a:t>
            </a:r>
            <a:r>
              <a:rPr lang="ru-RU" sz="2400" dirty="0" smtClean="0"/>
              <a:t>или </a:t>
            </a:r>
            <a:r>
              <a:rPr lang="ru-RU" sz="2400" b="1" dirty="0" smtClean="0"/>
              <a:t>совет </a:t>
            </a:r>
            <a:r>
              <a:rPr lang="ru-RU" sz="2400" b="1" dirty="0" smtClean="0"/>
              <a:t>директоров ( исполняет решения общего собрания)</a:t>
            </a:r>
            <a:endParaRPr lang="ru-RU" sz="24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Кооператив </a:t>
            </a:r>
            <a:r>
              <a:rPr lang="ru-RU" dirty="0" err="1" smtClean="0"/>
              <a:t>призводственный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/>
              <a:t> !не путайте с кооперативами жилищными, садовыми и другими потребительскими. </a:t>
            </a:r>
          </a:p>
          <a:p>
            <a:pPr>
              <a:buNone/>
            </a:pPr>
            <a:r>
              <a:rPr lang="ru-RU" sz="2400" b="1" dirty="0" smtClean="0"/>
              <a:t>Кооператив т</a:t>
            </a:r>
            <a:r>
              <a:rPr lang="ru-RU" sz="2400" dirty="0" smtClean="0"/>
              <a:t>акже образуется путём </a:t>
            </a:r>
            <a:r>
              <a:rPr lang="ru-RU" sz="2400" b="1" dirty="0" smtClean="0"/>
              <a:t>сложения капиталов </a:t>
            </a:r>
            <a:r>
              <a:rPr lang="ru-RU" sz="2400" dirty="0" smtClean="0"/>
              <a:t>– поэтому </a:t>
            </a:r>
            <a:r>
              <a:rPr lang="ru-RU" sz="2400" b="1" dirty="0" smtClean="0"/>
              <a:t>все участники кооператива получают долю дохода пропорционально своей доле уставного капитала</a:t>
            </a:r>
            <a:r>
              <a:rPr lang="ru-RU" sz="2400" dirty="0" smtClean="0"/>
              <a:t>. </a:t>
            </a:r>
          </a:p>
          <a:p>
            <a:pPr>
              <a:buNone/>
            </a:pPr>
            <a:r>
              <a:rPr lang="ru-RU" sz="2400" b="1" dirty="0" smtClean="0"/>
              <a:t>Отличие кооператива от общества </a:t>
            </a:r>
            <a:r>
              <a:rPr lang="ru-RU" sz="2400" dirty="0" smtClean="0"/>
              <a:t>заключается в том, что </a:t>
            </a:r>
            <a:r>
              <a:rPr lang="ru-RU" sz="2400" b="1" dirty="0" smtClean="0"/>
              <a:t>все участники кооператива обязаны сами в нём трудиться</a:t>
            </a:r>
            <a:r>
              <a:rPr lang="ru-RU" sz="2400" dirty="0" smtClean="0"/>
              <a:t>!  Поэтому кооператив не выпускает дополнительные акции, а принимает новых членов. </a:t>
            </a:r>
            <a:r>
              <a:rPr lang="ru-RU" sz="2400" b="1" dirty="0" smtClean="0"/>
              <a:t>Ответственность</a:t>
            </a:r>
            <a:r>
              <a:rPr lang="ru-RU" sz="2400" dirty="0" smtClean="0"/>
              <a:t> членов кооператива также ограничена размерами </a:t>
            </a:r>
            <a:r>
              <a:rPr lang="ru-RU" sz="2400" b="1" dirty="0" smtClean="0"/>
              <a:t>уставного капитала</a:t>
            </a:r>
            <a:r>
              <a:rPr lang="ru-RU" sz="2400" dirty="0" smtClean="0"/>
              <a:t>. </a:t>
            </a:r>
          </a:p>
          <a:p>
            <a:pPr>
              <a:buNone/>
            </a:pPr>
            <a:r>
              <a:rPr lang="ru-RU" sz="2400" dirty="0" smtClean="0"/>
              <a:t>Ещё одно отличие – </a:t>
            </a:r>
            <a:r>
              <a:rPr lang="ru-RU" sz="2400" b="1" dirty="0" smtClean="0"/>
              <a:t>члены кооператива получают в нём зарплату. </a:t>
            </a:r>
          </a:p>
          <a:p>
            <a:pPr>
              <a:buNone/>
            </a:pPr>
            <a:r>
              <a:rPr lang="ru-RU" sz="2400" b="1" dirty="0" smtClean="0"/>
              <a:t>Отношения в кооперативе всегда более доверительные.  Для управления выбирается председатель, но важные решения принимаются </a:t>
            </a:r>
            <a:r>
              <a:rPr lang="ru-RU" sz="2400" b="1" dirty="0" smtClean="0"/>
              <a:t>……(Общим собранием членов кооператива)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Товарищество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sz="2400" b="1" dirty="0" smtClean="0"/>
              <a:t>Товарищество </a:t>
            </a:r>
            <a:r>
              <a:rPr lang="ru-RU" sz="2400" dirty="0" smtClean="0"/>
              <a:t>– третья разрешённая ГК РФ юридическая форма предпринимательской деятельности. Она максимально близка к индивидуальному предпринимательству. Особенности товарищества: </a:t>
            </a:r>
          </a:p>
          <a:p>
            <a:pPr>
              <a:buNone/>
            </a:pPr>
            <a:r>
              <a:rPr lang="ru-RU" sz="2400" dirty="0" smtClean="0"/>
              <a:t>  Решения может принимать любой из участников. </a:t>
            </a:r>
          </a:p>
          <a:p>
            <a:pPr>
              <a:buNone/>
            </a:pPr>
            <a:r>
              <a:rPr lang="ru-RU" sz="2400" b="1" dirty="0" smtClean="0"/>
              <a:t> Ответственность </a:t>
            </a:r>
            <a:r>
              <a:rPr lang="ru-RU" sz="2400" dirty="0" smtClean="0"/>
              <a:t>по обязательствам и долгам сначала погашается за счёт уставного капитала, а затем за </a:t>
            </a:r>
            <a:r>
              <a:rPr lang="ru-RU" sz="2400" b="1" dirty="0" smtClean="0"/>
              <a:t>счёт личного имущества участников.  </a:t>
            </a:r>
          </a:p>
          <a:p>
            <a:pPr>
              <a:buNone/>
            </a:pPr>
            <a:r>
              <a:rPr lang="ru-RU" sz="2400" dirty="0" smtClean="0"/>
              <a:t>Как правило, в этой очень доверительной форме </a:t>
            </a:r>
            <a:r>
              <a:rPr lang="ru-RU" sz="2400" b="1" dirty="0" smtClean="0"/>
              <a:t>п</a:t>
            </a:r>
            <a:r>
              <a:rPr lang="ru-RU" sz="2400" dirty="0" smtClean="0"/>
              <a:t>редпринимательства</a:t>
            </a:r>
            <a:r>
              <a:rPr lang="ru-RU" sz="2400" b="1" dirty="0" smtClean="0"/>
              <a:t> редко бывает больше 2 -3х участников</a:t>
            </a:r>
            <a:r>
              <a:rPr lang="ru-RU" sz="2400" dirty="0" smtClean="0"/>
              <a:t>. Но если не хватает денег, можно привлекать вкладчиков без права голоса. Такое товарищество называется коммандитным ( товарищество на вере). Вкладчики только получают долю прибыли.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создания юридического лица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dirty="0" smtClean="0"/>
              <a:t>Чтобы создать юридическое лицо, надо</a:t>
            </a:r>
            <a:r>
              <a:rPr lang="ru-RU" dirty="0" smtClean="0"/>
              <a:t>: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Образовать складочный (уставный) капитал.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Выбрать юридическую форму и написать </a:t>
            </a:r>
            <a:r>
              <a:rPr lang="ru-RU" sz="2400" b="1" dirty="0" smtClean="0"/>
              <a:t>устав п</a:t>
            </a:r>
            <a:r>
              <a:rPr lang="ru-RU" sz="2400" dirty="0" smtClean="0"/>
              <a:t>о ГК РФ.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Заключить </a:t>
            </a:r>
            <a:r>
              <a:rPr lang="ru-RU" sz="2400" b="1" dirty="0" smtClean="0"/>
              <a:t>Учредительный договор </a:t>
            </a:r>
            <a:r>
              <a:rPr lang="ru-RU" sz="2400" dirty="0" smtClean="0"/>
              <a:t>между учредителями.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Выбрать название.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Выбрать юридический адрес для </a:t>
            </a:r>
            <a:r>
              <a:rPr lang="ru-RU" sz="2400" b="1" dirty="0" smtClean="0"/>
              <a:t>финансовых проверок</a:t>
            </a:r>
            <a:r>
              <a:rPr lang="ru-RU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Открыть </a:t>
            </a:r>
            <a:r>
              <a:rPr lang="ru-RU" sz="2400" b="1" dirty="0" smtClean="0"/>
              <a:t>счёт в банке для расчётов</a:t>
            </a:r>
            <a:r>
              <a:rPr lang="ru-RU" sz="2400" dirty="0" smtClean="0"/>
              <a:t>.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Получить, если нужно ,лицензию.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Зарегистрировать фирму в Едином Государственном Реестре юридических лиц. 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Только после регистрации можно начинать законную предпринимательскую деятельность! </a:t>
            </a:r>
          </a:p>
          <a:p>
            <a:pPr marL="457200" indent="-457200">
              <a:buAutoNum type="arabicPeriod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Владелец свиноводческого хозяйств заключил договор с кооперативом» Мастер» на постройку фермы. Уставный капитал кооператива составлял 300 тысяч и работали три человека. По договору строительства они получили 450 тысяч рублей. Через два месяца крыша свинарника рухнула и погибло свиней на 50 тысяч рублей.  Какую компенсацию может получить хозяин по суду с кооператива « мастер»? </a:t>
            </a:r>
            <a:r>
              <a:rPr lang="ru-RU" dirty="0" err="1" smtClean="0"/>
              <a:t>Обьясните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В товариществе «Мотор», где работали два брата на жестяных </a:t>
            </a:r>
            <a:r>
              <a:rPr lang="ru-RU" dirty="0" err="1" smtClean="0"/>
              <a:t>автоработах</a:t>
            </a:r>
            <a:r>
              <a:rPr lang="ru-RU" dirty="0" smtClean="0"/>
              <a:t>, срочно понадобились деньги. Один из братьев предложил взять в качестве «товарища на вере» одного из своих друзей, который готов был вложить некую сумму. Когда деньги были вложены, новый вкладчик стал настаивать, что в ремонт не надо брать старые отечественные машины, а только иномарки. Он считал, что его деньги дают ему такое право. Прав ли он в данной ситуации?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Индивидуальный предприниматель Петров арендовал первый этаж жилого дома для прачечной. Ночью в прачечной начался пожар и выгорела вся прачечная и часть подъезда с </a:t>
            </a:r>
            <a:r>
              <a:rPr lang="ru-RU" dirty="0" err="1" smtClean="0"/>
              <a:t>электрощитовой</a:t>
            </a:r>
            <a:r>
              <a:rPr lang="ru-RU" dirty="0" smtClean="0"/>
              <a:t>. Дому был нанесён серьёзный ущерб. С кого будут взыскивать убытки жильцы?  Кто и в каком размере будет их возмещать?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sz="2800" dirty="0" smtClean="0"/>
              <a:t>. Прочитать параграф №22 в учебнике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2</a:t>
            </a:r>
            <a:r>
              <a:rPr lang="ru-RU" b="1" dirty="0" smtClean="0"/>
              <a:t>. Выполнить письменно задание в тетради </a:t>
            </a:r>
            <a:r>
              <a:rPr lang="ru-RU" dirty="0" smtClean="0"/>
              <a:t>( НЕ ЗАБУДЬТЕ ПОДПИСАТЬ </a:t>
            </a:r>
            <a:r>
              <a:rPr lang="ru-RU" sz="2800" dirty="0" smtClean="0"/>
              <a:t>Домашнее задание!) </a:t>
            </a:r>
            <a:r>
              <a:rPr lang="ru-RU" sz="2800" dirty="0" err="1" smtClean="0"/>
              <a:t>Стр</a:t>
            </a:r>
            <a:r>
              <a:rPr lang="ru-RU" sz="2800" dirty="0" smtClean="0"/>
              <a:t> 192 – 193 «в классе и дом» №2 и 4. Проверять буду позднее на оценку! Особенно, если будет спорная в конце года!</a:t>
            </a:r>
          </a:p>
          <a:p>
            <a:pPr>
              <a:buNone/>
            </a:pPr>
            <a:r>
              <a:rPr lang="ru-RU" sz="2800" dirty="0" smtClean="0"/>
              <a:t>3. Если хотите подготовиться к тесту, можно зайти на сайт ФИПИ ОГЭ по обществознанию и </a:t>
            </a:r>
            <a:r>
              <a:rPr lang="ru-RU" sz="2800" dirty="0" err="1" smtClean="0"/>
              <a:t>порешать</a:t>
            </a:r>
            <a:r>
              <a:rPr lang="ru-RU" sz="2800" dirty="0" smtClean="0"/>
              <a:t> тесты по теме «формы предпринимательства»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предпринимательства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соответствии с </a:t>
            </a:r>
            <a:r>
              <a:rPr lang="ru-RU" b="1" dirty="0" smtClean="0"/>
              <a:t>Гражданским кодексом РФ  </a:t>
            </a:r>
          </a:p>
          <a:p>
            <a:pPr>
              <a:buNone/>
            </a:pPr>
            <a:r>
              <a:rPr lang="ru-RU" b="1" dirty="0" smtClean="0"/>
              <a:t>Предпринимательством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dirty="0" smtClean="0"/>
              <a:t>называется </a:t>
            </a:r>
            <a:r>
              <a:rPr lang="ru-RU" b="1" dirty="0" smtClean="0"/>
              <a:t>самостоятельная инициативная деятельность граждан, направленная на получение прибыли, под свою ответственность и риск своим имуществом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предпринимательства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Это всегда инициатива самого предпринимателя и его систематическая деятельность как самостоятельно хозяйствующего субъекта.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Характер ответственности – только имущественный. 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Предприниматель осознанно идёт на имущественный риск вплоть до разорения. 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Цель – всегда получение прибыли. 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предпринимательской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В зависимости от основного процесса получения прибыли предпринимательство подразделяют на:   </a:t>
            </a:r>
          </a:p>
          <a:p>
            <a:pPr>
              <a:buNone/>
            </a:pPr>
            <a:r>
              <a:rPr lang="ru-RU" sz="2800" b="1" u="sng" dirty="0" smtClean="0"/>
              <a:t>Производственное   </a:t>
            </a:r>
          </a:p>
          <a:p>
            <a:pPr>
              <a:buNone/>
            </a:pPr>
            <a:r>
              <a:rPr lang="ru-RU" sz="2800" b="1" u="sng" dirty="0" smtClean="0"/>
              <a:t>Коммерческое</a:t>
            </a:r>
          </a:p>
          <a:p>
            <a:pPr>
              <a:buNone/>
            </a:pPr>
            <a:r>
              <a:rPr lang="ru-RU" sz="2800" b="1" u="sng" dirty="0" smtClean="0"/>
              <a:t>Финансовое  </a:t>
            </a:r>
          </a:p>
          <a:p>
            <a:pPr>
              <a:buNone/>
            </a:pPr>
            <a:r>
              <a:rPr lang="ru-RU" sz="2800" b="1" u="sng" dirty="0" smtClean="0"/>
              <a:t>Страховое   </a:t>
            </a:r>
          </a:p>
          <a:p>
            <a:pPr>
              <a:buNone/>
            </a:pPr>
            <a:r>
              <a:rPr lang="ru-RU" sz="2800" b="1" u="sng" dirty="0" smtClean="0"/>
              <a:t>Посредническое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Проверим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Банк – это…… </a:t>
            </a:r>
          </a:p>
          <a:p>
            <a:pPr>
              <a:buNone/>
            </a:pPr>
            <a:r>
              <a:rPr lang="ru-RU" dirty="0" smtClean="0"/>
              <a:t>Платный медицинский центр…..-    </a:t>
            </a:r>
          </a:p>
          <a:p>
            <a:pPr>
              <a:buNone/>
            </a:pPr>
            <a:r>
              <a:rPr lang="ru-RU" dirty="0" smtClean="0"/>
              <a:t>Букмекерская контора ……. </a:t>
            </a:r>
          </a:p>
          <a:p>
            <a:pPr>
              <a:buNone/>
            </a:pPr>
            <a:r>
              <a:rPr lang="ru-RU" dirty="0" smtClean="0"/>
              <a:t>Сеть продовольственных магазинов  ……-</a:t>
            </a:r>
          </a:p>
          <a:p>
            <a:pPr>
              <a:buNone/>
            </a:pPr>
            <a:r>
              <a:rPr lang="ru-RU" dirty="0" smtClean="0"/>
              <a:t>Аптека - ……</a:t>
            </a:r>
          </a:p>
          <a:p>
            <a:pPr>
              <a:buNone/>
            </a:pPr>
            <a:r>
              <a:rPr lang="ru-RU" dirty="0" smtClean="0"/>
              <a:t> Юридическая контора-…. </a:t>
            </a:r>
          </a:p>
          <a:p>
            <a:pPr>
              <a:buNone/>
            </a:pPr>
            <a:r>
              <a:rPr lang="ru-RU" dirty="0" smtClean="0"/>
              <a:t>Ресторан -…</a:t>
            </a:r>
          </a:p>
          <a:p>
            <a:pPr>
              <a:buNone/>
            </a:pPr>
            <a:r>
              <a:rPr lang="ru-RU" dirty="0" smtClean="0"/>
              <a:t>Детский образовательный центр -………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предпринимательства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b="1" u="sng" dirty="0" smtClean="0"/>
              <a:t>Ресурсная</a:t>
            </a:r>
            <a:r>
              <a:rPr lang="ru-RU" dirty="0" smtClean="0"/>
              <a:t> -  соединение всех факторов производства в единое целое ( естественные ресурсы, трудовые и капитал) </a:t>
            </a:r>
          </a:p>
          <a:p>
            <a:pPr>
              <a:buNone/>
            </a:pPr>
            <a:r>
              <a:rPr lang="ru-RU" dirty="0" smtClean="0"/>
              <a:t>2.</a:t>
            </a:r>
            <a:r>
              <a:rPr lang="ru-RU" b="1" u="sng" dirty="0" smtClean="0"/>
              <a:t>Организационная</a:t>
            </a:r>
            <a:r>
              <a:rPr lang="ru-RU" dirty="0" smtClean="0"/>
              <a:t> – использование своих способностей для максимизации прибыли  </a:t>
            </a:r>
          </a:p>
          <a:p>
            <a:pPr>
              <a:buNone/>
            </a:pPr>
            <a:r>
              <a:rPr lang="ru-RU" dirty="0" smtClean="0"/>
              <a:t>3.Т</a:t>
            </a:r>
            <a:r>
              <a:rPr lang="ru-RU" b="1" u="sng" dirty="0" smtClean="0"/>
              <a:t>ворческая</a:t>
            </a:r>
            <a:r>
              <a:rPr lang="ru-RU" dirty="0" smtClean="0"/>
              <a:t> – связана с новаторством в предпринимательстве: применение новых технологий, способов организации труда и т.д.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Организационные формы предпринимательства по Гражданскому кодексу РФ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основные формы предпринимательства различаются как:    </a:t>
            </a:r>
          </a:p>
          <a:p>
            <a:pPr>
              <a:buNone/>
            </a:pPr>
            <a:r>
              <a:rPr lang="ru-RU" b="1" u="sng" dirty="0" smtClean="0"/>
              <a:t>Индивидуальное предпринимательство</a:t>
            </a:r>
            <a:r>
              <a:rPr lang="ru-RU" dirty="0" smtClean="0"/>
              <a:t> физического лица         </a:t>
            </a:r>
          </a:p>
          <a:p>
            <a:pPr>
              <a:buNone/>
            </a:pPr>
            <a:r>
              <a:rPr lang="ru-RU" dirty="0" smtClean="0"/>
              <a:t>                                 и </a:t>
            </a:r>
          </a:p>
          <a:p>
            <a:pPr>
              <a:buNone/>
            </a:pPr>
            <a:r>
              <a:rPr lang="ru-RU" b="1" u="sng" dirty="0" smtClean="0"/>
              <a:t>Корпоративное предпринимательство  </a:t>
            </a:r>
            <a:r>
              <a:rPr lang="ru-RU" dirty="0" smtClean="0"/>
              <a:t>- юридические лица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Отличия!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/>
              <a:t>Физическое лицо,                          В случае корпоративного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    предпринимательства –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    ответственность наступает только</a:t>
            </a:r>
            <a:r>
              <a:rPr lang="ru-RU" sz="2400" dirty="0" smtClean="0"/>
              <a:t>…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               </a:t>
            </a:r>
          </a:p>
          <a:p>
            <a:pPr>
              <a:buNone/>
            </a:pPr>
            <a:r>
              <a:rPr lang="ru-RU" sz="2400" dirty="0" smtClean="0"/>
              <a:t>Занимаясь</a:t>
            </a:r>
          </a:p>
          <a:p>
            <a:pPr>
              <a:buNone/>
            </a:pPr>
            <a:r>
              <a:rPr lang="ru-RU" sz="2400" dirty="0" smtClean="0"/>
              <a:t> предпринимательской</a:t>
            </a:r>
          </a:p>
          <a:p>
            <a:pPr>
              <a:buNone/>
            </a:pPr>
            <a:r>
              <a:rPr lang="ru-RU" sz="2400" dirty="0" smtClean="0"/>
              <a:t> деятельностью,</a:t>
            </a:r>
          </a:p>
          <a:p>
            <a:pPr>
              <a:buNone/>
            </a:pPr>
            <a:r>
              <a:rPr lang="ru-RU" sz="2400" b="1" u="sng" dirty="0" smtClean="0"/>
              <a:t>Отвечает по своим</a:t>
            </a:r>
          </a:p>
          <a:p>
            <a:pPr>
              <a:buNone/>
            </a:pPr>
            <a:r>
              <a:rPr lang="ru-RU" sz="2400" dirty="0" smtClean="0"/>
              <a:t> долгам и обязательствам </a:t>
            </a:r>
          </a:p>
          <a:p>
            <a:pPr>
              <a:buNone/>
            </a:pPr>
            <a:r>
              <a:rPr lang="ru-RU" sz="2400" b="1" u="sng" dirty="0" smtClean="0"/>
              <a:t>Всем своим</a:t>
            </a:r>
          </a:p>
          <a:p>
            <a:pPr>
              <a:buNone/>
            </a:pPr>
            <a:r>
              <a:rPr lang="ru-RU" sz="2400" b="1" u="sng" dirty="0" smtClean="0"/>
              <a:t> личным имуществом!!!</a:t>
            </a:r>
            <a:r>
              <a:rPr lang="ru-RU" b="1" u="sng" dirty="0" smtClean="0"/>
              <a:t> </a:t>
            </a:r>
            <a:endParaRPr lang="ru-RU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корпоративного предпринимательства по ГК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Первая форма – это </a:t>
            </a:r>
            <a:r>
              <a:rPr lang="ru-RU" sz="2400" b="1" dirty="0" smtClean="0"/>
              <a:t>общества. Они могут быть: ООО, ПАО,ЗАО, ОДО . </a:t>
            </a:r>
          </a:p>
          <a:p>
            <a:pPr>
              <a:buNone/>
            </a:pPr>
            <a:r>
              <a:rPr lang="ru-RU" sz="2400" dirty="0" smtClean="0"/>
              <a:t>Уставный капитал общества состоит из </a:t>
            </a:r>
            <a:r>
              <a:rPr lang="ru-RU" sz="2400" b="1" dirty="0" smtClean="0"/>
              <a:t>долей  - акций,  </a:t>
            </a:r>
            <a:r>
              <a:rPr lang="ru-RU" sz="2400" dirty="0" smtClean="0"/>
              <a:t>ответственность каждого из участников в случае убытков </a:t>
            </a:r>
            <a:r>
              <a:rPr lang="ru-RU" sz="2400" dirty="0" smtClean="0"/>
              <a:t>ограничивается ( размером доли внесённого капитала и ли акции )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Кто принимает экономические решения в таком обществе?.....( </a:t>
            </a:r>
            <a:r>
              <a:rPr lang="ru-RU" sz="2400" dirty="0" smtClean="0"/>
              <a:t>Общее собрание акционеров) 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В уставе и учредительном договоре прописывается </a:t>
            </a:r>
            <a:r>
              <a:rPr lang="ru-RU" sz="2400" b="1" dirty="0" smtClean="0"/>
              <a:t>размер уставного капитала </a:t>
            </a:r>
            <a:r>
              <a:rPr lang="ru-RU" sz="2400" dirty="0" smtClean="0"/>
              <a:t>– только это имущество и может пойти на уплату долгов общества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945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предпринимательство</vt:lpstr>
      <vt:lpstr>Понятие предпринимательства</vt:lpstr>
      <vt:lpstr>Признаки предпринимательства </vt:lpstr>
      <vt:lpstr>Виды предпринимательской деятельности</vt:lpstr>
      <vt:lpstr>Проверим себя</vt:lpstr>
      <vt:lpstr>Функции предпринимательства</vt:lpstr>
      <vt:lpstr>Организационные формы предпринимательства по Гражданскому кодексу РФ</vt:lpstr>
      <vt:lpstr>Отличия! </vt:lpstr>
      <vt:lpstr>Формы корпоративного предпринимательства по ГК РФ</vt:lpstr>
      <vt:lpstr>Акции </vt:lpstr>
      <vt:lpstr>Кооператив призводственный</vt:lpstr>
      <vt:lpstr>Товарищество</vt:lpstr>
      <vt:lpstr>Порядок создания юридического лица</vt:lpstr>
      <vt:lpstr>Задача 1 </vt:lpstr>
      <vt:lpstr>Задача 2 </vt:lpstr>
      <vt:lpstr>Задача 3</vt:lpstr>
      <vt:lpstr>Домашнее задание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Предпринимательство </dc:title>
  <dc:creator>Семен</dc:creator>
  <cp:lastModifiedBy>user</cp:lastModifiedBy>
  <cp:revision>30</cp:revision>
  <dcterms:created xsi:type="dcterms:W3CDTF">2020-04-09T04:10:20Z</dcterms:created>
  <dcterms:modified xsi:type="dcterms:W3CDTF">2020-04-09T10:55:03Z</dcterms:modified>
</cp:coreProperties>
</file>