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Государственное устройство  России в </a:t>
            </a:r>
            <a:r>
              <a:rPr lang="en-US" dirty="0" smtClean="0"/>
              <a:t>XVII </a:t>
            </a:r>
            <a:r>
              <a:rPr lang="ru-RU" dirty="0" smtClean="0"/>
              <a:t>веке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тайных 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За государственные преступления по Соборному Уложению 1649 года полагались особо жестокие наказания: сажание на кол, колесование, четвертование и сожжение заживо. </a:t>
            </a:r>
            <a:r>
              <a:rPr lang="ru-RU" sz="2400" b="1" dirty="0" smtClean="0"/>
              <a:t>Постепенно государственная власть </a:t>
            </a:r>
            <a:r>
              <a:rPr lang="ru-RU" sz="2400" b="1" dirty="0" smtClean="0"/>
              <a:t> </a:t>
            </a:r>
            <a:r>
              <a:rPr lang="ru-RU" sz="2400" b="1" dirty="0" smtClean="0"/>
              <a:t>превращается в Абсолютную, опирается на многочисленную бюрократию – т. е. чиновничество. </a:t>
            </a:r>
          </a:p>
          <a:p>
            <a:pPr>
              <a:buNone/>
            </a:pPr>
            <a:r>
              <a:rPr lang="ru-RU" sz="2400" b="1" dirty="0" smtClean="0"/>
              <a:t>Как вы думаете что за государственное преступление –«</a:t>
            </a:r>
            <a:r>
              <a:rPr lang="ru-RU" sz="2400" b="1" dirty="0" err="1" smtClean="0"/>
              <a:t>подым</a:t>
            </a:r>
            <a:r>
              <a:rPr lang="ru-RU" sz="2400" b="1" dirty="0" smtClean="0"/>
              <a:t>»?  </a:t>
            </a:r>
          </a:p>
          <a:p>
            <a:pPr>
              <a:buNone/>
            </a:pPr>
            <a:r>
              <a:rPr lang="ru-RU" sz="2400" b="1" dirty="0" smtClean="0"/>
              <a:t>« Хуление»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вооружённые силы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По мере накопления в казне денег, первые Романовы </a:t>
            </a:r>
            <a:r>
              <a:rPr lang="ru-RU" sz="2400" b="1" dirty="0" smtClean="0"/>
              <a:t>задумываются о регулярной армии</a:t>
            </a:r>
            <a:r>
              <a:rPr lang="ru-RU" sz="2400" dirty="0" smtClean="0"/>
              <a:t>. Дворянское ополчение уже не отвечало требованиям времени. На службу стали </a:t>
            </a:r>
            <a:r>
              <a:rPr lang="ru-RU" sz="2400" b="1" dirty="0" smtClean="0"/>
              <a:t>приглашать иностранных офицеров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В 1631 году в Москве было сформировано </a:t>
            </a:r>
            <a:r>
              <a:rPr lang="ru-RU" sz="2400" b="1" dirty="0" smtClean="0"/>
              <a:t>два солдатских </a:t>
            </a:r>
            <a:r>
              <a:rPr lang="ru-RU" sz="2400" dirty="0" smtClean="0"/>
              <a:t>полка. Они находились на постоянной службе и регулярно обучались. Но когда деньги кончались, их распускали.  </a:t>
            </a:r>
          </a:p>
          <a:p>
            <a:pPr>
              <a:buNone/>
            </a:pPr>
            <a:r>
              <a:rPr lang="ru-RU" sz="2400" dirty="0" smtClean="0"/>
              <a:t>Уже при Алексее Михайловиче   </a:t>
            </a:r>
            <a:r>
              <a:rPr lang="ru-RU" sz="2400" b="1" u="sng" dirty="0" smtClean="0"/>
              <a:t>были сформированы « Полки иноземного строя» – конные рейтарский и гусарский полки. </a:t>
            </a:r>
            <a:r>
              <a:rPr lang="ru-RU" sz="2400" dirty="0" smtClean="0"/>
              <a:t>Численность их доходила до 24 тысяч. В отличие от дворянского ополчения эти части </a:t>
            </a:r>
            <a:r>
              <a:rPr lang="ru-RU" sz="2400" b="1" dirty="0" smtClean="0"/>
              <a:t>регулярно обучались иностранными офицерами и были более боеспособны</a:t>
            </a:r>
            <a:r>
              <a:rPr lang="ru-RU" sz="2400" dirty="0" smtClean="0"/>
              <a:t>. Однако, содержать такие полки было казне сложно.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Прочитать и выучить параграф №18 и ответить на вопросы к параграфу устно. </a:t>
            </a:r>
          </a:p>
          <a:p>
            <a:r>
              <a:rPr lang="ru-RU" sz="2800" dirty="0" smtClean="0"/>
              <a:t>Выполнить в тетради работу с документом по выбору: «О боярской думе» на стр. 143 или « Посольский приказ» на стр. 144. по вопросам.  Не забудьте написать заголовок работы! 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Знать слова: абсолютизм, самодержавие, приказы, дьяки и подьячие, челобитная. </a:t>
            </a:r>
          </a:p>
          <a:p>
            <a:r>
              <a:rPr lang="ru-RU" sz="2800" dirty="0" smtClean="0"/>
              <a:t>Приготовить устный рассказ по картинке и тексту на стр. 141 к уроку 20.04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Становление абсолютизма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С окончанием Смутного времени на престоле укрепилась новая династия – Романовых. Уже Михаила официально стали именовать титулом </a:t>
            </a:r>
            <a:r>
              <a:rPr lang="ru-RU" sz="2400" b="1" u="sng" dirty="0" smtClean="0"/>
              <a:t>Самодержец </a:t>
            </a:r>
            <a:r>
              <a:rPr lang="ru-RU" sz="2400" dirty="0" smtClean="0"/>
              <a:t>– что означало, что он </a:t>
            </a:r>
            <a:r>
              <a:rPr lang="ru-RU" sz="2400" dirty="0" smtClean="0"/>
              <a:t> </a:t>
            </a:r>
            <a:r>
              <a:rPr lang="ru-RU" sz="2400" dirty="0" smtClean="0"/>
              <a:t>- вершина власти и правит неограниченно.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Романовы старались представить свою власть как справедливую, грозную и милостивую одновременно.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Пышность Московского двора подчёркивала связь с Византией, божественное происхождение  царя – Самодержца.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Боярская дума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Ещё с великокняжеских киевских времён сохранился совещательный орган при царях – </a:t>
            </a:r>
            <a:r>
              <a:rPr lang="ru-RU" b="1" u="sng" dirty="0" smtClean="0"/>
              <a:t>Боярская дума. Это был высший законосовещательный орган.  Высшими </a:t>
            </a:r>
            <a:r>
              <a:rPr lang="ru-RU" dirty="0" smtClean="0"/>
              <a:t>думными чинами были </a:t>
            </a:r>
            <a:r>
              <a:rPr lang="ru-RU" b="1" u="sng" dirty="0" smtClean="0"/>
              <a:t>бояре и окольничие, которые гордились своей « великой породой»</a:t>
            </a:r>
          </a:p>
          <a:p>
            <a:pPr>
              <a:buNone/>
            </a:pPr>
            <a:r>
              <a:rPr lang="ru-RU" dirty="0" smtClean="0"/>
              <a:t>Уже в 16 веке цари сами дополняют Думу ещё двумя чинами – </a:t>
            </a:r>
            <a:r>
              <a:rPr lang="ru-RU" b="1" u="sng" dirty="0" smtClean="0"/>
              <a:t>думными дворянами и думными дьяками, которым царь платил жалованье.</a:t>
            </a:r>
            <a:endParaRPr lang="ru-RU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Боярская дума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Бояре </a:t>
            </a:r>
            <a:r>
              <a:rPr lang="ru-RU" b="1" u="sng" dirty="0" smtClean="0"/>
              <a:t>считали «думное сидение</a:t>
            </a:r>
            <a:r>
              <a:rPr lang="ru-RU" dirty="0" smtClean="0"/>
              <a:t>» с царём своей привилегией и не любили думных дворян и дьяков. Но в 17 веке положение боярства сильно пошатнулось. Царь всё чаще собирал не Большую, </a:t>
            </a:r>
            <a:r>
              <a:rPr lang="ru-RU" b="1" dirty="0" smtClean="0"/>
              <a:t>а Ближнюю </a:t>
            </a:r>
            <a:r>
              <a:rPr lang="ru-RU" dirty="0" smtClean="0"/>
              <a:t>думу, в которой решал вопросы с самыми доверенными людьми.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 середине 17 века царь уже мог обойтись и без Думы, но все указы царя начинались </a:t>
            </a:r>
            <a:r>
              <a:rPr lang="ru-RU" smtClean="0"/>
              <a:t>словами «Царь </a:t>
            </a:r>
            <a:r>
              <a:rPr lang="ru-RU" dirty="0" smtClean="0"/>
              <a:t>решил и бояре приговорили…»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Земские соборы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Земские соборы в России собирались с 1549 по 1653 годы</a:t>
            </a:r>
            <a:r>
              <a:rPr lang="ru-RU" sz="2400" dirty="0" smtClean="0"/>
              <a:t>.  При Михаиле соборы собирались почти ежегодно – по самым разным вопросам. Но </a:t>
            </a:r>
            <a:r>
              <a:rPr lang="ru-RU" sz="2400" dirty="0" smtClean="0"/>
              <a:t> </a:t>
            </a:r>
            <a:r>
              <a:rPr lang="ru-RU" sz="2400" dirty="0" smtClean="0"/>
              <a:t>развитие хозяйства и торговли привело к тому, что </a:t>
            </a:r>
            <a:r>
              <a:rPr lang="ru-RU" sz="2400" b="1" dirty="0" smtClean="0"/>
              <a:t>последний Земский Собор был созван Алексеем Михайловичем в 1653 году по вопросу: </a:t>
            </a:r>
            <a:r>
              <a:rPr lang="ru-RU" sz="2400" dirty="0" smtClean="0"/>
              <a:t>брать ли под защиту Украину и начинать ли из-за нё войну с Польшей? </a:t>
            </a:r>
          </a:p>
          <a:p>
            <a:pPr>
              <a:buNone/>
            </a:pPr>
            <a:r>
              <a:rPr lang="ru-RU" sz="2400" dirty="0" smtClean="0"/>
              <a:t>Царь уже фактически не нуждался в « подпорках власти» в виде боярской Думы и Земских соборов. </a:t>
            </a:r>
            <a:r>
              <a:rPr lang="ru-RU" sz="2400" b="1" u="sng" dirty="0" smtClean="0"/>
              <a:t>Наступало время абсолютизма. В России это называлось Самодержавием.</a:t>
            </a:r>
            <a:endParaRPr lang="ru-RU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Приказная система сохранялась с 16 века. Число приказов менялось. Во главе каждого приказа стоял приказный судья. Это был родовитый боярин, получавший богатое « пожалование» за работу. Но часто боярин передоверял дела мелким чиновникам – дьякам и подьячим. Подьячие – это самые мелкие чиновники, вроде секретарей, писцов.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Они получали небольшое жалованье, но часто восполняли его….( чем?)   </a:t>
            </a:r>
          </a:p>
          <a:p>
            <a:pPr>
              <a:buNone/>
            </a:pPr>
            <a:r>
              <a:rPr lang="ru-RU" sz="2400" b="1" u="sng" dirty="0" smtClean="0"/>
              <a:t>Приказы были не только исполнительными органами, но и судебными.</a:t>
            </a:r>
            <a:r>
              <a:rPr lang="ru-RU" sz="2400" dirty="0" smtClean="0"/>
              <a:t> Можно предположить, как принимались судебные решения? О приказах в 17 веке сочинили сказку « Шемякин суд»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400" dirty="0" smtClean="0"/>
              <a:t>Приказы создавались по мере необходимости. При Алексее Михайловиче был </a:t>
            </a:r>
            <a:r>
              <a:rPr lang="ru-RU" sz="2400" b="1" u="sng" dirty="0" smtClean="0"/>
              <a:t>создан Приказ тайных дел. </a:t>
            </a:r>
            <a:r>
              <a:rPr lang="ru-RU" sz="2400" dirty="0" smtClean="0"/>
              <a:t>Если Иван Грозный открыто расправлялся с противниками, то Романовы Должны были выглядеть как цари справедливые и милостивые. Однако, </a:t>
            </a:r>
            <a:r>
              <a:rPr lang="ru-RU" sz="2400" dirty="0" err="1" smtClean="0"/>
              <a:t>воссания</a:t>
            </a:r>
            <a:r>
              <a:rPr lang="ru-RU" sz="2400" dirty="0" smtClean="0"/>
              <a:t> и недовольство народа постоянным ростом «тягла» заставили </a:t>
            </a:r>
            <a:r>
              <a:rPr lang="ru-RU" sz="2400" b="1" u="sng" dirty="0" smtClean="0"/>
              <a:t>создать орган расследования политических преступлений.</a:t>
            </a:r>
          </a:p>
          <a:p>
            <a:pPr>
              <a:buNone/>
            </a:pPr>
            <a:r>
              <a:rPr lang="ru-RU" sz="2400" b="1" u="sng" dirty="0" smtClean="0"/>
              <a:t> </a:t>
            </a:r>
            <a:r>
              <a:rPr lang="ru-RU" sz="2400" b="1" u="sng" dirty="0" smtClean="0"/>
              <a:t>Политическим преступлением считалось любое слово и дело, направленное против царя, его семьи, государства и церкви.</a:t>
            </a:r>
            <a:endParaRPr lang="ru-RU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Приказ тайных 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Это был особенный приказ, которым </a:t>
            </a:r>
            <a:r>
              <a:rPr lang="ru-RU" sz="2400" b="1" dirty="0" smtClean="0"/>
              <a:t>руководил царь личн</a:t>
            </a:r>
            <a:r>
              <a:rPr lang="ru-RU" sz="2400" dirty="0" smtClean="0"/>
              <a:t>о. Понятное дело, что в подвалах были пыточные камеры, где выпытывали « всю подноготную» у тех, кто сюда попадал. </a:t>
            </a:r>
          </a:p>
          <a:p>
            <a:pPr>
              <a:buNone/>
            </a:pPr>
            <a:r>
              <a:rPr lang="ru-RU" sz="2400" dirty="0" smtClean="0"/>
              <a:t>    Кроме Приказа тайных дел был ещё один особенный приказ – </a:t>
            </a:r>
            <a:r>
              <a:rPr lang="ru-RU" sz="2400" b="1" dirty="0" smtClean="0"/>
              <a:t>аптекарский.</a:t>
            </a:r>
            <a:r>
              <a:rPr lang="ru-RU" sz="2400" dirty="0" smtClean="0"/>
              <a:t> Впервые иностранные лекари появились в России в 17 веке. Приказ ведал здоровьем государя и его глава имел доступ к самому царю. В 17 веке в Москве был заложен Аптекарский огород для лекарственных растений. Сейчас это -….?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Слово и дело государево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Боясь заговоров и волнений, Алексей Михайлович ввёл </a:t>
            </a:r>
            <a:r>
              <a:rPr lang="ru-RU" sz="2400" b="1" u="sng" dirty="0" smtClean="0"/>
              <a:t>особый порядок расследования государственных преступлений – « Слово и дело государево</a:t>
            </a:r>
            <a:r>
              <a:rPr lang="ru-RU" b="1" u="sng" dirty="0" smtClean="0"/>
              <a:t>». </a:t>
            </a:r>
          </a:p>
          <a:p>
            <a:pPr>
              <a:buNone/>
            </a:pPr>
            <a:r>
              <a:rPr lang="ru-RU" sz="2400" dirty="0" smtClean="0"/>
              <a:t>Это означало, что любой человек на публике крикнувший « слово и дело!», знает о государственном преступлении</a:t>
            </a:r>
            <a:r>
              <a:rPr lang="ru-RU" sz="2400" b="1" dirty="0" smtClean="0"/>
              <a:t>. Его следовало немедленно доставить живым в приказ тайных дел</a:t>
            </a:r>
            <a:r>
              <a:rPr lang="ru-RU" sz="2400" dirty="0" smtClean="0"/>
              <a:t>, где он обязан был всё рассказать. Если же он  ничего не мог сказать, его били палкой почти до смерти и выбрасывали на улицу. Иногда пытали. Некоторые, чтобы спасти себя, оговаривали других.</a:t>
            </a:r>
          </a:p>
          <a:p>
            <a:pPr>
              <a:buNone/>
            </a:pPr>
            <a:endParaRPr lang="ru-RU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908</Words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Государственное устройство  России в XVII веке</vt:lpstr>
      <vt:lpstr>Становление абсолютизма</vt:lpstr>
      <vt:lpstr>Боярская дума</vt:lpstr>
      <vt:lpstr>Боярская дума</vt:lpstr>
      <vt:lpstr>Земские соборы</vt:lpstr>
      <vt:lpstr>Приказная система</vt:lpstr>
      <vt:lpstr>Приказная система</vt:lpstr>
      <vt:lpstr>Приказ тайных дел</vt:lpstr>
      <vt:lpstr>Слово и дело государево</vt:lpstr>
      <vt:lpstr>Приказ тайных дел</vt:lpstr>
      <vt:lpstr>Новые вооружённые силы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устройство  России в XVII веке</dc:title>
  <dc:creator>Семен</dc:creator>
  <cp:lastModifiedBy>Семен</cp:lastModifiedBy>
  <cp:revision>22</cp:revision>
  <dcterms:created xsi:type="dcterms:W3CDTF">2020-04-13T03:06:09Z</dcterms:created>
  <dcterms:modified xsi:type="dcterms:W3CDTF">2020-04-13T04:42:47Z</dcterms:modified>
</cp:coreProperties>
</file>