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58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Бюджет  и семейное хозяйство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угрожает семейному бюджету?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Инфляция – обесценивание денег по отношению к товарам.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Девальвация – обесценивание денег по отношению к золоту и другим валютам.  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Деноминация – изменение номинала денег ( убираются нули).  </a:t>
            </a:r>
          </a:p>
          <a:p>
            <a:pPr marL="457200" indent="-457200">
              <a:buNone/>
            </a:pPr>
            <a:r>
              <a:rPr lang="ru-RU" sz="2400" dirty="0" smtClean="0"/>
              <a:t>      Как этого избежать? Как хранить накопления?  Приведите примеры ( устно).   </a:t>
            </a:r>
          </a:p>
          <a:p>
            <a:pPr marL="457200" indent="-457200"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4000" dirty="0" smtClean="0"/>
              <a:t>    1. Инна несколько месяцев откладывала часть зарплаты для последующего приобретения абонемента в бассейн. Какую функцию денег иллюстрирует приведённый пример?</a:t>
            </a:r>
          </a:p>
          <a:p>
            <a:pPr>
              <a:buNone/>
            </a:pPr>
            <a:r>
              <a:rPr lang="ru-RU" sz="4000" dirty="0" smtClean="0"/>
              <a:t>1) мировые деньги</a:t>
            </a:r>
          </a:p>
          <a:p>
            <a:pPr>
              <a:buNone/>
            </a:pPr>
            <a:r>
              <a:rPr lang="ru-RU" sz="4000" dirty="0" smtClean="0"/>
              <a:t>2) средство обращения</a:t>
            </a:r>
          </a:p>
          <a:p>
            <a:pPr>
              <a:buNone/>
            </a:pPr>
            <a:r>
              <a:rPr lang="ru-RU" sz="4000" dirty="0" smtClean="0"/>
              <a:t>3) средство накопления</a:t>
            </a:r>
          </a:p>
          <a:p>
            <a:pPr>
              <a:buNone/>
            </a:pPr>
            <a:r>
              <a:rPr lang="ru-RU" sz="4000" dirty="0" smtClean="0"/>
              <a:t>4) мера стоимости 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    2.Какой признак характеризует командную экономическую систему?</a:t>
            </a:r>
          </a:p>
          <a:p>
            <a:pPr>
              <a:buNone/>
            </a:pPr>
            <a:r>
              <a:rPr lang="ru-RU" sz="4000" dirty="0" smtClean="0"/>
              <a:t>1) решение основных вопросов экономики</a:t>
            </a:r>
          </a:p>
          <a:p>
            <a:pPr>
              <a:buNone/>
            </a:pPr>
            <a:r>
              <a:rPr lang="ru-RU" sz="4000" dirty="0" smtClean="0"/>
              <a:t>2) факторы производства находятся в государственной собственности</a:t>
            </a:r>
          </a:p>
          <a:p>
            <a:pPr>
              <a:buNone/>
            </a:pPr>
            <a:r>
              <a:rPr lang="ru-RU" sz="4000" dirty="0" smtClean="0"/>
              <a:t>3) наличие конкуренции</a:t>
            </a:r>
          </a:p>
          <a:p>
            <a:pPr>
              <a:buNone/>
            </a:pPr>
            <a:r>
              <a:rPr lang="ru-RU" sz="4000" dirty="0" smtClean="0"/>
              <a:t>4) свободное ценообразование</a:t>
            </a:r>
          </a:p>
          <a:p>
            <a:pPr>
              <a:buNone/>
            </a:pPr>
            <a:r>
              <a:rPr lang="ru-RU" sz="4000" dirty="0" smtClean="0"/>
              <a:t>  </a:t>
            </a:r>
          </a:p>
          <a:p>
            <a:pPr>
              <a:buNone/>
            </a:pPr>
            <a:r>
              <a:rPr lang="ru-RU" sz="4000" dirty="0" smtClean="0"/>
              <a:t> 3. Любой продукт, предназначенный для продажи или обмена на рынке, называют</a:t>
            </a:r>
          </a:p>
          <a:p>
            <a:pPr>
              <a:buNone/>
            </a:pPr>
            <a:r>
              <a:rPr lang="ru-RU" sz="4000" dirty="0" smtClean="0"/>
              <a:t> 1) услугой</a:t>
            </a:r>
          </a:p>
          <a:p>
            <a:pPr>
              <a:buNone/>
            </a:pPr>
            <a:r>
              <a:rPr lang="ru-RU" sz="4000" dirty="0" smtClean="0"/>
              <a:t> 2) фактором производства</a:t>
            </a:r>
          </a:p>
          <a:p>
            <a:pPr>
              <a:buNone/>
            </a:pPr>
            <a:r>
              <a:rPr lang="ru-RU" sz="4000" dirty="0" smtClean="0"/>
              <a:t> 3) стоимостью</a:t>
            </a:r>
          </a:p>
          <a:p>
            <a:pPr>
              <a:buNone/>
            </a:pPr>
            <a:r>
              <a:rPr lang="ru-RU" sz="4000" dirty="0" smtClean="0"/>
              <a:t> 4) товаром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1700" dirty="0" smtClean="0"/>
              <a:t>4. Верны ли следующие суждения о налогах?</a:t>
            </a:r>
          </a:p>
          <a:p>
            <a:pPr>
              <a:buNone/>
            </a:pPr>
            <a:r>
              <a:rPr lang="ru-RU" sz="1700" dirty="0" smtClean="0"/>
              <a:t> А. Налог на добавленную стоимость — это косвенный налог.</a:t>
            </a:r>
          </a:p>
          <a:p>
            <a:pPr>
              <a:buNone/>
            </a:pPr>
            <a:r>
              <a:rPr lang="ru-RU" sz="1700" dirty="0" smtClean="0"/>
              <a:t> Б. Уплата налогов — обязанность каждого гражданина.</a:t>
            </a:r>
          </a:p>
          <a:p>
            <a:pPr>
              <a:buNone/>
            </a:pPr>
            <a:r>
              <a:rPr lang="ru-RU" sz="1700" dirty="0" smtClean="0"/>
              <a:t> 1) верно только А</a:t>
            </a:r>
          </a:p>
          <a:p>
            <a:pPr>
              <a:buNone/>
            </a:pPr>
            <a:r>
              <a:rPr lang="ru-RU" sz="1700" dirty="0" smtClean="0"/>
              <a:t> 2) верно только Б</a:t>
            </a:r>
          </a:p>
          <a:p>
            <a:pPr>
              <a:buNone/>
            </a:pPr>
            <a:r>
              <a:rPr lang="ru-RU" sz="1700" dirty="0" smtClean="0"/>
              <a:t> 3) верны оба суждения</a:t>
            </a:r>
          </a:p>
          <a:p>
            <a:pPr>
              <a:buNone/>
            </a:pPr>
            <a:r>
              <a:rPr lang="ru-RU" sz="1700" dirty="0" smtClean="0"/>
              <a:t> 4) оба суждения неверны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5.  </a:t>
            </a:r>
            <a:r>
              <a:rPr lang="ru-RU" sz="1800" dirty="0" smtClean="0"/>
              <a:t>Даниил является владельцем фирмы. Для увеличения прибыли, скорости и качества работы он установил новое оборудование. В данной ситуации он проявил себя, прежде всего, как</a:t>
            </a:r>
          </a:p>
          <a:p>
            <a:pPr>
              <a:buNone/>
            </a:pPr>
            <a:r>
              <a:rPr lang="ru-RU" sz="1800" dirty="0" smtClean="0"/>
              <a:t> 1) потребитель</a:t>
            </a:r>
          </a:p>
          <a:p>
            <a:pPr>
              <a:buNone/>
            </a:pPr>
            <a:r>
              <a:rPr lang="ru-RU" sz="1800" dirty="0" smtClean="0"/>
              <a:t> 2) покупатель</a:t>
            </a:r>
          </a:p>
          <a:p>
            <a:pPr>
              <a:buNone/>
            </a:pPr>
            <a:r>
              <a:rPr lang="ru-RU" sz="1800" dirty="0" smtClean="0"/>
              <a:t> 3) разработчик</a:t>
            </a:r>
          </a:p>
          <a:p>
            <a:pPr>
              <a:buNone/>
            </a:pPr>
            <a:r>
              <a:rPr lang="ru-RU" sz="1800" dirty="0" smtClean="0"/>
              <a:t> 4) предприниматель</a:t>
            </a:r>
          </a:p>
          <a:p>
            <a:pPr>
              <a:buNone/>
            </a:pPr>
            <a:r>
              <a:rPr lang="ru-RU" sz="1700" dirty="0" smtClean="0"/>
              <a:t> </a:t>
            </a:r>
          </a:p>
          <a:p>
            <a:pPr>
              <a:buNone/>
            </a:pPr>
            <a:endParaRPr lang="ru-RU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419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1700" dirty="0" smtClean="0"/>
              <a:t>      6.Верны ли следующие суждения об экономических системах?</a:t>
            </a:r>
          </a:p>
          <a:p>
            <a:pPr>
              <a:buNone/>
            </a:pPr>
            <a:r>
              <a:rPr lang="ru-RU" sz="1700" dirty="0" smtClean="0"/>
              <a:t> А. Традиционная экономика основана на широком использовании ручного труда, общинном ведении хозяйства, натуральном хозяйстве.</a:t>
            </a:r>
          </a:p>
          <a:p>
            <a:pPr>
              <a:buNone/>
            </a:pPr>
            <a:r>
              <a:rPr lang="ru-RU" sz="1700" dirty="0" smtClean="0"/>
              <a:t> Б. Командная экономика – способ организации хозяйственной жизни, основанный на многообразии форм собственности, свободном ценообразовании и конкуренции.</a:t>
            </a:r>
          </a:p>
          <a:p>
            <a:pPr>
              <a:buNone/>
            </a:pPr>
            <a:r>
              <a:rPr lang="ru-RU" sz="1700" dirty="0" smtClean="0"/>
              <a:t> 1) верно только А</a:t>
            </a:r>
          </a:p>
          <a:p>
            <a:pPr>
              <a:buNone/>
            </a:pPr>
            <a:r>
              <a:rPr lang="ru-RU" sz="1700" dirty="0" smtClean="0"/>
              <a:t> 2) верно только Б</a:t>
            </a:r>
          </a:p>
          <a:p>
            <a:pPr>
              <a:buNone/>
            </a:pPr>
            <a:r>
              <a:rPr lang="ru-RU" sz="1700" dirty="0" smtClean="0"/>
              <a:t> 3) верны оба суждения</a:t>
            </a:r>
          </a:p>
          <a:p>
            <a:pPr>
              <a:buNone/>
            </a:pPr>
            <a:r>
              <a:rPr lang="ru-RU" sz="1700" dirty="0" smtClean="0"/>
              <a:t> 4) оба суждения неверны </a:t>
            </a:r>
          </a:p>
          <a:p>
            <a:pPr>
              <a:buNone/>
            </a:pPr>
            <a:endParaRPr lang="ru-RU" sz="1700" dirty="0" smtClean="0"/>
          </a:p>
          <a:p>
            <a:pPr>
              <a:buNone/>
            </a:pPr>
            <a:r>
              <a:rPr lang="ru-RU" sz="1700" dirty="0" smtClean="0"/>
              <a:t>     7.  Слово «экономика» употребляется в различных значениях. Какой из примеров соответствует значению «хозяйство»?</a:t>
            </a:r>
          </a:p>
          <a:p>
            <a:pPr>
              <a:buNone/>
            </a:pPr>
            <a:r>
              <a:rPr lang="ru-RU" sz="1700" dirty="0" smtClean="0"/>
              <a:t> 1) изучение рынка товаров и услуг</a:t>
            </a:r>
          </a:p>
          <a:p>
            <a:pPr>
              <a:buNone/>
            </a:pPr>
            <a:r>
              <a:rPr lang="ru-RU" sz="1700" dirty="0" smtClean="0"/>
              <a:t> 2) продажа облигаций предприятия</a:t>
            </a:r>
          </a:p>
          <a:p>
            <a:pPr>
              <a:buNone/>
            </a:pPr>
            <a:r>
              <a:rPr lang="ru-RU" sz="1700" dirty="0" smtClean="0"/>
              <a:t> 3) создание экономической модели</a:t>
            </a:r>
          </a:p>
          <a:p>
            <a:pPr>
              <a:buNone/>
            </a:pPr>
            <a:r>
              <a:rPr lang="ru-RU" sz="1700" dirty="0" smtClean="0"/>
              <a:t> 4) выявление законов развития рынка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900" dirty="0" smtClean="0"/>
              <a:t>  8.Верны ли следующие суждения о деньгах?</a:t>
            </a:r>
          </a:p>
          <a:p>
            <a:pPr>
              <a:buNone/>
            </a:pPr>
            <a:r>
              <a:rPr lang="ru-RU" sz="1900" dirty="0" smtClean="0"/>
              <a:t> А. При покупке товаров деньги выступают как мера стоимости.</a:t>
            </a:r>
          </a:p>
          <a:p>
            <a:pPr>
              <a:buNone/>
            </a:pPr>
            <a:r>
              <a:rPr lang="ru-RU" sz="1900" dirty="0" smtClean="0"/>
              <a:t> Б. В современном мире единственной формой платежа является использование наличных денег.</a:t>
            </a:r>
          </a:p>
          <a:p>
            <a:pPr>
              <a:buNone/>
            </a:pPr>
            <a:r>
              <a:rPr lang="ru-RU" sz="1900" dirty="0" smtClean="0"/>
              <a:t> 1) верно только А</a:t>
            </a:r>
          </a:p>
          <a:p>
            <a:pPr>
              <a:buNone/>
            </a:pPr>
            <a:r>
              <a:rPr lang="ru-RU" sz="1900" dirty="0" smtClean="0"/>
              <a:t> 2) верно только Б</a:t>
            </a:r>
          </a:p>
          <a:p>
            <a:pPr>
              <a:buNone/>
            </a:pPr>
            <a:r>
              <a:rPr lang="ru-RU" sz="1900" dirty="0" smtClean="0"/>
              <a:t> 3) верны оба суждения</a:t>
            </a:r>
          </a:p>
          <a:p>
            <a:pPr>
              <a:buNone/>
            </a:pPr>
            <a:r>
              <a:rPr lang="ru-RU" sz="1900" dirty="0" smtClean="0"/>
              <a:t> 4) оба суждения неверны</a:t>
            </a:r>
          </a:p>
          <a:p>
            <a:pPr>
              <a:buNone/>
            </a:pPr>
            <a:r>
              <a:rPr lang="ru-RU" sz="1900" dirty="0" smtClean="0"/>
              <a:t/>
            </a:r>
            <a:br>
              <a:rPr lang="ru-RU" sz="1900" dirty="0" smtClean="0"/>
            </a:br>
            <a:endParaRPr lang="ru-RU" sz="1900" dirty="0" smtClean="0"/>
          </a:p>
          <a:p>
            <a:pPr>
              <a:buNone/>
            </a:pPr>
            <a:r>
              <a:rPr lang="ru-RU" sz="1900" dirty="0" smtClean="0"/>
              <a:t> 9..Женя купил минеральную воду за 37 рублей. Какую функцию денег иллюстрирует данный пример?</a:t>
            </a:r>
          </a:p>
          <a:p>
            <a:pPr>
              <a:buNone/>
            </a:pPr>
            <a:r>
              <a:rPr lang="ru-RU" sz="1900" dirty="0" smtClean="0"/>
              <a:t> 1) средство накопления</a:t>
            </a:r>
          </a:p>
          <a:p>
            <a:pPr>
              <a:buNone/>
            </a:pPr>
            <a:r>
              <a:rPr lang="ru-RU" sz="1900" dirty="0" smtClean="0"/>
              <a:t> 2) мера стоимости</a:t>
            </a:r>
          </a:p>
          <a:p>
            <a:pPr>
              <a:buNone/>
            </a:pPr>
            <a:r>
              <a:rPr lang="ru-RU" sz="1900" dirty="0" smtClean="0"/>
              <a:t> 3) средство обращения</a:t>
            </a:r>
          </a:p>
          <a:p>
            <a:pPr>
              <a:buNone/>
            </a:pPr>
            <a:r>
              <a:rPr lang="ru-RU" sz="1900" dirty="0" smtClean="0"/>
              <a:t> 4) мировые деньги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10. Существует несколько значений понятия «экономика». Что из перечисленного иллюстрирует экономику как науку?</a:t>
            </a:r>
          </a:p>
          <a:p>
            <a:pPr>
              <a:buNone/>
            </a:pPr>
            <a:r>
              <a:rPr lang="ru-RU" sz="2000" dirty="0" smtClean="0"/>
              <a:t> 1) продажа акций предприятий на бирже</a:t>
            </a:r>
          </a:p>
          <a:p>
            <a:pPr>
              <a:buNone/>
            </a:pPr>
            <a:r>
              <a:rPr lang="ru-RU" sz="2000" dirty="0" smtClean="0"/>
              <a:t> 2) производство товаров и услуг</a:t>
            </a:r>
          </a:p>
          <a:p>
            <a:pPr>
              <a:buNone/>
            </a:pPr>
            <a:r>
              <a:rPr lang="ru-RU" sz="2000" dirty="0" smtClean="0"/>
              <a:t> 3) изучение методов государственного регулирования экономики</a:t>
            </a:r>
          </a:p>
          <a:p>
            <a:pPr>
              <a:buNone/>
            </a:pPr>
            <a:r>
              <a:rPr lang="ru-RU" sz="2000" dirty="0" smtClean="0"/>
              <a:t> 4) оформление банковских кредитов</a:t>
            </a:r>
          </a:p>
          <a:p>
            <a:pPr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Прочитать параграфы №13 и  №14.</a:t>
            </a:r>
          </a:p>
          <a:p>
            <a:pPr>
              <a:buNone/>
            </a:pPr>
            <a:r>
              <a:rPr lang="ru-RU" dirty="0" smtClean="0"/>
              <a:t>2. Подготовить устный пример влияния инфляции на семейный бюджет и примеры способов сохранения семейных сбережений от инфляции.  </a:t>
            </a:r>
          </a:p>
          <a:p>
            <a:pPr>
              <a:buNone/>
            </a:pPr>
            <a:r>
              <a:rPr lang="ru-RU" dirty="0" smtClean="0"/>
              <a:t>3. Быть готовыми к тесту по налогам и бюджету в формате ОГЭ  </a:t>
            </a:r>
          </a:p>
          <a:p>
            <a:pPr>
              <a:buNone/>
            </a:pPr>
            <a:r>
              <a:rPr lang="ru-RU" dirty="0" smtClean="0"/>
              <a:t>4. Ответы на тест</a:t>
            </a:r>
            <a:r>
              <a:rPr lang="ru-RU" dirty="0" smtClean="0"/>
              <a:t>:</a:t>
            </a:r>
            <a:r>
              <a:rPr lang="en-US" smtClean="0"/>
              <a:t> 3 2 4 3 4    1 2 4 3 3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Понятие бюджета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В 14 веке в Англии существовало правило: Если король нуждался в деньгах, он обращался к парламенту. Палата общин обсуждала просьбу короля и приглашала лорда – казначея. </a:t>
            </a:r>
          </a:p>
          <a:p>
            <a:pPr>
              <a:buNone/>
            </a:pPr>
            <a:r>
              <a:rPr lang="ru-RU" sz="2000" dirty="0" smtClean="0"/>
              <a:t>Казначей приходил с кожаной сумкой, в которой были золотые монеты и доклад. В докладе говорилось, сколько собрано налогов и сколько может получить король. Эта процедура называлась открытие </a:t>
            </a:r>
            <a:r>
              <a:rPr lang="ru-RU" sz="2000" b="1" dirty="0" smtClean="0"/>
              <a:t>бюджета, </a:t>
            </a:r>
            <a:r>
              <a:rPr lang="ru-RU" sz="2000" dirty="0" smtClean="0"/>
              <a:t>т.е. </a:t>
            </a:r>
            <a:r>
              <a:rPr lang="ru-RU" sz="2000" b="1" dirty="0" smtClean="0"/>
              <a:t>кожаной сумки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1027" name="Picture 3" descr="C:\Users\Семен\Desktop\казначе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600200"/>
            <a:ext cx="335280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Бюджет – это…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dirty="0" smtClean="0"/>
              <a:t>Бюджет – это роспись доходов и расходов </a:t>
            </a:r>
            <a:r>
              <a:rPr lang="ru-RU" sz="2400" dirty="0" smtClean="0"/>
              <a:t>за определённый период  ( чаще всего за год).  Бюджет может быть   </a:t>
            </a:r>
          </a:p>
          <a:p>
            <a:pPr>
              <a:buNone/>
            </a:pPr>
            <a:r>
              <a:rPr lang="ru-RU" sz="2400" dirty="0" smtClean="0"/>
              <a:t>  государства   </a:t>
            </a:r>
          </a:p>
          <a:p>
            <a:pPr>
              <a:buNone/>
            </a:pPr>
            <a:r>
              <a:rPr lang="ru-RU" sz="2400" dirty="0" smtClean="0"/>
              <a:t>  города </a:t>
            </a:r>
          </a:p>
          <a:p>
            <a:pPr>
              <a:buNone/>
            </a:pPr>
            <a:r>
              <a:rPr lang="ru-RU" sz="2400" dirty="0" smtClean="0"/>
              <a:t>  семьи  </a:t>
            </a:r>
          </a:p>
          <a:p>
            <a:pPr>
              <a:buNone/>
            </a:pPr>
            <a:r>
              <a:rPr lang="ru-RU" sz="2400" dirty="0" smtClean="0"/>
              <a:t> И государство, и семья должны считать свои доходы и расходы. </a:t>
            </a:r>
            <a:r>
              <a:rPr lang="ru-RU" sz="2400" b="1" dirty="0" smtClean="0"/>
              <a:t>Выполним задание: разделите статьи на доходы и расходы. </a:t>
            </a:r>
          </a:p>
          <a:p>
            <a:pPr>
              <a:buNone/>
            </a:pPr>
            <a:r>
              <a:rPr lang="ru-RU" sz="2400" dirty="0" smtClean="0"/>
              <a:t> налог на транспорт, ремонт школ к первому сентября,  зарплата врачей в государственных больницах, выплата процентов по займам, прибыль от коммерческих запусков ракет, ремонт дорог, таможенные пошлины на ввоз иномарок,   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Дефицит и </a:t>
            </a:r>
            <a:r>
              <a:rPr lang="ru-RU" dirty="0" err="1" smtClean="0"/>
              <a:t>профицит</a:t>
            </a:r>
            <a:r>
              <a:rPr lang="ru-RU" dirty="0" smtClean="0"/>
              <a:t> бюджета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Из новостей города Кирова: за январь – сентябрь 2019 года </a:t>
            </a:r>
          </a:p>
          <a:p>
            <a:pPr>
              <a:buNone/>
            </a:pPr>
            <a:r>
              <a:rPr lang="ru-RU" sz="2400" dirty="0" smtClean="0"/>
              <a:t>объём налоговых  доходов бюджета города Кирова увеличился на 3,6% или 104,4 млн. рублей по сравнению с аналогичным периодом прошлого года. Посчитайте поступление налоговых доходов в прошлом году в такой же период. </a:t>
            </a:r>
          </a:p>
          <a:p>
            <a:pPr>
              <a:buNone/>
            </a:pPr>
            <a:r>
              <a:rPr lang="ru-RU" sz="2400" dirty="0" smtClean="0"/>
              <a:t>За 9 месяцев 2019 года объём доходов в бюджете города Кирова  превысил объём расходов на 110,5 млн. рублей. </a:t>
            </a:r>
          </a:p>
          <a:p>
            <a:pPr>
              <a:buNone/>
            </a:pPr>
            <a:r>
              <a:rPr lang="ru-RU" sz="2400" dirty="0" smtClean="0"/>
              <a:t>Такой бюджет называется…?( дефицитным или </a:t>
            </a:r>
            <a:r>
              <a:rPr lang="ru-RU" sz="2400" dirty="0" err="1" smtClean="0"/>
              <a:t>профицитным</a:t>
            </a:r>
            <a:r>
              <a:rPr lang="ru-RU" sz="2400" dirty="0" smtClean="0"/>
              <a:t>)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Налоги – главный источник бюджета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400" dirty="0" smtClean="0"/>
              <a:t>Интересные факты о налогах:  </a:t>
            </a:r>
          </a:p>
          <a:p>
            <a:r>
              <a:rPr lang="ru-RU" sz="2400" dirty="0" smtClean="0"/>
              <a:t>В XVIII веке в Англии был введен </a:t>
            </a:r>
            <a:r>
              <a:rPr lang="ru-RU" sz="2400" b="1" u="sng" dirty="0" smtClean="0"/>
              <a:t>налог на трости</a:t>
            </a:r>
            <a:r>
              <a:rPr lang="ru-RU" sz="2400" u="sng" dirty="0" smtClean="0"/>
              <a:t>. </a:t>
            </a:r>
            <a:r>
              <a:rPr lang="ru-RU" sz="2400" dirty="0" smtClean="0"/>
              <a:t>Обоснованием введения налога выступило утверждение чиновников о том, что трость портит дорожные покрытия, приводя те в совершенную негодность.</a:t>
            </a:r>
          </a:p>
          <a:p>
            <a:endParaRPr lang="ru-RU" sz="2400" dirty="0" smtClean="0"/>
          </a:p>
          <a:p>
            <a:r>
              <a:rPr lang="ru-RU" sz="2400" dirty="0" smtClean="0"/>
              <a:t>С 1993 года в Венеции взимается </a:t>
            </a:r>
            <a:r>
              <a:rPr lang="ru-RU" sz="2400" b="1" u="sng" dirty="0" smtClean="0"/>
              <a:t>налог на тень</a:t>
            </a:r>
            <a:r>
              <a:rPr lang="ru-RU" sz="2400" dirty="0" smtClean="0"/>
              <a:t>. Под обложение этим налогом попали навесы и зонтики, которые принадлежат магазинам и многочисленным кафе, тень от которых падает на коммунальную собственность – землю.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В Испании в средние века, если на престол вступал холостой король, взимался специальный налог </a:t>
            </a:r>
            <a:r>
              <a:rPr lang="ru-RU" sz="2400" b="1" u="sng" dirty="0" smtClean="0"/>
              <a:t>«туфля королевы»: он шел на королевскую свадьбу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В Испании, в ближайшее время будет введен новый </a:t>
            </a:r>
            <a:r>
              <a:rPr lang="ru-RU" sz="2400" b="1" u="sng" dirty="0" smtClean="0"/>
              <a:t>налог на солнце </a:t>
            </a:r>
            <a:r>
              <a:rPr lang="ru-RU" sz="2400" dirty="0" smtClean="0"/>
              <a:t>для приезжающих в отпуск туристов. Таким образом власти собираются улучшить экологическую обстановку на островах. Когда новое законодательство вступит в силу, туристы будут платить по одному евро в день </a:t>
            </a:r>
            <a:r>
              <a:rPr lang="ru-RU" sz="2400" b="1" u="sng" dirty="0" smtClean="0"/>
              <a:t>за пребывание под жарким солнцем </a:t>
            </a:r>
            <a:r>
              <a:rPr lang="ru-RU" sz="2400" dirty="0" err="1" smtClean="0"/>
              <a:t>Балеарских</a:t>
            </a:r>
            <a:r>
              <a:rPr lang="ru-RU" sz="2400" dirty="0" smtClean="0"/>
              <a:t> островов. Ожидается, что ежегодно налог на солнце будет приносить около 70 млн. долларов. Эти деньги предполагается направить на очистку пляжей и прибрежной зоны от мусора, который туристы любят за собой оставлять. </a:t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налоги?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u="sng" dirty="0" smtClean="0"/>
              <a:t> Налоги – обязательные безвозмездные платежи  физических и юридических лиц государству, установленные законом.  </a:t>
            </a:r>
          </a:p>
          <a:p>
            <a:pPr>
              <a:buNone/>
            </a:pPr>
            <a:r>
              <a:rPr lang="ru-RU" sz="2000" dirty="0" smtClean="0"/>
              <a:t> Уплата налогов – конституционная обязанность граждан РФ.  </a:t>
            </a:r>
          </a:p>
          <a:p>
            <a:pPr>
              <a:buNone/>
            </a:pPr>
            <a:r>
              <a:rPr lang="ru-RU" sz="2000" dirty="0" smtClean="0"/>
              <a:t>Какие бывают налоги? Налоги </a:t>
            </a:r>
            <a:r>
              <a:rPr lang="ru-RU" sz="2000" b="1" dirty="0" smtClean="0"/>
              <a:t>бывают прямые и косвенные.   </a:t>
            </a:r>
          </a:p>
          <a:p>
            <a:pPr>
              <a:buNone/>
            </a:pPr>
            <a:r>
              <a:rPr lang="ru-RU" sz="2000" b="1" dirty="0" smtClean="0"/>
              <a:t> Прямые налоги</a:t>
            </a:r>
            <a:r>
              <a:rPr lang="ru-RU" sz="2000" dirty="0" smtClean="0"/>
              <a:t> – уплачиваются прямо в казну и их можно заранее посчитать: это налоги на доходы, на прибыль, на транспорт, на землю, на недвижимое имущество и другие.  </a:t>
            </a:r>
          </a:p>
          <a:p>
            <a:pPr>
              <a:buNone/>
            </a:pPr>
            <a:r>
              <a:rPr lang="ru-RU" sz="2000" b="1" dirty="0" smtClean="0"/>
              <a:t>Косвенные налоги </a:t>
            </a:r>
            <a:r>
              <a:rPr lang="ru-RU" sz="2000" dirty="0" smtClean="0"/>
              <a:t>включаются в стоимость товара и платятся только в случае его покупки: это акцизы на топливо, таможенные пошлины, НДС, акцизы на табак и алкоголь и подобные налоги.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Налоговые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Налоговых систем в мире три вида:  </a:t>
            </a:r>
          </a:p>
          <a:p>
            <a:pPr>
              <a:buNone/>
            </a:pPr>
            <a:r>
              <a:rPr lang="ru-RU" sz="2400" dirty="0" smtClean="0"/>
              <a:t>1 – </a:t>
            </a:r>
            <a:r>
              <a:rPr lang="ru-RU" sz="2400" b="1" dirty="0" smtClean="0"/>
              <a:t>Прогрессивная</a:t>
            </a:r>
            <a:r>
              <a:rPr lang="ru-RU" sz="2400" dirty="0" smtClean="0"/>
              <a:t> система(шкала) – чем выше доход, тем…..</a:t>
            </a:r>
          </a:p>
          <a:p>
            <a:pPr>
              <a:buNone/>
            </a:pPr>
            <a:r>
              <a:rPr lang="ru-RU" sz="2400" dirty="0" smtClean="0"/>
              <a:t> процент  налога. </a:t>
            </a:r>
          </a:p>
          <a:p>
            <a:pPr>
              <a:buNone/>
            </a:pPr>
            <a:r>
              <a:rPr lang="ru-RU" sz="2400" dirty="0" smtClean="0"/>
              <a:t> 2. </a:t>
            </a:r>
            <a:r>
              <a:rPr lang="ru-RU" sz="2400" b="1" dirty="0" smtClean="0"/>
              <a:t>Регрессивная</a:t>
            </a:r>
            <a:r>
              <a:rPr lang="ru-RU" sz="2400" dirty="0" smtClean="0"/>
              <a:t> система ( шкала) – чем выше доход, тем…. </a:t>
            </a:r>
          </a:p>
          <a:p>
            <a:pPr>
              <a:buNone/>
            </a:pPr>
            <a:r>
              <a:rPr lang="ru-RU" sz="2400" dirty="0" smtClean="0"/>
              <a:t> процент  налога.  </a:t>
            </a:r>
          </a:p>
          <a:p>
            <a:pPr>
              <a:buNone/>
            </a:pPr>
            <a:r>
              <a:rPr lang="ru-RU" sz="2400" dirty="0" smtClean="0"/>
              <a:t>3. </a:t>
            </a:r>
            <a:r>
              <a:rPr lang="ru-RU" sz="2400" b="1" dirty="0" smtClean="0"/>
              <a:t>Пропорциональная</a:t>
            </a:r>
            <a:r>
              <a:rPr lang="ru-RU" sz="2400" dirty="0" smtClean="0"/>
              <a:t> система ( плоская шкала) – процент налога одинаков, независимо от дохода.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Бюджет государства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Бюджет в Российской Федерации принимается Государственной Думой и является Законом. </a:t>
            </a:r>
          </a:p>
          <a:p>
            <a:pPr>
              <a:buNone/>
            </a:pPr>
            <a:r>
              <a:rPr lang="ru-RU" sz="2400" dirty="0" smtClean="0"/>
              <a:t>Неуплата налогов в большом размере является уголовным преступлением. На бюджетные деньги содержится армия, полиция, суды, школы, библиотеки, музеи, строятся дороги, мосты. </a:t>
            </a:r>
          </a:p>
          <a:p>
            <a:pPr>
              <a:buNone/>
            </a:pPr>
            <a:r>
              <a:rPr lang="ru-RU" sz="2400" b="1" dirty="0" smtClean="0"/>
              <a:t>Главная задача бюджета – правильно расходовать деньги во благо общества.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974</Words>
  <PresentationFormat>Экран (4:3)</PresentationFormat>
  <Paragraphs>127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Бюджет  и семейное хозяйство</vt:lpstr>
      <vt:lpstr>Домашнее задание </vt:lpstr>
      <vt:lpstr>Понятие бюджета</vt:lpstr>
      <vt:lpstr>Бюджет – это…</vt:lpstr>
      <vt:lpstr>Дефицит и профицит бюджета</vt:lpstr>
      <vt:lpstr>Налоги – главный источник бюджета</vt:lpstr>
      <vt:lpstr>Что такое налоги?</vt:lpstr>
      <vt:lpstr>Налоговые системы</vt:lpstr>
      <vt:lpstr>Бюджет государства</vt:lpstr>
      <vt:lpstr>Что угрожает семейному бюджету? 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 и семейное хозяйство</dc:title>
  <dc:creator>Семен</dc:creator>
  <cp:lastModifiedBy>Семен</cp:lastModifiedBy>
  <cp:revision>26</cp:revision>
  <dcterms:created xsi:type="dcterms:W3CDTF">2020-04-15T02:40:23Z</dcterms:created>
  <dcterms:modified xsi:type="dcterms:W3CDTF">2020-04-15T13:37:54Z</dcterms:modified>
</cp:coreProperties>
</file>