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4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Производство в экономике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8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Снижение издержек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000" dirty="0" smtClean="0"/>
              <a:t>1.   Масштабирование производства. При крупном производстве  постоянные издержки на единицу продукции уменьшаются.      </a:t>
            </a:r>
          </a:p>
          <a:p>
            <a:pPr marL="457200" indent="-457200">
              <a:buAutoNum type="arabicPlain" startAt="2"/>
            </a:pPr>
            <a:r>
              <a:rPr lang="ru-RU" sz="2000" dirty="0" smtClean="0"/>
              <a:t>Использование технических новшеств. Затраты на переоборудование окупаются снижением затрат на зарплату работникам.   </a:t>
            </a:r>
          </a:p>
          <a:p>
            <a:pPr marL="457200" indent="-457200">
              <a:buAutoNum type="arabicPlain" startAt="2"/>
            </a:pPr>
            <a:r>
              <a:rPr lang="ru-RU" sz="2000" dirty="0" smtClean="0"/>
              <a:t>Максимально быстрое  использование оборудования и быстрая </a:t>
            </a:r>
            <a:r>
              <a:rPr lang="ru-RU" sz="2000" b="1" dirty="0" smtClean="0"/>
              <a:t>амортизация</a:t>
            </a:r>
            <a:r>
              <a:rPr lang="ru-RU" sz="2000" dirty="0" smtClean="0"/>
              <a:t> оборудования. Так новое оборудование скорее окупается. </a:t>
            </a:r>
          </a:p>
          <a:p>
            <a:pPr marL="457200" indent="-457200">
              <a:buAutoNum type="arabicPlain" startAt="2"/>
            </a:pPr>
            <a:r>
              <a:rPr lang="ru-RU" sz="2000" dirty="0" smtClean="0"/>
              <a:t> Переобучение персонала, овладение новыми технологиями. Затраты на обучение окупаются на рынке продукции.   </a:t>
            </a:r>
          </a:p>
          <a:p>
            <a:pPr marL="457200" indent="-457200">
              <a:buNone/>
            </a:pPr>
            <a:r>
              <a:rPr lang="ru-RU" sz="2000" b="1" dirty="0" smtClean="0"/>
              <a:t>       Конкуренция в рыночной экономике заставляет предпринимателя постоянно стремиться снижать издержки.  </a:t>
            </a:r>
          </a:p>
          <a:p>
            <a:pPr marL="457200" indent="-457200">
              <a:buNone/>
            </a:pPr>
            <a:r>
              <a:rPr lang="ru-RU" sz="2000" b="1" dirty="0" smtClean="0"/>
              <a:t>       Рентабельность предприятия - Рентабельность затрат</a:t>
            </a:r>
            <a:r>
              <a:rPr lang="ru-RU" sz="2000" dirty="0" smtClean="0"/>
              <a:t> </a:t>
            </a:r>
            <a:r>
              <a:rPr lang="ru-RU" sz="2000" b="1" dirty="0" smtClean="0"/>
              <a:t>Рентабельность затрат</a:t>
            </a:r>
            <a:r>
              <a:rPr lang="ru-RU" sz="2000" dirty="0" smtClean="0"/>
              <a:t> – это коэффициент который показывает количество получаемого дохода с одного потраченного рубля и рассчитывается как соотношение чистой прибыли к совокупной сумме </a:t>
            </a:r>
            <a:r>
              <a:rPr lang="ru-RU" sz="2000" b="1" dirty="0" smtClean="0"/>
              <a:t>затрат</a:t>
            </a:r>
            <a:r>
              <a:rPr lang="ru-RU" sz="2000" dirty="0" smtClean="0"/>
              <a:t> на создание и последующую реализацию продукции.21 янв. 2020 г.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ru-RU" dirty="0" smtClean="0"/>
              <a:t>Домашнее задание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Прочитать параграф № 22. </a:t>
            </a:r>
          </a:p>
          <a:p>
            <a:pPr>
              <a:buNone/>
            </a:pPr>
            <a:r>
              <a:rPr lang="ru-RU" dirty="0" smtClean="0"/>
              <a:t>2.Подобрать в интернете данные о самых рентабельных видах предпринимательства </a:t>
            </a:r>
          </a:p>
          <a:p>
            <a:pPr>
              <a:buNone/>
            </a:pPr>
            <a:r>
              <a:rPr lang="ru-RU" dirty="0" smtClean="0"/>
              <a:t>3.Бть готовым к тестовой работе по пройденному материалу по </a:t>
            </a:r>
            <a:r>
              <a:rPr lang="ru-RU" dirty="0" smtClean="0"/>
              <a:t>теме</a:t>
            </a:r>
            <a:r>
              <a:rPr lang="en-US" dirty="0" smtClean="0"/>
              <a:t> </a:t>
            </a:r>
            <a:r>
              <a:rPr lang="ru-RU" dirty="0" smtClean="0"/>
              <a:t>«Экономика»  </a:t>
            </a:r>
          </a:p>
          <a:p>
            <a:pPr>
              <a:buNone/>
            </a:pPr>
            <a:r>
              <a:rPr lang="ru-RU" smtClean="0"/>
              <a:t>Ответы на тест: 2 3 2 3 3 1 2 3 2 3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800" dirty="0" smtClean="0"/>
              <a:t> 1.Существует несколько значений понятия «экономика». Что иллюстрирует экономику как науку?</a:t>
            </a:r>
          </a:p>
          <a:p>
            <a:pPr>
              <a:buNone/>
            </a:pPr>
            <a:r>
              <a:rPr lang="ru-RU" sz="1800" dirty="0" smtClean="0"/>
              <a:t> 1) продажа продукции фермерских хозяйств</a:t>
            </a:r>
          </a:p>
          <a:p>
            <a:pPr>
              <a:buNone/>
            </a:pPr>
            <a:r>
              <a:rPr lang="ru-RU" sz="1800" dirty="0" smtClean="0"/>
              <a:t> 2) выявление факторов роста спроса на услуги</a:t>
            </a:r>
          </a:p>
          <a:p>
            <a:pPr>
              <a:buNone/>
            </a:pPr>
            <a:r>
              <a:rPr lang="ru-RU" sz="1800" dirty="0" smtClean="0"/>
              <a:t> 3) оказание населению бытовых услуг</a:t>
            </a:r>
          </a:p>
          <a:p>
            <a:pPr>
              <a:buNone/>
            </a:pPr>
            <a:r>
              <a:rPr lang="ru-RU" sz="1800" dirty="0" smtClean="0"/>
              <a:t> 4) биржевые торги акциями предприятий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2. Верны ли следующие суждения о функциях денег? </a:t>
            </a:r>
          </a:p>
          <a:p>
            <a:pPr>
              <a:buNone/>
            </a:pPr>
            <a:r>
              <a:rPr lang="ru-RU" sz="1800" dirty="0" smtClean="0"/>
              <a:t> А. Деньги как всеобщий эквивалент измеряют стоимость всех товаров.</a:t>
            </a:r>
          </a:p>
          <a:p>
            <a:pPr>
              <a:buNone/>
            </a:pPr>
            <a:r>
              <a:rPr lang="ru-RU" sz="1800" dirty="0" smtClean="0"/>
              <a:t> Б. Деньги служат посредником при обмене товаров.  </a:t>
            </a:r>
          </a:p>
          <a:p>
            <a:pPr>
              <a:buNone/>
            </a:pPr>
            <a:r>
              <a:rPr lang="ru-RU" sz="1800" dirty="0" smtClean="0"/>
              <a:t> 1) верно только А</a:t>
            </a:r>
          </a:p>
          <a:p>
            <a:pPr>
              <a:buNone/>
            </a:pPr>
            <a:r>
              <a:rPr lang="ru-RU" sz="1800" dirty="0" smtClean="0"/>
              <a:t> 2) верно только Б</a:t>
            </a:r>
          </a:p>
          <a:p>
            <a:pPr>
              <a:buNone/>
            </a:pPr>
            <a:r>
              <a:rPr lang="ru-RU" sz="1800" dirty="0" smtClean="0"/>
              <a:t> 3) верны оба суждения</a:t>
            </a:r>
          </a:p>
          <a:p>
            <a:pPr>
              <a:buNone/>
            </a:pPr>
            <a:r>
              <a:rPr lang="ru-RU" sz="1800" dirty="0" smtClean="0"/>
              <a:t> 4) оба суждения неверны</a:t>
            </a:r>
          </a:p>
          <a:p>
            <a:pPr>
              <a:buNone/>
            </a:pP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1800" dirty="0" smtClean="0"/>
              <a:t>3. Какой признак характеризует командную экономическую систему?</a:t>
            </a:r>
          </a:p>
          <a:p>
            <a:pPr>
              <a:buNone/>
            </a:pPr>
            <a:r>
              <a:rPr lang="ru-RU" sz="1800" dirty="0" smtClean="0"/>
              <a:t> 1) решение основных вопросов экономики</a:t>
            </a:r>
          </a:p>
          <a:p>
            <a:pPr>
              <a:buNone/>
            </a:pPr>
            <a:r>
              <a:rPr lang="ru-RU" sz="1800" dirty="0" smtClean="0"/>
              <a:t> 2) факторы производства находятся в государственной собственности</a:t>
            </a:r>
          </a:p>
          <a:p>
            <a:pPr>
              <a:buNone/>
            </a:pPr>
            <a:r>
              <a:rPr lang="ru-RU" sz="1800" dirty="0" smtClean="0"/>
              <a:t> 3) наличие конкуренции</a:t>
            </a:r>
          </a:p>
          <a:p>
            <a:pPr>
              <a:buNone/>
            </a:pPr>
            <a:r>
              <a:rPr lang="ru-RU" sz="1800" dirty="0" smtClean="0"/>
              <a:t> 4) свободное ценообразование </a:t>
            </a:r>
          </a:p>
          <a:p>
            <a:pPr>
              <a:buNone/>
            </a:pPr>
            <a:r>
              <a:rPr lang="ru-RU" sz="1800" dirty="0" smtClean="0"/>
              <a:t>  </a:t>
            </a:r>
          </a:p>
          <a:p>
            <a:pPr>
              <a:buNone/>
            </a:pPr>
            <a:r>
              <a:rPr lang="ru-RU" sz="1800" dirty="0" smtClean="0"/>
              <a:t>    4. Государство в условиях рыночной экономики выполняет различные функции. Что из приведённого ниже относится к производству общественных благ?</a:t>
            </a:r>
          </a:p>
          <a:p>
            <a:pPr>
              <a:buNone/>
            </a:pPr>
            <a:r>
              <a:rPr lang="ru-RU" sz="1800" dirty="0" smtClean="0"/>
              <a:t> 1) проведение антиинфляционной политики</a:t>
            </a:r>
          </a:p>
          <a:p>
            <a:pPr>
              <a:buNone/>
            </a:pPr>
            <a:r>
              <a:rPr lang="ru-RU" sz="1800" dirty="0" smtClean="0"/>
              <a:t> 2) дотации малым предприятиям</a:t>
            </a:r>
          </a:p>
          <a:p>
            <a:pPr>
              <a:buNone/>
            </a:pPr>
            <a:r>
              <a:rPr lang="ru-RU" sz="1800" dirty="0" smtClean="0"/>
              <a:t> 3) открытие новых муниципальных больниц</a:t>
            </a:r>
          </a:p>
          <a:p>
            <a:pPr>
              <a:buNone/>
            </a:pPr>
            <a:r>
              <a:rPr lang="ru-RU" sz="1800" dirty="0" smtClean="0"/>
              <a:t> 4) обновление экономического законодательства</a:t>
            </a:r>
          </a:p>
          <a:p>
            <a:pPr>
              <a:buNone/>
            </a:pPr>
            <a:r>
              <a:rPr lang="ru-RU" sz="1800" dirty="0" smtClean="0"/>
              <a:t>   </a:t>
            </a:r>
            <a:br>
              <a:rPr lang="ru-RU" sz="1800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5</a:t>
            </a:r>
            <a:r>
              <a:rPr lang="ru-RU" sz="1600" dirty="0" smtClean="0"/>
              <a:t>. В стране Z существует товарное производство и денежное обращение. Большинство занятых трудятся на промышленных предприятиях и в сфере обслуживания. Какая дополнительная информация позволит сделать вывод о том, что экономика страны Z имеет рыночный характер?</a:t>
            </a:r>
          </a:p>
          <a:p>
            <a:pPr>
              <a:buNone/>
            </a:pPr>
            <a:r>
              <a:rPr lang="ru-RU" sz="1600" dirty="0" smtClean="0"/>
              <a:t> 1) Несовершеннолетним работникам предоставляются льготы</a:t>
            </a:r>
          </a:p>
          <a:p>
            <a:pPr>
              <a:buNone/>
            </a:pPr>
            <a:r>
              <a:rPr lang="ru-RU" sz="1600" dirty="0" smtClean="0"/>
              <a:t> 2) Отношения между работником и работодателем регулируются трудовым законодательством.</a:t>
            </a:r>
          </a:p>
          <a:p>
            <a:pPr>
              <a:buNone/>
            </a:pPr>
            <a:r>
              <a:rPr lang="ru-RU" sz="1600" dirty="0" smtClean="0"/>
              <a:t> 3) В стране гарантировано равенство различных форм собственности.</a:t>
            </a:r>
          </a:p>
          <a:p>
            <a:pPr>
              <a:buNone/>
            </a:pPr>
            <a:r>
              <a:rPr lang="ru-RU" sz="1600" dirty="0" smtClean="0"/>
              <a:t> 4) В стране отсутствует конкуренция.</a:t>
            </a:r>
          </a:p>
          <a:p>
            <a:pPr>
              <a:buNone/>
            </a:pPr>
            <a:r>
              <a:rPr lang="ru-RU" sz="1600" dirty="0" smtClean="0"/>
              <a:t> </a:t>
            </a:r>
          </a:p>
          <a:p>
            <a:pPr>
              <a:buNone/>
            </a:pPr>
            <a:r>
              <a:rPr lang="ru-RU" sz="1600" dirty="0" smtClean="0"/>
              <a:t>   6.  Какой </a:t>
            </a:r>
            <a:r>
              <a:rPr lang="ru-RU" sz="1600" smtClean="0"/>
              <a:t>признак характеризует  традиционную </a:t>
            </a:r>
            <a:r>
              <a:rPr lang="ru-RU" sz="1600" dirty="0" smtClean="0"/>
              <a:t>экономику?</a:t>
            </a:r>
          </a:p>
          <a:p>
            <a:pPr>
              <a:buNone/>
            </a:pPr>
            <a:r>
              <a:rPr lang="ru-RU" sz="1600" dirty="0" smtClean="0"/>
              <a:t> 1) натуральное хозяйство</a:t>
            </a:r>
          </a:p>
          <a:p>
            <a:pPr>
              <a:buNone/>
            </a:pPr>
            <a:r>
              <a:rPr lang="ru-RU" sz="1600" dirty="0" smtClean="0"/>
              <a:t> 2) товарное производство</a:t>
            </a:r>
          </a:p>
          <a:p>
            <a:pPr>
              <a:buNone/>
            </a:pPr>
            <a:r>
              <a:rPr lang="ru-RU" sz="1600" dirty="0" smtClean="0"/>
              <a:t> 3) директивное ценообразование</a:t>
            </a:r>
          </a:p>
          <a:p>
            <a:pPr>
              <a:buNone/>
            </a:pPr>
            <a:r>
              <a:rPr lang="ru-RU" sz="1600" dirty="0" smtClean="0"/>
              <a:t> 4) многообразие форм собственности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1800" dirty="0" smtClean="0"/>
              <a:t>7. Цена глазированного сырка — 40 рублей. Какая функция денег проявилась в данном примере?</a:t>
            </a:r>
          </a:p>
          <a:p>
            <a:pPr>
              <a:buNone/>
            </a:pPr>
            <a:r>
              <a:rPr lang="ru-RU" sz="1800" dirty="0" smtClean="0"/>
              <a:t> 1) средство накопления</a:t>
            </a:r>
          </a:p>
          <a:p>
            <a:pPr>
              <a:buNone/>
            </a:pPr>
            <a:r>
              <a:rPr lang="ru-RU" sz="1800" dirty="0" smtClean="0"/>
              <a:t> 2) мера стоимости</a:t>
            </a:r>
          </a:p>
          <a:p>
            <a:pPr>
              <a:buNone/>
            </a:pPr>
            <a:r>
              <a:rPr lang="ru-RU" sz="1800" dirty="0" smtClean="0"/>
              <a:t> 3) средство платежа</a:t>
            </a:r>
          </a:p>
          <a:p>
            <a:pPr>
              <a:buNone/>
            </a:pPr>
            <a:r>
              <a:rPr lang="ru-RU" sz="1800" dirty="0" smtClean="0"/>
              <a:t> 4) мировые деньги  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8.  Верны ли следующие суждения об экономике?</a:t>
            </a:r>
          </a:p>
          <a:p>
            <a:pPr>
              <a:buNone/>
            </a:pPr>
            <a:r>
              <a:rPr lang="ru-RU" sz="1800" dirty="0" smtClean="0"/>
              <a:t> А. Экономика включает производство, обмен, потребление и распределение материальных благ и услуг.</a:t>
            </a:r>
          </a:p>
          <a:p>
            <a:pPr>
              <a:buNone/>
            </a:pPr>
            <a:r>
              <a:rPr lang="ru-RU" sz="1800" dirty="0" smtClean="0"/>
              <a:t> Б. Экономика влияет на другие сферы общественной жизни.</a:t>
            </a:r>
          </a:p>
          <a:p>
            <a:pPr>
              <a:buNone/>
            </a:pPr>
            <a:r>
              <a:rPr lang="ru-RU" sz="1800" dirty="0" smtClean="0"/>
              <a:t> 1) верно только А</a:t>
            </a:r>
          </a:p>
          <a:p>
            <a:pPr>
              <a:buNone/>
            </a:pPr>
            <a:r>
              <a:rPr lang="ru-RU" sz="1800" dirty="0" smtClean="0"/>
              <a:t> 2) верно только Б</a:t>
            </a:r>
          </a:p>
          <a:p>
            <a:pPr>
              <a:buNone/>
            </a:pPr>
            <a:r>
              <a:rPr lang="ru-RU" sz="1800" dirty="0" smtClean="0"/>
              <a:t> 3) верны оба суждения</a:t>
            </a:r>
          </a:p>
          <a:p>
            <a:pPr>
              <a:buNone/>
            </a:pPr>
            <a:r>
              <a:rPr lang="ru-RU" sz="1800" dirty="0" smtClean="0"/>
              <a:t> 4) оба суждения неверны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1900" dirty="0" smtClean="0"/>
              <a:t>9.  Предпринимательство</a:t>
            </a:r>
          </a:p>
          <a:p>
            <a:pPr>
              <a:buNone/>
            </a:pPr>
            <a:r>
              <a:rPr lang="ru-RU" sz="1900" dirty="0" smtClean="0"/>
              <a:t> 1) регулирует общественные отношения в сфере производства</a:t>
            </a:r>
          </a:p>
          <a:p>
            <a:pPr>
              <a:buNone/>
            </a:pPr>
            <a:r>
              <a:rPr lang="ru-RU" sz="1900" dirty="0" smtClean="0"/>
              <a:t> 2) предполагает экономическую самостоятельность участников</a:t>
            </a:r>
          </a:p>
          <a:p>
            <a:pPr>
              <a:buNone/>
            </a:pPr>
            <a:r>
              <a:rPr lang="ru-RU" sz="1900" dirty="0" smtClean="0"/>
              <a:t> 3) нацелено на развитие личности</a:t>
            </a:r>
          </a:p>
          <a:p>
            <a:pPr>
              <a:buNone/>
            </a:pPr>
            <a:r>
              <a:rPr lang="ru-RU" sz="1900" dirty="0" smtClean="0"/>
              <a:t> 4) отражает духовную сферу общественной жизни</a:t>
            </a:r>
          </a:p>
          <a:p>
            <a:pPr>
              <a:buNone/>
            </a:pPr>
            <a:endParaRPr lang="ru-RU" sz="1900" dirty="0" smtClean="0"/>
          </a:p>
          <a:p>
            <a:pPr>
              <a:buNone/>
            </a:pPr>
            <a:r>
              <a:rPr lang="ru-RU" sz="1900" dirty="0" smtClean="0"/>
              <a:t> 10.  </a:t>
            </a:r>
            <a:r>
              <a:rPr lang="ru-RU" sz="2000" dirty="0" smtClean="0"/>
              <a:t> Верны ли следующие суждения о предпринимательской деятельности?</a:t>
            </a:r>
          </a:p>
          <a:p>
            <a:pPr>
              <a:buNone/>
            </a:pPr>
            <a:r>
              <a:rPr lang="ru-RU" sz="2000" dirty="0" smtClean="0"/>
              <a:t> А. Важная цель для предпринимателя – это сокращение затрат на производство и сбыт товаров и услуг.</a:t>
            </a:r>
          </a:p>
          <a:p>
            <a:pPr>
              <a:buNone/>
            </a:pPr>
            <a:r>
              <a:rPr lang="ru-RU" sz="2000" dirty="0" smtClean="0"/>
              <a:t> Б. Увеличить прибыль предприниматель может и, не производя новых товаров, за счет освоения новых рынков.</a:t>
            </a:r>
          </a:p>
          <a:p>
            <a:pPr>
              <a:buNone/>
            </a:pPr>
            <a:r>
              <a:rPr lang="ru-RU" sz="2000" dirty="0" smtClean="0"/>
              <a:t> 1) верно только А</a:t>
            </a:r>
          </a:p>
          <a:p>
            <a:pPr>
              <a:buNone/>
            </a:pPr>
            <a:r>
              <a:rPr lang="ru-RU" sz="2000" dirty="0" smtClean="0"/>
              <a:t> 2) верно только Б</a:t>
            </a:r>
          </a:p>
          <a:p>
            <a:pPr>
              <a:buNone/>
            </a:pPr>
            <a:r>
              <a:rPr lang="ru-RU" sz="2000" dirty="0" smtClean="0"/>
              <a:t> 3) верны оба суждения</a:t>
            </a:r>
          </a:p>
          <a:p>
            <a:pPr>
              <a:buNone/>
            </a:pPr>
            <a:r>
              <a:rPr lang="ru-RU" sz="2000" dirty="0" smtClean="0"/>
              <a:t> 4) оба суждения неверны</a:t>
            </a:r>
          </a:p>
          <a:p>
            <a:pPr>
              <a:buNone/>
            </a:pPr>
            <a:endParaRPr lang="ru-RU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Решаем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1.Владелец свиноводческого хозяйств заключил договор с кооперативом» Мастер» на постройку фермы. Уставный капитал кооператива составлял 300 тысяч и работали три человека. По договору строительства они получили 450 тысяч рублей. Через два месяца крыша свинарника рухнула и погибло свиней на 50 тысяч рублей.  Какую компенсацию может получить хозяин по суду с кооператива « мастер»? Объясните.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Решаем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2.В товариществе «Мотор», где работали два брата на жестяных </a:t>
            </a:r>
            <a:r>
              <a:rPr lang="ru-RU" dirty="0" err="1" smtClean="0"/>
              <a:t>автоработах</a:t>
            </a:r>
            <a:r>
              <a:rPr lang="ru-RU" dirty="0" smtClean="0"/>
              <a:t>, срочно понадобились деньги. Один из братьев предложил взять в качестве «товарища на вере» одного из своих друзей, который готов был вложить некую сумму. Когда деньги были вложены, новый вкладчик стал настаивать, что в ремонт не надо брать старые отечественные машины, а только иномарки. Он считал, что его деньги дают ему такое право. Прав ли он в данной ситуации?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Решаем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3.Индивидуальный предприниматель Петров арендовал первый этаж жилого дома для прачечной. Ночью в прачечной начался пожар и выгорела вся прачечная и часть подъезда с </a:t>
            </a:r>
            <a:r>
              <a:rPr lang="ru-RU" dirty="0" err="1" smtClean="0"/>
              <a:t>электрощитовой</a:t>
            </a:r>
            <a:r>
              <a:rPr lang="ru-RU" dirty="0" smtClean="0"/>
              <a:t>. Дому был нанесён серьёзный ущерб. С кого будут взыскивать убытки жильцы?  Кто и в каком размере будет их возмещать?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Решаем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4</a:t>
            </a:r>
            <a:r>
              <a:rPr lang="ru-RU" sz="2400" dirty="0" smtClean="0"/>
              <a:t>. Учредители ООО « </a:t>
            </a:r>
            <a:r>
              <a:rPr lang="ru-RU" sz="2400" dirty="0" err="1" smtClean="0"/>
              <a:t>Ремонтан</a:t>
            </a:r>
            <a:r>
              <a:rPr lang="ru-RU" sz="2400" dirty="0" smtClean="0"/>
              <a:t>», собиравшиеся заниматься ремонтом квартир, подали документы на регистрацию. В регистрации им  было отказано, т.к. в документах не был указан адрес фирмы. Учредители ответили, что им не нужен адрес – они собираются работать в разных районах и даже вне города. </a:t>
            </a:r>
          </a:p>
          <a:p>
            <a:pPr>
              <a:buNone/>
            </a:pPr>
            <a:r>
              <a:rPr lang="ru-RU" sz="2400" dirty="0" smtClean="0"/>
              <a:t>  Правомерен ли ответ регистрационной палаты?  </a:t>
            </a:r>
          </a:p>
          <a:p>
            <a:pPr>
              <a:buNone/>
            </a:pPr>
            <a:r>
              <a:rPr lang="ru-RU" sz="2400" dirty="0" smtClean="0"/>
              <a:t>Что нужно считать местонахождением ООО « </a:t>
            </a:r>
            <a:r>
              <a:rPr lang="ru-RU" sz="2400" dirty="0" err="1" smtClean="0"/>
              <a:t>Ремонтан</a:t>
            </a:r>
            <a:r>
              <a:rPr lang="ru-RU" sz="2400" dirty="0" smtClean="0"/>
              <a:t>»?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Решаем тесты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/>
              <a:t>1) У гражданина А есть своя фирма. Какие факты позволяют сделать вывод о том, что это – </a:t>
            </a:r>
            <a:r>
              <a:rPr lang="ru-RU" sz="2400" b="1" dirty="0" smtClean="0"/>
              <a:t>акционерное общество?  </a:t>
            </a:r>
          </a:p>
          <a:p>
            <a:pPr>
              <a:buNone/>
            </a:pPr>
            <a:r>
              <a:rPr lang="ru-RU" sz="2400" dirty="0" smtClean="0"/>
              <a:t>а) фирма имеет в своём ведении обособленное имущество?  </a:t>
            </a:r>
          </a:p>
          <a:p>
            <a:pPr>
              <a:buNone/>
            </a:pPr>
            <a:r>
              <a:rPr lang="ru-RU" sz="2400" dirty="0" smtClean="0"/>
              <a:t>б) фирма является промышленным предприятием?    </a:t>
            </a:r>
          </a:p>
          <a:p>
            <a:pPr>
              <a:buNone/>
            </a:pPr>
            <a:r>
              <a:rPr lang="ru-RU" sz="2400" dirty="0" smtClean="0"/>
              <a:t>в) фирма имеет право заключать договоры с физическими и юридическими лицами?   </a:t>
            </a:r>
          </a:p>
          <a:p>
            <a:pPr>
              <a:buNone/>
            </a:pPr>
            <a:r>
              <a:rPr lang="ru-RU" sz="2400" dirty="0" smtClean="0"/>
              <a:t>г) фирма проводит открытую продажу выпускаемых ею ценных бумаг, на условиях, установленных законом?  </a:t>
            </a:r>
          </a:p>
          <a:p>
            <a:pPr>
              <a:buNone/>
            </a:pPr>
            <a:r>
              <a:rPr lang="ru-RU" sz="2400" dirty="0" err="1" smtClean="0"/>
              <a:t>д</a:t>
            </a:r>
            <a:r>
              <a:rPr lang="ru-RU" sz="2400" dirty="0" smtClean="0"/>
              <a:t>) физические и юридические лица, купившие ценные бумаги фирмы, имеют право получения части её дохода?  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Решаем тесты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2. У становите соответствие между организационно – правовыми формами предприятий и их признаками:  </a:t>
            </a:r>
          </a:p>
          <a:p>
            <a:pPr>
              <a:buNone/>
            </a:pPr>
            <a:r>
              <a:rPr lang="ru-RU" sz="1800" dirty="0" smtClean="0"/>
              <a:t>  признаки                                                                       Формы предприятий     </a:t>
            </a:r>
          </a:p>
          <a:p>
            <a:pPr>
              <a:buNone/>
            </a:pPr>
            <a:r>
              <a:rPr lang="ru-RU" sz="1800" dirty="0" smtClean="0"/>
              <a:t> а) получают дивиденды                                                  1. полное товарищество            </a:t>
            </a:r>
          </a:p>
          <a:p>
            <a:pPr>
              <a:buNone/>
            </a:pPr>
            <a:r>
              <a:rPr lang="ru-RU" sz="1800" dirty="0" smtClean="0"/>
              <a:t> б)отвечают личным имуществом  за долги                2.унитарное предприятие   </a:t>
            </a:r>
          </a:p>
          <a:p>
            <a:pPr>
              <a:buNone/>
            </a:pPr>
            <a:r>
              <a:rPr lang="ru-RU" sz="1800" dirty="0" smtClean="0"/>
              <a:t> в)не имеют право собственности на имущество      3.  акционерное общество   </a:t>
            </a:r>
          </a:p>
          <a:p>
            <a:pPr>
              <a:buNone/>
            </a:pPr>
            <a:r>
              <a:rPr lang="ru-RU" sz="1800" dirty="0" smtClean="0"/>
              <a:t> г)несут риск в размере  вкладов                                   4.  ООО        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err="1" smtClean="0"/>
              <a:t>д</a:t>
            </a:r>
            <a:r>
              <a:rPr lang="ru-RU" sz="1800" dirty="0" smtClean="0"/>
              <a:t>)  имущество предприятия неделимо                           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Прибыль и издержки предпринимателя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Получение и максимизация прибыли – главная цель предпринимательской деятельности</a:t>
            </a:r>
            <a:r>
              <a:rPr lang="ru-RU" sz="2400" b="1" dirty="0" smtClean="0"/>
              <a:t>.    </a:t>
            </a:r>
          </a:p>
          <a:p>
            <a:pPr>
              <a:buNone/>
            </a:pPr>
            <a:r>
              <a:rPr lang="ru-RU" sz="2400" b="1" dirty="0" smtClean="0"/>
              <a:t> Прибыль –это разница между выручкой и издержками предприятия. </a:t>
            </a:r>
          </a:p>
          <a:p>
            <a:pPr>
              <a:buNone/>
            </a:pPr>
            <a:r>
              <a:rPr lang="ru-RU" sz="2400" dirty="0" smtClean="0"/>
              <a:t>Увеличение прибыли, таким образом может идти </a:t>
            </a:r>
            <a:r>
              <a:rPr lang="ru-RU" sz="2400" b="1" dirty="0" smtClean="0"/>
              <a:t>двумя способами:   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Снижение издержек, т.е затрат на единицу продукции.   </a:t>
            </a:r>
          </a:p>
          <a:p>
            <a:pPr marL="457200" indent="-457200">
              <a:buAutoNum type="arabicPeriod"/>
            </a:pPr>
            <a:r>
              <a:rPr lang="ru-RU" sz="2400" smtClean="0"/>
              <a:t>Увеличение выручки.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Издержки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000" dirty="0" smtClean="0"/>
              <a:t>Издержки делят на постоянные и переменные.  </a:t>
            </a:r>
          </a:p>
          <a:p>
            <a:pPr>
              <a:buNone/>
            </a:pPr>
            <a:r>
              <a:rPr lang="ru-RU" sz="2000" b="1" dirty="0" smtClean="0"/>
              <a:t>Постоянные издержки не зависят от объёма </a:t>
            </a:r>
            <a:r>
              <a:rPr lang="ru-RU" sz="2000" dirty="0" smtClean="0"/>
              <a:t>выпуска продукции: это арендная плата за помещение, коммунальные платежи, оплата охраны, бухгалтерии, и т. п. Их сократить сложно.      </a:t>
            </a:r>
          </a:p>
          <a:p>
            <a:pPr>
              <a:buNone/>
            </a:pPr>
            <a:r>
              <a:rPr lang="ru-RU" sz="2000" b="1" dirty="0" smtClean="0"/>
              <a:t>Переменные издержки – это затраты, прямо связанные с количеством </a:t>
            </a:r>
            <a:r>
              <a:rPr lang="ru-RU" sz="2000" dirty="0" smtClean="0"/>
              <a:t>продукции : объём сырья, объём транспортировки, и т.п.   </a:t>
            </a:r>
          </a:p>
          <a:p>
            <a:pPr>
              <a:buNone/>
            </a:pPr>
            <a:r>
              <a:rPr lang="ru-RU" sz="2000" dirty="0" smtClean="0"/>
              <a:t>Количество затрат на единицу продукции – это </a:t>
            </a:r>
            <a:r>
              <a:rPr lang="ru-RU" sz="2000" b="1" dirty="0" smtClean="0"/>
              <a:t>себестоимость </a:t>
            </a:r>
            <a:r>
              <a:rPr lang="ru-RU" sz="2000" dirty="0" smtClean="0"/>
              <a:t>продукции.     </a:t>
            </a:r>
          </a:p>
          <a:p>
            <a:pPr>
              <a:buNone/>
            </a:pPr>
            <a:r>
              <a:rPr lang="ru-RU" sz="2000" dirty="0" smtClean="0"/>
              <a:t>Какие же способы существуют, чтобы снизить издержки производителя?   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1159</Words>
  <PresentationFormat>Экран (4:3)</PresentationFormat>
  <Paragraphs>119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Производство в экономике</vt:lpstr>
      <vt:lpstr>Решаем задачи</vt:lpstr>
      <vt:lpstr>Решаем задачи</vt:lpstr>
      <vt:lpstr>Решаем задачи</vt:lpstr>
      <vt:lpstr>Решаем задачи</vt:lpstr>
      <vt:lpstr>Решаем тесты</vt:lpstr>
      <vt:lpstr>Решаем тесты</vt:lpstr>
      <vt:lpstr>Прибыль и издержки предпринимателя</vt:lpstr>
      <vt:lpstr>Издержки</vt:lpstr>
      <vt:lpstr>Снижение издержек</vt:lpstr>
      <vt:lpstr> Домашнее задание </vt:lpstr>
      <vt:lpstr>Самостоятельная работа</vt:lpstr>
      <vt:lpstr>Самостоятельная работа</vt:lpstr>
      <vt:lpstr>Самостоятельная работа</vt:lpstr>
      <vt:lpstr>Самостоятельная работа</vt:lpstr>
      <vt:lpstr>Самостоятельная работа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Производство в экономике</dc:title>
  <dc:creator>Семен</dc:creator>
  <cp:lastModifiedBy>Семен</cp:lastModifiedBy>
  <cp:revision>24</cp:revision>
  <dcterms:created xsi:type="dcterms:W3CDTF">2020-04-16T04:24:57Z</dcterms:created>
  <dcterms:modified xsi:type="dcterms:W3CDTF">2020-04-16T11:37:40Z</dcterms:modified>
</cp:coreProperties>
</file>