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E3A7-6FBF-4AB7-AF8B-047789F5C9AF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0DC6-6543-4113-ADB7-5C76DE23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E3A7-6FBF-4AB7-AF8B-047789F5C9AF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0DC6-6543-4113-ADB7-5C76DE23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E3A7-6FBF-4AB7-AF8B-047789F5C9AF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0DC6-6543-4113-ADB7-5C76DE23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E3A7-6FBF-4AB7-AF8B-047789F5C9AF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0DC6-6543-4113-ADB7-5C76DE23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E3A7-6FBF-4AB7-AF8B-047789F5C9AF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0DC6-6543-4113-ADB7-5C76DE23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E3A7-6FBF-4AB7-AF8B-047789F5C9AF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0DC6-6543-4113-ADB7-5C76DE23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E3A7-6FBF-4AB7-AF8B-047789F5C9AF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0DC6-6543-4113-ADB7-5C76DE23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E3A7-6FBF-4AB7-AF8B-047789F5C9AF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0DC6-6543-4113-ADB7-5C76DE23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E3A7-6FBF-4AB7-AF8B-047789F5C9AF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0DC6-6543-4113-ADB7-5C76DE23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E3A7-6FBF-4AB7-AF8B-047789F5C9AF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0DC6-6543-4113-ADB7-5C76DE23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E3A7-6FBF-4AB7-AF8B-047789F5C9AF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0DC6-6543-4113-ADB7-5C76DE23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BE3A7-6FBF-4AB7-AF8B-047789F5C9AF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10DC6-6543-4113-ADB7-5C76DE23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Церковный раскол в </a:t>
            </a:r>
            <a:r>
              <a:rPr lang="en-US" dirty="0" smtClean="0"/>
              <a:t>XVII </a:t>
            </a:r>
            <a:r>
              <a:rPr lang="ru-RU" dirty="0" smtClean="0"/>
              <a:t>веке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7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Протопоп Аввакум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2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Несмотря на низложение Никона, сопротивление реформе продолжалось</a:t>
            </a:r>
            <a:r>
              <a:rPr lang="ru-RU" dirty="0" smtClean="0"/>
              <a:t>.  Раскол церкви – </a:t>
            </a:r>
            <a:r>
              <a:rPr lang="ru-RU" sz="2400" dirty="0" smtClean="0"/>
              <a:t>это протестное движение противников реформы Никона.  Лидером этого движения стал протопоп </a:t>
            </a:r>
            <a:r>
              <a:rPr lang="ru-RU" sz="2400" b="1" dirty="0" smtClean="0"/>
              <a:t>Аввакум Петров.   Он был знаком и с царём и с Никоном. </a:t>
            </a:r>
            <a:r>
              <a:rPr lang="ru-RU" sz="2400" dirty="0" smtClean="0"/>
              <a:t>Какое –то время они вместе входили в «кружок ревнителей </a:t>
            </a:r>
            <a:r>
              <a:rPr lang="ru-RU" sz="2400" dirty="0" err="1" smtClean="0"/>
              <a:t>древлего</a:t>
            </a:r>
            <a:r>
              <a:rPr lang="ru-RU" sz="2400" dirty="0" smtClean="0"/>
              <a:t> благочестия.» Но рассорились навсегда. За такие взгляды царь лишил его места в московском Казанском соборе и сослал в Сибирь. Но Аввакум не отрекся от своих взглядов. </a:t>
            </a:r>
            <a:r>
              <a:rPr lang="ru-RU" sz="2400" b="1" dirty="0" smtClean="0"/>
              <a:t>Его сторонников называли старообрядцами или раскольниками.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Путешествие Аввакума в Сибирь</a:t>
            </a:r>
            <a:endParaRPr lang="ru-RU" dirty="0"/>
          </a:p>
        </p:txBody>
      </p:sp>
      <p:pic>
        <p:nvPicPr>
          <p:cNvPr id="4098" name="Picture 2" descr="C:\Users\Семен\Desktop\Avvakum_in_Siberi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36774" y="1600200"/>
            <a:ext cx="6470451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Протопоп Аввакум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268604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sz="2400" dirty="0" smtClean="0"/>
              <a:t>Аввакум вёл непримиримую борьбу против реформы. В 1664 году ему разрешили вернуться в Москву, но он не смирился. </a:t>
            </a:r>
            <a:r>
              <a:rPr lang="ru-RU" sz="2400" b="1" dirty="0" smtClean="0"/>
              <a:t>Церковный Собор 1666 года приговорил его к лишению сана и заключению в монастыре, а впоследствии  он был сожжён как государственный преступник.  </a:t>
            </a:r>
          </a:p>
          <a:p>
            <a:pPr>
              <a:buNone/>
            </a:pPr>
            <a:r>
              <a:rPr lang="ru-RU" sz="2400" b="1" dirty="0" smtClean="0"/>
              <a:t> </a:t>
            </a:r>
            <a:endParaRPr lang="ru-RU" sz="2400" b="1" dirty="0"/>
          </a:p>
        </p:txBody>
      </p:sp>
      <p:pic>
        <p:nvPicPr>
          <p:cNvPr id="5122" name="Picture 2" descr="C:\Users\Семен\Desktop\сожжени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571612"/>
            <a:ext cx="573881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реформы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sz="2400" dirty="0" smtClean="0"/>
              <a:t>Церковь после Смуты попыталась занять главенствующее положение в государстве, но эта попытка провалилась.  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Церковь смирилась с позицией « опоры самодержавия».  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Церковь раскололась на два течения : официальное и старообрядческое, непримиримые между собой.  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Государство преследовало старообрядцев, считая их государственными преступниками.  </a:t>
            </a:r>
          </a:p>
          <a:p>
            <a:pPr marL="457200" indent="-457200">
              <a:buAutoNum type="arabicPeriod"/>
            </a:pPr>
            <a:r>
              <a:rPr lang="ru-RU" sz="2400" dirty="0"/>
              <a:t> </a:t>
            </a:r>
            <a:r>
              <a:rPr lang="ru-RU" sz="2400" dirty="0" smtClean="0"/>
              <a:t>старообрядцы не хотели платить налоги, подчиняться и уходили в Сибирь </a:t>
            </a:r>
            <a:r>
              <a:rPr lang="ru-RU" sz="2400" smtClean="0"/>
              <a:t>и за Урал.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1650" lvl="3" indent="-514350">
              <a:buAutoNum type="arabicPeriod"/>
            </a:pPr>
            <a:r>
              <a:rPr lang="ru-RU" dirty="0" smtClean="0"/>
              <a:t>Годы правления Алексея Михайловича: а) 1613 – 1645    б) 1645 – 1676   в)1676 – 1689  г) 1644 – 1667    </a:t>
            </a:r>
          </a:p>
          <a:p>
            <a:pPr marL="1771650" lvl="3" indent="-514350">
              <a:buAutoNum type="arabicPeriod"/>
            </a:pPr>
            <a:r>
              <a:rPr lang="ru-RU" dirty="0" smtClean="0"/>
              <a:t> Всероссийский рынок – это: а) центральный рынок в Москве   б) торговля с другими государствами  в) все торговые связи внутри России в 17 веке  г) нижегородская </a:t>
            </a:r>
            <a:r>
              <a:rPr lang="ru-RU" dirty="0" err="1" smtClean="0"/>
              <a:t>Макарьевская</a:t>
            </a:r>
            <a:r>
              <a:rPr lang="ru-RU" dirty="0" smtClean="0"/>
              <a:t> ярмарка           </a:t>
            </a:r>
          </a:p>
          <a:p>
            <a:pPr marL="1771650" lvl="3" indent="-514350">
              <a:buAutoNum type="arabicPeriod"/>
            </a:pPr>
            <a:r>
              <a:rPr lang="ru-RU" dirty="0" smtClean="0"/>
              <a:t>Первую металлургическую мануфактуру в России открыл:  а) голландец </a:t>
            </a:r>
            <a:r>
              <a:rPr lang="ru-RU" dirty="0" err="1" smtClean="0"/>
              <a:t>Виниус</a:t>
            </a:r>
            <a:r>
              <a:rPr lang="ru-RU" dirty="0" smtClean="0"/>
              <a:t>   б) царь Михаил </a:t>
            </a:r>
            <a:r>
              <a:rPr lang="ru-RU" dirty="0" err="1" smtClean="0"/>
              <a:t>фёдорович</a:t>
            </a:r>
            <a:r>
              <a:rPr lang="ru-RU" dirty="0" smtClean="0"/>
              <a:t>   в) боярин Морозов    г) царь Алексей Михайлович   </a:t>
            </a:r>
          </a:p>
          <a:p>
            <a:pPr marL="1771650" lvl="3" indent="-514350">
              <a:buAutoNum type="arabicPeriod"/>
            </a:pPr>
            <a:r>
              <a:rPr lang="ru-RU" dirty="0" smtClean="0"/>
              <a:t>Алексей Михайлович чаще собирал не Большую думу, а    </a:t>
            </a:r>
          </a:p>
          <a:p>
            <a:pPr marL="1771650" lvl="3" indent="-514350">
              <a:buNone/>
            </a:pPr>
            <a:r>
              <a:rPr lang="ru-RU" dirty="0" smtClean="0"/>
              <a:t>а) Малую думу    б) Нижнюю думу   в) Ближнюю думу  в) Нужную думу      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5. </a:t>
            </a:r>
            <a:r>
              <a:rPr lang="ru-RU" sz="2400" dirty="0" smtClean="0"/>
              <a:t>Эпоха земских соборов в России продолжалась:     а) более 50 –</a:t>
            </a:r>
            <a:r>
              <a:rPr lang="ru-RU" sz="2400" dirty="0" err="1" smtClean="0"/>
              <a:t>ти</a:t>
            </a:r>
            <a:r>
              <a:rPr lang="ru-RU" sz="2400" dirty="0" smtClean="0"/>
              <a:t> лет      б) более 200 лет     в) более 300 лет   г) более 100 лет   </a:t>
            </a:r>
          </a:p>
          <a:p>
            <a:pPr>
              <a:buNone/>
            </a:pPr>
            <a:r>
              <a:rPr lang="ru-RU" sz="2400" dirty="0" smtClean="0"/>
              <a:t>6. Соборное уложение 1649 года   а) делало розыск и возврат беглых бессрочным     б) возрождало Юрьев день   в)    Наказывало помещиков за бегство крестьян     г)  ограничивало власть царя   </a:t>
            </a:r>
          </a:p>
          <a:p>
            <a:pPr>
              <a:buNone/>
            </a:pPr>
            <a:r>
              <a:rPr lang="ru-RU" sz="2400" dirty="0" smtClean="0"/>
              <a:t>7. « Слово и дело государево» - это     а) порядок расследования государственных преступлений   б)  порядок подачи жалоб царю   в) порядок назначения боярина в приказ    г) порядок  торговли с иностранцами</a:t>
            </a:r>
            <a:endParaRPr 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8. </a:t>
            </a:r>
            <a:r>
              <a:rPr lang="ru-RU" sz="2800" dirty="0" smtClean="0"/>
              <a:t>Форма правления в России в 17 веке:  а) империя   б) сословно – представительная монархия  в) парламентская монархия   г) самодержавие      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Домашнее задание :     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Параграф №  21</a:t>
            </a:r>
            <a:r>
              <a:rPr lang="en-US" sz="2800" dirty="0" smtClean="0"/>
              <a:t> -22</a:t>
            </a:r>
            <a:r>
              <a:rPr lang="ru-RU" sz="2800" dirty="0" smtClean="0"/>
              <a:t>    выучить к проверочной работе.  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 Подготовить устный рассказ про боярыню Морозову по картине Сурикова « Боярыня Морозова». Материал найти самостоятельно</a:t>
            </a:r>
            <a:r>
              <a:rPr lang="ru-RU" sz="2800" dirty="0" smtClean="0"/>
              <a:t>.</a:t>
            </a:r>
            <a:r>
              <a:rPr lang="en-US" sz="2800" dirty="0" smtClean="0"/>
              <a:t>  </a:t>
            </a:r>
          </a:p>
          <a:p>
            <a:pPr marL="514350" indent="-514350">
              <a:buNone/>
            </a:pPr>
            <a:r>
              <a:rPr lang="ru-RU" sz="2800" smtClean="0"/>
              <a:t>Ответы: Б В А В Г А А Г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1. Патриарх Филарет   </a:t>
            </a:r>
          </a:p>
          <a:p>
            <a:pPr>
              <a:buNone/>
            </a:pPr>
            <a:r>
              <a:rPr lang="ru-RU" dirty="0" smtClean="0"/>
              <a:t>2.Реформа Патриарха Никона   </a:t>
            </a:r>
          </a:p>
          <a:p>
            <a:pPr>
              <a:buNone/>
            </a:pPr>
            <a:r>
              <a:rPr lang="ru-RU" dirty="0" smtClean="0"/>
              <a:t>3. Усиление разногласий между церковной и светской властью   </a:t>
            </a:r>
          </a:p>
          <a:p>
            <a:pPr>
              <a:buNone/>
            </a:pPr>
            <a:r>
              <a:rPr lang="ru-RU" dirty="0" smtClean="0"/>
              <a:t>4.Церковный собор 1666 -1667 г.г.   </a:t>
            </a:r>
          </a:p>
          <a:p>
            <a:pPr>
              <a:buNone/>
            </a:pPr>
            <a:r>
              <a:rPr lang="ru-RU" dirty="0" smtClean="0"/>
              <a:t>5. Протопоп Аввакум и церковный раскол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Патриарх Филарет (1619 -1633)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2400" dirty="0" smtClean="0"/>
              <a:t>Патриарх Филарет был отцом первого царя из рода Романовых.   При царе Фёдоре он был знатным боярином, но при Борисе Годунове попал в опалу и был пострижен в монахи. Во времена Смуты боролся с поляками и попал в плен, но в1618 году вернулся в Россию.</a:t>
            </a:r>
            <a:endParaRPr lang="ru-RU" sz="2400" dirty="0"/>
          </a:p>
        </p:txBody>
      </p:sp>
      <p:pic>
        <p:nvPicPr>
          <p:cNvPr id="1026" name="Picture 2" descr="C:\Users\Семен\Desktop\unnamedфиларе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714488"/>
            <a:ext cx="3252783" cy="43767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Патриарх Филарет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Участники церковного собора избрали его Патриархом.  При нём роль и значение церкви значительно выросли.  Он был « вторым царём». Все доклады  о государственных делах Михаил и Филарет заслушивали вместе. Филарету удалось укрепить власть юного царя.    </a:t>
            </a:r>
          </a:p>
          <a:p>
            <a:pPr>
              <a:buNone/>
            </a:pPr>
            <a:r>
              <a:rPr lang="ru-RU" sz="2400" dirty="0" smtClean="0"/>
              <a:t>Однако он не успел решить множество церковных вопросов.   </a:t>
            </a:r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Один из них – </a:t>
            </a:r>
            <a:r>
              <a:rPr lang="ru-RU" sz="2400" b="1" dirty="0" smtClean="0"/>
              <a:t>исправление богослужебных книг, в которых было уж очень много ошибок и разночтений</a:t>
            </a:r>
            <a:r>
              <a:rPr lang="ru-RU" sz="2400" dirty="0" smtClean="0"/>
              <a:t>.    </a:t>
            </a:r>
            <a:endParaRPr lang="ru-RU" sz="2400" dirty="0"/>
          </a:p>
          <a:p>
            <a:pPr>
              <a:buNone/>
            </a:pPr>
            <a:r>
              <a:rPr lang="ru-RU" sz="2400" dirty="0" smtClean="0"/>
              <a:t> Также церковные службы в разных местностях велись по – разному, обряды не совпадали – всё это расшатывало авторитет церкви.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Реформа Патриарха Никона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Никон родился в 1605 году в семье мордовского крестьянина. Благодаря своему уму стал сельским священником, но после смерти жены и детей постригся в монастырь. Вскоре стал его настоятелем,  а в 1646 году сблизился с Алексеем Михайловичем.</a:t>
            </a:r>
            <a:endParaRPr lang="ru-RU" sz="2400" dirty="0"/>
          </a:p>
        </p:txBody>
      </p:sp>
      <p:pic>
        <p:nvPicPr>
          <p:cNvPr id="2050" name="Picture 2" descr="C:\Users\Семен\Desktop\unnamedник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785926"/>
            <a:ext cx="3071834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Реформа Патриарха Никона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dirty="0" smtClean="0"/>
              <a:t>В 1652 году Никон был избран Патриархом на церковном соборе</a:t>
            </a:r>
            <a:r>
              <a:rPr lang="ru-RU" dirty="0" smtClean="0"/>
              <a:t>. </a:t>
            </a:r>
            <a:r>
              <a:rPr lang="ru-RU" sz="2400" dirty="0" smtClean="0"/>
              <a:t>Сразу же он взялся за дело исправления богослужебных книг. </a:t>
            </a:r>
            <a:r>
              <a:rPr lang="ru-RU" sz="2400" b="1" dirty="0" smtClean="0"/>
              <a:t>Но исправлять их можно было по древнегреческим образцам или по древнерусским</a:t>
            </a:r>
            <a:r>
              <a:rPr lang="ru-RU" sz="2400" dirty="0" smtClean="0"/>
              <a:t>. Никон считал, что древнегреческие – правильнее и древнее.  </a:t>
            </a:r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Никона поддержал царь Алексей Михайлович.   Осуществление реформы церкви началось в 1653 – 1654 г.г.    Исправлялись не только книги, но и обряды. </a:t>
            </a:r>
            <a:r>
              <a:rPr lang="ru-RU" sz="2400" b="1" dirty="0" smtClean="0"/>
              <a:t>Так старинное </a:t>
            </a:r>
            <a:r>
              <a:rPr lang="ru-RU" sz="2400" b="1" dirty="0" err="1" smtClean="0"/>
              <a:t>двоеперстие</a:t>
            </a:r>
            <a:r>
              <a:rPr lang="ru-RU" sz="2400" b="1" dirty="0" smtClean="0"/>
              <a:t> заменили троеперстием, вместо </a:t>
            </a:r>
            <a:r>
              <a:rPr lang="ru-RU" sz="2400" b="1" dirty="0" err="1" smtClean="0"/>
              <a:t>Исус</a:t>
            </a:r>
            <a:r>
              <a:rPr lang="ru-RU" sz="2400" b="1" dirty="0" smtClean="0"/>
              <a:t> стали писать Иисус, вместо двукратного пения « Аллилуйя» стали петь три раза. Новые правила устанавливались для иконописи.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Сопротивление реформе Никона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Эти новшества вызвали неприятие большой части населения   </a:t>
            </a:r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Многие священники были неграмотны, переучивать службы по новым книгам им было тяжело. Никон собственноручно разбивал старые иконы и мог ударить священника. Всё это вызывало огромное недовольство не только в церковной среде, но и среди мирян.   </a:t>
            </a:r>
          </a:p>
          <a:p>
            <a:pPr algn="just">
              <a:buNone/>
            </a:pPr>
            <a:r>
              <a:rPr lang="ru-RU" sz="2400" dirty="0"/>
              <a:t> </a:t>
            </a:r>
            <a:r>
              <a:rPr lang="ru-RU" sz="2400" dirty="0" smtClean="0"/>
              <a:t> Особенно сильно сопротивлялся  Соловецкий монастырь. С 1667 по 1676 год монахи выдерживали осаду монастыря. Царь лишил их всех земельных владений, монахи голодали, но упорно отказывались подчиниться Никону.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Сопротивление реформе Никона</a:t>
            </a:r>
            <a:endParaRPr lang="ru-RU" dirty="0"/>
          </a:p>
        </p:txBody>
      </p:sp>
      <p:pic>
        <p:nvPicPr>
          <p:cNvPr id="3074" name="Picture 2" descr="C:\Users\Семен\Desktop\downloadсоловки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643050"/>
            <a:ext cx="7572428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Усиление разногласий между церковной властью и светской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Патриарх Никон  выступил с идеей превосходства церковной власти над светской</a:t>
            </a:r>
            <a:r>
              <a:rPr lang="ru-RU" sz="2400" b="1" dirty="0" smtClean="0"/>
              <a:t>.    По его мнению,» как месяц имеет власть от солнца, так и царь получает власть от Патриарха, представляющего на земле Бога».   </a:t>
            </a:r>
            <a:r>
              <a:rPr lang="ru-RU" sz="2400" dirty="0" smtClean="0"/>
              <a:t>Так как  обряд венчания на царство включает миропомазание от Патриарха, то и власть его сильнее царской.  </a:t>
            </a:r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Этого Алексей Михайлович слушать не захотел .    </a:t>
            </a:r>
            <a:r>
              <a:rPr lang="ru-RU" sz="2400" b="1" dirty="0" smtClean="0"/>
              <a:t>В 1666 году по требованию царя церковный собор низложил </a:t>
            </a:r>
            <a:r>
              <a:rPr lang="ru-RU" sz="2400" dirty="0" smtClean="0"/>
              <a:t>Никона с Патриаршества и сослал в монастырь на « вечное заточение». </a:t>
            </a:r>
            <a:r>
              <a:rPr lang="ru-RU" sz="2400" b="1" dirty="0" smtClean="0"/>
              <a:t>Одновременно этот же собор закрепил все нововведения Православной церкви</a:t>
            </a:r>
            <a:r>
              <a:rPr lang="ru-RU" sz="2400" dirty="0" smtClean="0"/>
              <a:t>. </a:t>
            </a:r>
          </a:p>
          <a:p>
            <a:pPr>
              <a:buNone/>
            </a:pP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1005</Words>
  <Application>Microsoft Office PowerPoint</Application>
  <PresentationFormat>Экран (4:3)</PresentationFormat>
  <Paragraphs>57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Церковный раскол в XVII веке</vt:lpstr>
      <vt:lpstr>План</vt:lpstr>
      <vt:lpstr>Патриарх Филарет (1619 -1633)</vt:lpstr>
      <vt:lpstr>Патриарх Филарет </vt:lpstr>
      <vt:lpstr>Реформа Патриарха Никона</vt:lpstr>
      <vt:lpstr>Реформа Патриарха Никона</vt:lpstr>
      <vt:lpstr>Сопротивление реформе Никона</vt:lpstr>
      <vt:lpstr>Сопротивление реформе Никона</vt:lpstr>
      <vt:lpstr>Усиление разногласий между церковной властью и светской</vt:lpstr>
      <vt:lpstr>Протопоп Аввакум</vt:lpstr>
      <vt:lpstr>Путешествие Аввакума в Сибирь</vt:lpstr>
      <vt:lpstr>Протопоп Аввакум </vt:lpstr>
      <vt:lpstr>Итоги реформы</vt:lpstr>
      <vt:lpstr>Самостоятельная работа</vt:lpstr>
      <vt:lpstr>Самостоятельная работа</vt:lpstr>
      <vt:lpstr>Самостоятельная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Церковный раскол в XVII веке</dc:title>
  <dc:creator>Семен</dc:creator>
  <cp:lastModifiedBy>Семен</cp:lastModifiedBy>
  <cp:revision>28</cp:revision>
  <dcterms:created xsi:type="dcterms:W3CDTF">2020-04-20T03:29:05Z</dcterms:created>
  <dcterms:modified xsi:type="dcterms:W3CDTF">2020-04-21T08:02:18Z</dcterms:modified>
</cp:coreProperties>
</file>