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4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Общественное и рабочее движение в 1880-1890-е г.г.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9 класс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Консерваторы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400" b="1" dirty="0" smtClean="0"/>
              <a:t>М. Н. Катков    К.П. Победоносцев –</a:t>
            </a:r>
            <a:r>
              <a:rPr lang="ru-RU" sz="2400" dirty="0" smtClean="0"/>
              <a:t> наиболее яркие представители консервативного лагеря общественного движения в России в конце 19 века. </a:t>
            </a:r>
            <a:r>
              <a:rPr lang="ru-RU" sz="2400" b="1" dirty="0" smtClean="0"/>
              <a:t>Их идеи</a:t>
            </a:r>
            <a:r>
              <a:rPr lang="ru-RU" sz="2400" dirty="0" smtClean="0"/>
              <a:t>:  </a:t>
            </a:r>
          </a:p>
          <a:p>
            <a:pPr>
              <a:buNone/>
            </a:pPr>
            <a:r>
              <a:rPr lang="ru-RU" sz="2400" dirty="0" smtClean="0"/>
              <a:t>1.Сохранение самодержавия   </a:t>
            </a:r>
          </a:p>
          <a:p>
            <a:pPr>
              <a:buNone/>
            </a:pPr>
            <a:r>
              <a:rPr lang="ru-RU" sz="2400" dirty="0" smtClean="0"/>
              <a:t>2. Поддержка дворянства и </a:t>
            </a:r>
          </a:p>
          <a:p>
            <a:pPr>
              <a:buNone/>
            </a:pPr>
            <a:r>
              <a:rPr lang="ru-RU" sz="2400" dirty="0" smtClean="0"/>
              <a:t>помещичьего землевладения  </a:t>
            </a:r>
          </a:p>
          <a:p>
            <a:pPr>
              <a:buNone/>
            </a:pPr>
            <a:r>
              <a:rPr lang="ru-RU" sz="2400" dirty="0" smtClean="0"/>
              <a:t>3. Критика политических и гражданских свобод</a:t>
            </a:r>
          </a:p>
          <a:p>
            <a:pPr>
              <a:buNone/>
            </a:pPr>
            <a:endParaRPr lang="ru-RU" sz="2400" dirty="0"/>
          </a:p>
        </p:txBody>
      </p:sp>
      <p:pic>
        <p:nvPicPr>
          <p:cNvPr id="1026" name="Picture 2" descr="C:\Users\Семен\Desktop\downloadкатков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34200" y="1295400"/>
            <a:ext cx="1781175" cy="2381250"/>
          </a:xfrm>
          <a:prstGeom prst="rect">
            <a:avLst/>
          </a:prstGeom>
          <a:noFill/>
        </p:spPr>
      </p:pic>
      <p:pic>
        <p:nvPicPr>
          <p:cNvPr id="1027" name="Picture 3" descr="C:\Users\Семен\Desktop\downloaпобедо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05400" y="3581400"/>
            <a:ext cx="1790700" cy="2552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Либералы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53340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400" dirty="0" smtClean="0"/>
              <a:t> П.Б. Струве –сторонник медленной эволюции самодержавия  в конституционную монархию</a:t>
            </a:r>
            <a:r>
              <a:rPr lang="ru-RU" dirty="0" smtClean="0"/>
              <a:t>. </a:t>
            </a:r>
            <a:r>
              <a:rPr lang="ru-RU" sz="2400" b="1" dirty="0" smtClean="0"/>
              <a:t>Идеи: </a:t>
            </a:r>
          </a:p>
          <a:p>
            <a:pPr>
              <a:buNone/>
            </a:pPr>
            <a:r>
              <a:rPr lang="ru-RU" sz="2400" dirty="0" smtClean="0"/>
              <a:t>1.Созыв Земского собора </a:t>
            </a:r>
            <a:r>
              <a:rPr lang="ru-RU" sz="2400" smtClean="0"/>
              <a:t>как связи </a:t>
            </a:r>
            <a:r>
              <a:rPr lang="ru-RU" sz="2400" dirty="0" smtClean="0"/>
              <a:t>царя с народом.  </a:t>
            </a:r>
          </a:p>
          <a:p>
            <a:pPr>
              <a:buNone/>
            </a:pPr>
            <a:r>
              <a:rPr lang="ru-RU" sz="2400" dirty="0" smtClean="0"/>
              <a:t>2.Включение в состав Госсовета представителей земств.    </a:t>
            </a:r>
          </a:p>
          <a:p>
            <a:pPr>
              <a:buNone/>
            </a:pPr>
            <a:r>
              <a:rPr lang="ru-RU" sz="2400" dirty="0" smtClean="0"/>
              <a:t>3.Медленно и неуклонно вести работу в массах по воспитанию   народа в духе прав и свобод   </a:t>
            </a:r>
          </a:p>
          <a:p>
            <a:pPr>
              <a:buNone/>
            </a:pPr>
            <a:r>
              <a:rPr lang="ru-RU" sz="2400" dirty="0" smtClean="0"/>
              <a:t>4 Не давить на правительство, а просить его о дальнейших реформах</a:t>
            </a:r>
            <a:endParaRPr lang="ru-RU" sz="2400" dirty="0"/>
          </a:p>
        </p:txBody>
      </p:sp>
      <p:pic>
        <p:nvPicPr>
          <p:cNvPr id="4" name="Picture 2" descr="C:\Users\Семен\Desktop\downloaструве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05600" y="1676400"/>
            <a:ext cx="1895475" cy="24098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Народники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57912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 В 90 –</a:t>
            </a:r>
            <a:r>
              <a:rPr lang="ru-RU" sz="2400" dirty="0" err="1" smtClean="0"/>
              <a:t>х</a:t>
            </a:r>
            <a:r>
              <a:rPr lang="ru-RU" sz="2400" dirty="0" smtClean="0"/>
              <a:t> годах народничество не пользовалось популярностью среди молодёжи.  В Петербургском университете   возникла </a:t>
            </a:r>
            <a:r>
              <a:rPr lang="ru-RU" sz="2400" b="1" dirty="0" smtClean="0"/>
              <a:t>«Террористическая фракция Народной </a:t>
            </a:r>
            <a:r>
              <a:rPr lang="ru-RU" sz="2400" dirty="0" smtClean="0"/>
              <a:t>Воли», которая планировала </a:t>
            </a:r>
            <a:r>
              <a:rPr lang="ru-RU" sz="2400" b="1" dirty="0" smtClean="0"/>
              <a:t>покушение на Александра </a:t>
            </a:r>
            <a:r>
              <a:rPr lang="en-US" sz="2400" b="1" dirty="0" smtClean="0"/>
              <a:t>III </a:t>
            </a:r>
            <a:r>
              <a:rPr lang="ru-RU" sz="2400" b="1" dirty="0" smtClean="0"/>
              <a:t>на 1 марта 1887 года. Во главе заговора стоял и Александр  Ульянов. Он был казнён.</a:t>
            </a:r>
            <a:endParaRPr lang="ru-RU" sz="2400" b="1" dirty="0"/>
          </a:p>
        </p:txBody>
      </p:sp>
      <p:pic>
        <p:nvPicPr>
          <p:cNvPr id="3074" name="Picture 2" descr="C:\Users\Семен\Desktop\unnamedульянов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48400" y="1524000"/>
            <a:ext cx="2590800" cy="3505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Рабочие организации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400" dirty="0" smtClean="0"/>
              <a:t>Первые рабочие организации в России – </a:t>
            </a:r>
            <a:r>
              <a:rPr lang="ru-RU" sz="2400" dirty="0" err="1" smtClean="0"/>
              <a:t>Южнороссийский</a:t>
            </a:r>
            <a:r>
              <a:rPr lang="ru-RU" sz="2400" dirty="0" smtClean="0"/>
              <a:t> союз рабочих(1875) и Северный союз русских рабочих(1878</a:t>
            </a:r>
            <a:r>
              <a:rPr lang="ru-RU" dirty="0" smtClean="0"/>
              <a:t>).  </a:t>
            </a:r>
          </a:p>
          <a:p>
            <a:pPr>
              <a:buNone/>
            </a:pPr>
            <a:r>
              <a:rPr lang="ru-RU" sz="2400" b="1" dirty="0" smtClean="0"/>
              <a:t>С начала 80-х годов забастовки становятся главным методом борьбы рабочих с хозяевами.   Самая известная -  Морозовская  стачка  1885 года.  </a:t>
            </a:r>
          </a:p>
          <a:p>
            <a:pPr>
              <a:buNone/>
            </a:pPr>
            <a:r>
              <a:rPr lang="ru-RU" sz="2400" dirty="0" smtClean="0"/>
              <a:t>На суде арестованные предводители забастовки рассказали об ужасающих условиях труда на мануфактурах Морозовых. Присяжные их оправдали.    </a:t>
            </a:r>
          </a:p>
          <a:p>
            <a:pPr>
              <a:buNone/>
            </a:pPr>
            <a:r>
              <a:rPr lang="ru-RU" sz="2400" dirty="0" smtClean="0"/>
              <a:t>Именно после этой крупнейшей забастовки Александр </a:t>
            </a:r>
            <a:r>
              <a:rPr lang="en-US" sz="2400" dirty="0" smtClean="0"/>
              <a:t>III </a:t>
            </a:r>
            <a:r>
              <a:rPr lang="ru-RU" sz="2400" dirty="0" smtClean="0"/>
              <a:t>занялся рабочим законодательством.</a:t>
            </a:r>
            <a:endParaRPr lang="ru-RU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Появление и распространение марксизма в России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400" dirty="0" smtClean="0"/>
              <a:t>Известная фраза В.И. Ленина после казни брата Александра: « Нет, мы пойдём другим путём». Что же она означала?  </a:t>
            </a:r>
          </a:p>
          <a:p>
            <a:pPr>
              <a:buNone/>
            </a:pPr>
            <a:r>
              <a:rPr lang="ru-RU" sz="2400" dirty="0" smtClean="0"/>
              <a:t> Рабочее движение, в отличие от крестьянского, было очень организованным. Но рабочие боролись только за </a:t>
            </a:r>
            <a:r>
              <a:rPr lang="ru-RU" sz="2400" b="1" dirty="0" smtClean="0"/>
              <a:t>экономические требования</a:t>
            </a:r>
            <a:r>
              <a:rPr lang="ru-RU" sz="2400" dirty="0" smtClean="0"/>
              <a:t>: повышение зарплаты, отмену штрафов, сокращение рабочего дня и т.п.   </a:t>
            </a:r>
          </a:p>
          <a:p>
            <a:pPr>
              <a:buNone/>
            </a:pPr>
            <a:r>
              <a:rPr lang="ru-RU" sz="2400" b="1" dirty="0" smtClean="0"/>
              <a:t>В 1848 году в Германии К.Маркс и Ф.Энгельс выпустили « Манифест Коммунистической партии», </a:t>
            </a:r>
            <a:r>
              <a:rPr lang="ru-RU" sz="2400" dirty="0" smtClean="0"/>
              <a:t>где предрекли гибель капитализма от рабочей (пролетарской) революции.  </a:t>
            </a:r>
            <a:r>
              <a:rPr lang="ru-RU" sz="2400" b="1" dirty="0" smtClean="0"/>
              <a:t>Появилась возможность соединить стихийную борьбу рабочих с политическими требованиями марксизма.</a:t>
            </a:r>
            <a:endParaRPr lang="ru-RU" sz="24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Распространение марксизма в России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5029200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2400" dirty="0" smtClean="0"/>
              <a:t>Первыми распространителями марксизма среди рабочих были бывшие народники: </a:t>
            </a:r>
            <a:r>
              <a:rPr lang="ru-RU" sz="2400" b="1" dirty="0" smtClean="0"/>
              <a:t>Георгий Плеханов, Вера Засулич </a:t>
            </a:r>
            <a:r>
              <a:rPr lang="ru-RU" sz="2400" dirty="0" smtClean="0"/>
              <a:t>и др. Они не призывали к революции сразу, но считали, что рабочим </a:t>
            </a:r>
            <a:r>
              <a:rPr lang="ru-RU" sz="2400" b="1" dirty="0" smtClean="0"/>
              <a:t>необходимо донести идею смены общественного строя, разъяснить понятие социализма</a:t>
            </a:r>
            <a:r>
              <a:rPr lang="ru-RU" sz="2400" dirty="0" smtClean="0"/>
              <a:t>. Они создавали рабочие кружки , в которых критиковали существующие порядки. Молодые рабочие охотно их посещали вместо церкви</a:t>
            </a:r>
            <a:r>
              <a:rPr lang="ru-RU" sz="2400" b="1" dirty="0" smtClean="0"/>
              <a:t>. Так рабочее движение набирало силу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pic>
        <p:nvPicPr>
          <p:cNvPr id="4098" name="Picture 2" descr="C:\Users\Семен\Desktop\вер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86600" y="3962400"/>
            <a:ext cx="1743075" cy="2628900"/>
          </a:xfrm>
          <a:prstGeom prst="rect">
            <a:avLst/>
          </a:prstGeom>
          <a:noFill/>
        </p:spPr>
      </p:pic>
      <p:pic>
        <p:nvPicPr>
          <p:cNvPr id="4099" name="Picture 3" descr="C:\Users\Семен\Desktop\плех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10200" y="1676400"/>
            <a:ext cx="1905000" cy="27717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dirty="0" smtClean="0"/>
              <a:t>Консервативное и либеральное движение в обще</a:t>
            </a:r>
            <a:r>
              <a:rPr lang="en-US" dirty="0" smtClean="0"/>
              <a:t>c</a:t>
            </a:r>
            <a:r>
              <a:rPr lang="ru-RU" dirty="0" err="1" smtClean="0"/>
              <a:t>тве</a:t>
            </a:r>
            <a:r>
              <a:rPr lang="ru-RU" dirty="0" smtClean="0"/>
              <a:t> потеряло большое влияние после убийства Александра </a:t>
            </a:r>
            <a:r>
              <a:rPr lang="en-US" dirty="0" smtClean="0"/>
              <a:t>II</a:t>
            </a:r>
            <a:r>
              <a:rPr lang="ru-RU" dirty="0" smtClean="0"/>
              <a:t>.  </a:t>
            </a:r>
          </a:p>
          <a:p>
            <a:pPr marL="514350" indent="-514350">
              <a:buAutoNum type="arabicPeriod"/>
            </a:pPr>
            <a:r>
              <a:rPr lang="ru-RU" dirty="0" smtClean="0"/>
              <a:t>Народники не смогли поднять разобщённое и неграмотное крестьянство на революцию.  </a:t>
            </a:r>
          </a:p>
          <a:p>
            <a:pPr marL="514350" indent="-514350">
              <a:buAutoNum type="arabicPeriod"/>
            </a:pPr>
            <a:r>
              <a:rPr lang="ru-RU" dirty="0" smtClean="0"/>
              <a:t>Начался третий этап революционного движения в России – пролетарский этап.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dirty="0" smtClean="0"/>
              <a:t>Параграф</a:t>
            </a:r>
            <a:r>
              <a:rPr lang="en-US" dirty="0" smtClean="0"/>
              <a:t> </a:t>
            </a:r>
            <a:r>
              <a:rPr lang="ru-RU" smtClean="0"/>
              <a:t>№22 </a:t>
            </a:r>
            <a:r>
              <a:rPr lang="ru-RU" dirty="0" smtClean="0"/>
              <a:t>+ презентация – знать основной материал  </a:t>
            </a:r>
          </a:p>
          <a:p>
            <a:pPr marL="514350" indent="-514350">
              <a:buAutoNum type="arabicPeriod"/>
            </a:pPr>
            <a:r>
              <a:rPr lang="ru-RU" dirty="0" smtClean="0"/>
              <a:t>Прочитать  статью Победоносцева  « Власть и начальство» </a:t>
            </a:r>
            <a:r>
              <a:rPr lang="ru-RU" dirty="0" err="1" smtClean="0"/>
              <a:t>стр</a:t>
            </a:r>
            <a:r>
              <a:rPr lang="ru-RU" dirty="0" smtClean="0"/>
              <a:t> 194 -195. Уметь устно отвечать на вопросы к ней. </a:t>
            </a:r>
          </a:p>
          <a:p>
            <a:pPr marL="514350" indent="-514350">
              <a:buAutoNum type="arabicPeriod"/>
            </a:pPr>
            <a:r>
              <a:rPr lang="ru-RU" dirty="0" smtClean="0"/>
              <a:t>Узнать, почему именно 1 Мая рабочие праздновали как день своей борьбы за права рабочих.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483</Words>
  <PresentationFormat>Экран (4:3)</PresentationFormat>
  <Paragraphs>35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Office Theme</vt:lpstr>
      <vt:lpstr>Общественное и рабочее движение в 1880-1890-е г.г. </vt:lpstr>
      <vt:lpstr>Консерваторы</vt:lpstr>
      <vt:lpstr>Либералы</vt:lpstr>
      <vt:lpstr>Народники</vt:lpstr>
      <vt:lpstr>Рабочие организации</vt:lpstr>
      <vt:lpstr>Появление и распространение марксизма в России</vt:lpstr>
      <vt:lpstr>Распространение марксизма в России</vt:lpstr>
      <vt:lpstr>выводы</vt:lpstr>
      <vt:lpstr>Домашнее задание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Общественное и рабочее движение в 1880-1890-е г.г. </dc:title>
  <dc:creator>Семен</dc:creator>
  <cp:lastModifiedBy>Семен</cp:lastModifiedBy>
  <cp:revision>16</cp:revision>
  <dcterms:created xsi:type="dcterms:W3CDTF">2020-04-21T03:43:37Z</dcterms:created>
  <dcterms:modified xsi:type="dcterms:W3CDTF">2020-04-21T09:43:55Z</dcterms:modified>
</cp:coreProperties>
</file>