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Международное  гуманитарное право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« Конституционное право»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/>
              <a:t>1.Укажите название высшего законодательного органа РФ:</a:t>
            </a:r>
          </a:p>
          <a:p>
            <a:pPr>
              <a:buNone/>
            </a:pPr>
            <a:r>
              <a:rPr lang="ru-RU" sz="2000" dirty="0" smtClean="0"/>
              <a:t>     а) Государственная дума   б) Федеральное Собрание   в) Совет Федерации   г) Государственный Совет 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2. Ныне действующая Конституция РФ была принята:</a:t>
            </a:r>
          </a:p>
          <a:p>
            <a:pPr>
              <a:buNone/>
            </a:pPr>
            <a:r>
              <a:rPr lang="ru-RU" sz="2000" dirty="0" smtClean="0"/>
              <a:t>  а) Верховным Советом СССР    б) Государственной думой    в) Советом Федерации  г) всенародным референдумом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3 Термин «Конституция» переводится как:</a:t>
            </a:r>
          </a:p>
          <a:p>
            <a:pPr>
              <a:buNone/>
            </a:pPr>
            <a:r>
              <a:rPr lang="ru-RU" sz="2000" dirty="0" smtClean="0"/>
              <a:t>  а) учреждение   б) соглашение   в) повеление   г)договор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4 Глава исполнительной власти в РФ – это:</a:t>
            </a:r>
          </a:p>
          <a:p>
            <a:pPr>
              <a:buNone/>
            </a:pPr>
            <a:r>
              <a:rPr lang="ru-RU" sz="2000" dirty="0" smtClean="0"/>
              <a:t>  а) Председатель правительства   б) Премьер – министр  в) Глава кабинета   г) Президент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« Конституционное право»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5.Найдите лишнее: Правом Законодательной инициативы обладают: </a:t>
            </a:r>
          </a:p>
          <a:p>
            <a:pPr>
              <a:buNone/>
            </a:pPr>
            <a:r>
              <a:rPr lang="ru-RU" sz="2000" dirty="0" smtClean="0"/>
              <a:t>  а) Президент РФ   б) Совет Федерации  в) законодательные органы субъектов федерации   г) органы самоуправления в   РФ 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6. Решение об отстранении Президента от должности принимает:  </a:t>
            </a:r>
          </a:p>
          <a:p>
            <a:pPr>
              <a:buNone/>
            </a:pPr>
            <a:r>
              <a:rPr lang="ru-RU" sz="2000" dirty="0" smtClean="0"/>
              <a:t>а) государственная дума   б) Совет Федерации  в) Правительство РФ   г) Совет Безопасности РФ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7.Процедура выдвижения обвинений против Президента называется:</a:t>
            </a:r>
          </a:p>
          <a:p>
            <a:pPr>
              <a:buNone/>
            </a:pPr>
            <a:r>
              <a:rPr lang="ru-RU" sz="2000" dirty="0" smtClean="0"/>
              <a:t>а) инаугурация    б) </a:t>
            </a:r>
            <a:r>
              <a:rPr lang="ru-RU" sz="2000" dirty="0" err="1" smtClean="0"/>
              <a:t>индоктринация</a:t>
            </a:r>
            <a:r>
              <a:rPr lang="ru-RU" sz="2000" dirty="0" smtClean="0"/>
              <a:t>   в) импичмент    г) преамбула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« Конституционное право»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/>
              <a:t>8. К основам конституционного строя РФ </a:t>
            </a:r>
            <a:r>
              <a:rPr lang="ru-RU" sz="2400" b="1" dirty="0" smtClean="0"/>
              <a:t>не относится</a:t>
            </a:r>
            <a:r>
              <a:rPr lang="ru-RU" sz="2000" dirty="0" smtClean="0"/>
              <a:t>: </a:t>
            </a:r>
          </a:p>
          <a:p>
            <a:pPr>
              <a:buNone/>
            </a:pPr>
            <a:r>
              <a:rPr lang="ru-RU" sz="2000" dirty="0" smtClean="0"/>
              <a:t>а) преимущественная защита частной собственности   б) экономическое единство территории   в) политический плюрализм( многообразие) и </a:t>
            </a:r>
            <a:r>
              <a:rPr lang="ru-RU" sz="2000" smtClean="0"/>
              <a:t>многопартийность  г) </a:t>
            </a:r>
            <a:r>
              <a:rPr lang="ru-RU" sz="2000" dirty="0" smtClean="0"/>
              <a:t>отсутствие государственной религии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9.Государственная дума имеет полномочие : </a:t>
            </a:r>
          </a:p>
          <a:p>
            <a:pPr>
              <a:buNone/>
            </a:pPr>
            <a:r>
              <a:rPr lang="ru-RU" sz="2000" dirty="0" smtClean="0"/>
              <a:t>а) отрешить Президента от власти  б) выразить недоверие Правительству   </a:t>
            </a:r>
          </a:p>
          <a:p>
            <a:pPr>
              <a:buNone/>
            </a:pPr>
            <a:r>
              <a:rPr lang="ru-RU" sz="2000" dirty="0" smtClean="0"/>
              <a:t>В) снять  с должности судей Конституционного суда   г) снять с должности министров Правительства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10. Верны ли следующие утверждения:  </a:t>
            </a:r>
          </a:p>
          <a:p>
            <a:pPr>
              <a:buNone/>
            </a:pPr>
            <a:r>
              <a:rPr lang="ru-RU" sz="2000" dirty="0" smtClean="0"/>
              <a:t>А  Человек, его права и свободы являются высшей ценностью   </a:t>
            </a:r>
          </a:p>
          <a:p>
            <a:pPr>
              <a:buNone/>
            </a:pPr>
            <a:r>
              <a:rPr lang="ru-RU" sz="2000" dirty="0" smtClean="0"/>
              <a:t>Б Носителем суверенитета…….РФ является её многонациональный народ  </a:t>
            </a:r>
          </a:p>
          <a:p>
            <a:pPr>
              <a:buNone/>
            </a:pPr>
            <a:r>
              <a:rPr lang="ru-RU" sz="2000" dirty="0" smtClean="0"/>
              <a:t>а) верно только А    б) верно только Б  в) оба суждения верны  г) оба суждения неверны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МГП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Международное гуманитарное право – </a:t>
            </a:r>
            <a:r>
              <a:rPr lang="ru-RU" sz="2400" dirty="0" smtClean="0"/>
              <a:t>совокупность международных договорных норм, регулирующих </a:t>
            </a:r>
            <a:r>
              <a:rPr lang="ru-RU" sz="2400" b="1" dirty="0" smtClean="0"/>
              <a:t>правила ведения вооружённых конфликтов и защиты жертв войны.   </a:t>
            </a:r>
          </a:p>
          <a:p>
            <a:pPr>
              <a:buNone/>
            </a:pPr>
            <a:r>
              <a:rPr lang="ru-RU" sz="2400" b="1" dirty="0" smtClean="0"/>
              <a:t>Жертвами военных действий </a:t>
            </a:r>
            <a:r>
              <a:rPr lang="ru-RU" sz="2400" dirty="0" smtClean="0"/>
              <a:t>признаются раненые, военнопленные и мирное гражданское население</a:t>
            </a:r>
            <a:r>
              <a:rPr lang="ru-RU" sz="2400" b="1" dirty="0" smtClean="0"/>
              <a:t>.  </a:t>
            </a:r>
          </a:p>
          <a:p>
            <a:pPr>
              <a:buNone/>
            </a:pPr>
            <a:r>
              <a:rPr lang="ru-RU" sz="2400" dirty="0" smtClean="0"/>
              <a:t>Международное Гуманитарное право имеет свою историю. Ещё в 1785 году Б. Франклин и Фридрих Великий заключили договор о дружбе и мире, в котором обязались   </a:t>
            </a:r>
          </a:p>
          <a:p>
            <a:pPr>
              <a:buNone/>
            </a:pPr>
            <a:r>
              <a:rPr lang="ru-RU" sz="2400" dirty="0" smtClean="0"/>
              <a:t>содержать и кормить военнопленных, а после конфликта возвращать их на родину.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МГП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В 1859 году в Ломбардии (Италия )  произошла битва при </a:t>
            </a:r>
            <a:r>
              <a:rPr lang="ru-RU" sz="2400" dirty="0" err="1" smtClean="0"/>
              <a:t>Сольферино</a:t>
            </a:r>
            <a:r>
              <a:rPr lang="ru-RU" sz="2400" dirty="0" smtClean="0"/>
              <a:t>, после которой на поле боя осталось   6 тысяч убитых и 36 тысяч раненых. Оказавшийся в это время   поблизости молодой швейцарец </a:t>
            </a:r>
            <a:r>
              <a:rPr lang="ru-RU" sz="2400" b="1" dirty="0" smtClean="0"/>
              <a:t>Анри </a:t>
            </a:r>
            <a:r>
              <a:rPr lang="ru-RU" sz="2400" b="1" dirty="0" err="1" smtClean="0"/>
              <a:t>Дюнан</a:t>
            </a:r>
            <a:r>
              <a:rPr lang="ru-RU" sz="2400" b="1" dirty="0" smtClean="0"/>
              <a:t>  </a:t>
            </a:r>
            <a:r>
              <a:rPr lang="ru-RU" sz="2400" dirty="0" smtClean="0"/>
              <a:t>сделал всё возможное для  солдат, терпящих невыносимые муки и брошенных умирать.   А затем он добился созыва конференции в Женеве, принявшую первую Конвенцию «Об улучшении участи раненых  на поле боя.»</a:t>
            </a:r>
            <a:endParaRPr lang="ru-RU" sz="2400" dirty="0"/>
          </a:p>
        </p:txBody>
      </p:sp>
      <p:pic>
        <p:nvPicPr>
          <p:cNvPr id="1026" name="Picture 2" descr="C:\Users\Семен\Desktop\дюна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752600"/>
            <a:ext cx="28194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источники МГП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Все нормы МГП – договорные. ( Конвенция – это соглашение нескольких сторон).  </a:t>
            </a:r>
          </a:p>
          <a:p>
            <a:pPr>
              <a:buNone/>
            </a:pPr>
            <a:r>
              <a:rPr lang="ru-RU" sz="2400" dirty="0" smtClean="0"/>
              <a:t>В 1860 году возникла организация Красного креста. Первоначальной задачей этой международной организации стала помощь  раненым во время вооружённых конфликтов.  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2050" name="Picture 2" descr="C:\Users\Семен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752600"/>
            <a:ext cx="2619375" cy="1743075"/>
          </a:xfrm>
          <a:prstGeom prst="rect">
            <a:avLst/>
          </a:prstGeom>
          <a:noFill/>
        </p:spPr>
      </p:pic>
      <p:pic>
        <p:nvPicPr>
          <p:cNvPr id="2051" name="Picture 3" descr="C:\Users\Семен\Desktop\unna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810000"/>
            <a:ext cx="25146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Конвенции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Позднее были приняты  </a:t>
            </a:r>
            <a:r>
              <a:rPr lang="ru-RU" sz="2400" b="1" dirty="0" smtClean="0"/>
              <a:t>Гаагские Конвенции  1899 года и 1907 </a:t>
            </a:r>
            <a:r>
              <a:rPr lang="ru-RU" sz="2400" dirty="0" smtClean="0"/>
              <a:t>года,  ограничивающие  воюющие стороны в </a:t>
            </a:r>
            <a:r>
              <a:rPr lang="ru-RU" sz="2400" b="1" dirty="0" smtClean="0"/>
              <a:t>выборе средств ведения военных действий:  </a:t>
            </a:r>
          </a:p>
          <a:p>
            <a:pPr>
              <a:buFontTx/>
              <a:buChar char="-"/>
            </a:pPr>
            <a:r>
              <a:rPr lang="ru-RU" sz="2400" dirty="0" smtClean="0"/>
              <a:t>Запрет использовать оружие. Снаряды, вещества и методы ведения войны, причиняющие излишние страдания;  </a:t>
            </a:r>
          </a:p>
          <a:p>
            <a:pPr>
              <a:buFontTx/>
              <a:buChar char="-"/>
            </a:pPr>
            <a:r>
              <a:rPr lang="ru-RU" sz="2400" dirty="0" smtClean="0"/>
              <a:t>Отравлять  источники воды и территорию ведения военных действий;   </a:t>
            </a:r>
          </a:p>
          <a:p>
            <a:pPr>
              <a:buFontTx/>
              <a:buChar char="-"/>
            </a:pPr>
            <a:r>
              <a:rPr lang="ru-RU" sz="2400" dirty="0" smtClean="0"/>
              <a:t>Уничтожать солдат, сложивших оружие;  </a:t>
            </a:r>
          </a:p>
          <a:p>
            <a:pPr>
              <a:buFontTx/>
              <a:buChar char="-"/>
            </a:pPr>
            <a:r>
              <a:rPr lang="ru-RU" sz="2400" dirty="0" smtClean="0"/>
              <a:t>Нападать на гражданское население;   </a:t>
            </a:r>
          </a:p>
          <a:p>
            <a:pPr>
              <a:buFontTx/>
              <a:buChar char="-"/>
            </a:pPr>
            <a:r>
              <a:rPr lang="ru-RU" sz="2400" dirty="0" smtClean="0"/>
              <a:t>Нападать на медицинский персонал и госпитали;  </a:t>
            </a:r>
          </a:p>
          <a:p>
            <a:pPr>
              <a:buFontTx/>
              <a:buChar char="-"/>
            </a:pPr>
            <a:r>
              <a:rPr lang="ru-RU" sz="2400" dirty="0" smtClean="0"/>
              <a:t>Использовать медицинскую символику для прикрытия вооружённых сил;  </a:t>
            </a:r>
          </a:p>
          <a:p>
            <a:pPr>
              <a:buFontTx/>
              <a:buChar char="-"/>
            </a:pPr>
            <a:r>
              <a:rPr lang="ru-RU" sz="2400" dirty="0" smtClean="0"/>
              <a:t>Использовать терроризм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Источники современного гуманитарного права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1925 год – Женевский протокол, </a:t>
            </a:r>
            <a:r>
              <a:rPr lang="ru-RU" sz="2400" b="1" dirty="0" smtClean="0"/>
              <a:t>запрещающий применение на войне удушливых, ядовитых и других газов, а также бактериологических средств.    </a:t>
            </a:r>
          </a:p>
          <a:p>
            <a:pPr>
              <a:buNone/>
            </a:pPr>
            <a:r>
              <a:rPr lang="ru-RU" sz="2400" dirty="0" smtClean="0"/>
              <a:t>1949 год – Женевские Конвенции « об улучшении участи раненых и больных лиц…»  </a:t>
            </a:r>
          </a:p>
          <a:p>
            <a:pPr>
              <a:buNone/>
            </a:pPr>
            <a:r>
              <a:rPr lang="ru-RU" sz="2400" dirty="0" smtClean="0"/>
              <a:t>                     - «Об обращении с военнопленными»   </a:t>
            </a:r>
          </a:p>
          <a:p>
            <a:pPr>
              <a:buNone/>
            </a:pPr>
            <a:r>
              <a:rPr lang="ru-RU" sz="2400" dirty="0" smtClean="0"/>
              <a:t>                    - «О защите гражданского населения»   </a:t>
            </a:r>
          </a:p>
          <a:p>
            <a:pPr>
              <a:buNone/>
            </a:pPr>
            <a:r>
              <a:rPr lang="ru-RU" sz="2400" dirty="0" smtClean="0"/>
              <a:t>1951 год – «О статусе беженцев»     </a:t>
            </a:r>
          </a:p>
          <a:p>
            <a:pPr>
              <a:buNone/>
            </a:pPr>
            <a:r>
              <a:rPr lang="ru-RU" sz="2400" dirty="0" smtClean="0"/>
              <a:t>1972 год – « О запрещении  разработки, производства, накопления  </a:t>
            </a:r>
            <a:r>
              <a:rPr lang="ru-RU" sz="2400" dirty="0" err="1" smtClean="0"/>
              <a:t>бактериологическогои</a:t>
            </a:r>
            <a:r>
              <a:rPr lang="ru-RU" sz="2400" dirty="0" smtClean="0"/>
              <a:t> токсического оружия»  </a:t>
            </a:r>
          </a:p>
          <a:p>
            <a:pPr>
              <a:buNone/>
            </a:pPr>
            <a:r>
              <a:rPr lang="ru-RU" sz="2400" dirty="0" smtClean="0"/>
              <a:t>1980 -      « о запрещении применения некоторых видов оружия неизбирательного действия»</a:t>
            </a:r>
          </a:p>
          <a:p>
            <a:pPr>
              <a:buNone/>
            </a:pP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принципы МГП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1. Принцип соразмерности : нельзя наносить противнику ущерб, несоразмерный с целью войны.  </a:t>
            </a:r>
          </a:p>
          <a:p>
            <a:pPr marL="457200" indent="-457200">
              <a:buAutoNum type="arabicPeriod" startAt="2"/>
            </a:pPr>
            <a:r>
              <a:rPr lang="ru-RU" sz="2400" dirty="0" smtClean="0"/>
              <a:t>Лица, выведенные из строя, а также не участвующие непосредственно в войне имеют право на уважение, защиту и гуманное обращение.  </a:t>
            </a:r>
          </a:p>
          <a:p>
            <a:pPr marL="457200" indent="-457200">
              <a:buAutoNum type="arabicPeriod" startAt="2"/>
            </a:pPr>
            <a:r>
              <a:rPr lang="ru-RU" sz="2400" dirty="0" smtClean="0"/>
              <a:t>Право сторон военного конфликта выбирать способы ведения войны не является неограниченным.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Некоторые нормы МГП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- нельзя унижать человеческое достоинство раненых и военнопленных;  </a:t>
            </a:r>
          </a:p>
          <a:p>
            <a:pPr>
              <a:buFontTx/>
              <a:buChar char="-"/>
            </a:pPr>
            <a:r>
              <a:rPr lang="ru-RU" sz="2400" dirty="0" smtClean="0"/>
              <a:t>Нельзя проводить на военнопленных медицинские эксперименты;   </a:t>
            </a:r>
          </a:p>
          <a:p>
            <a:pPr>
              <a:buFontTx/>
              <a:buChar char="-"/>
            </a:pPr>
            <a:r>
              <a:rPr lang="ru-RU" sz="2400" dirty="0" smtClean="0"/>
              <a:t> пытки запрещены;  </a:t>
            </a:r>
          </a:p>
          <a:p>
            <a:pPr>
              <a:buFontTx/>
              <a:buChar char="-"/>
            </a:pPr>
            <a:r>
              <a:rPr lang="ru-RU" sz="2400" dirty="0" smtClean="0"/>
              <a:t>Для выхода мирного населения должны быть предоставлены  «мирные коридоры»;   </a:t>
            </a:r>
          </a:p>
          <a:p>
            <a:pPr>
              <a:buFontTx/>
              <a:buChar char="-"/>
            </a:pPr>
            <a:r>
              <a:rPr lang="ru-RU" sz="2400" dirty="0" smtClean="0"/>
              <a:t>Нельзя нападать на медицинский персонал;  </a:t>
            </a:r>
          </a:p>
          <a:p>
            <a:pPr>
              <a:buFontTx/>
              <a:buChar char="-"/>
            </a:pPr>
            <a:r>
              <a:rPr lang="ru-RU" sz="2400" dirty="0" smtClean="0"/>
              <a:t>Госпитали и медицинские объекты можно защищать от грабежа, </a:t>
            </a:r>
            <a:r>
              <a:rPr lang="ru-RU" sz="2400" b="1" dirty="0" smtClean="0"/>
              <a:t>но нельзя оборонять;  </a:t>
            </a:r>
          </a:p>
          <a:p>
            <a:pPr>
              <a:buFontTx/>
              <a:buChar char="-"/>
            </a:pPr>
            <a:r>
              <a:rPr lang="ru-RU" sz="2400" b="1" dirty="0" smtClean="0"/>
              <a:t> их следует передать противнику в сохранном состоянии в случае оставления территории;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Таким образом смысл и цель МГП – помочь людям сохранить человечность даже в условиях войны!   </a:t>
            </a:r>
          </a:p>
          <a:p>
            <a:pPr>
              <a:buNone/>
            </a:pPr>
            <a:r>
              <a:rPr lang="ru-RU" sz="2400" dirty="0" smtClean="0"/>
              <a:t>МГП не может исключить войну из жизни человечества, но может уменьшить бедствия, вызванные войной.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Домашнее задание: параграф №22 и вопросы и задания к нему устно. Тест по Конституции РФ и </a:t>
            </a:r>
            <a:r>
              <a:rPr lang="ru-RU" sz="2400" dirty="0" smtClean="0"/>
              <a:t>МГП</a:t>
            </a:r>
            <a:r>
              <a:rPr lang="en-US" sz="2400" dirty="0" smtClean="0"/>
              <a:t>  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ru-RU" sz="2400" smtClean="0"/>
              <a:t>  Ответы: Б Г А А Г Б В А Б В</a:t>
            </a:r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844</Words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Международное  гуманитарное право</vt:lpstr>
      <vt:lpstr>Определение МГП</vt:lpstr>
      <vt:lpstr>История МГП</vt:lpstr>
      <vt:lpstr>Основные источники МГП</vt:lpstr>
      <vt:lpstr>Конвенции</vt:lpstr>
      <vt:lpstr>Источники современного гуманитарного права</vt:lpstr>
      <vt:lpstr>Основные принципы МГП</vt:lpstr>
      <vt:lpstr>Некоторые нормы МГП</vt:lpstr>
      <vt:lpstr>Вывод</vt:lpstr>
      <vt:lpstr>Тест « Конституционное право»</vt:lpstr>
      <vt:lpstr>Тест « Конституционное право»</vt:lpstr>
      <vt:lpstr>Тест « Конституционное право»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Международное  гуманитарное право</dc:title>
  <dc:creator>Семен</dc:creator>
  <cp:lastModifiedBy>Семен</cp:lastModifiedBy>
  <cp:revision>23</cp:revision>
  <dcterms:created xsi:type="dcterms:W3CDTF">2020-04-22T01:15:17Z</dcterms:created>
  <dcterms:modified xsi:type="dcterms:W3CDTF">2020-04-22T11:42:13Z</dcterms:modified>
</cp:coreProperties>
</file>