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6" r:id="rId1"/>
  </p:sldMasterIdLst>
  <p:sldIdLst>
    <p:sldId id="256" r:id="rId2"/>
    <p:sldId id="261" r:id="rId3"/>
    <p:sldId id="262" r:id="rId4"/>
    <p:sldId id="265" r:id="rId5"/>
    <p:sldId id="267" r:id="rId6"/>
    <p:sldId id="268" r:id="rId7"/>
    <p:sldId id="266" r:id="rId8"/>
    <p:sldId id="270" r:id="rId9"/>
    <p:sldId id="271" r:id="rId10"/>
    <p:sldId id="273" r:id="rId11"/>
    <p:sldId id="274" r:id="rId12"/>
    <p:sldId id="276" r:id="rId13"/>
    <p:sldId id="278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46" d="100"/>
          <a:sy n="46" d="100"/>
        </p:scale>
        <p:origin x="12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E02C-6EC6-4E09-BC2C-9FDED4DE236E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1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913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20624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7939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41850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3153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10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13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4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2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3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9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83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7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8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0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05CAA-4E5A-4223-BD55-C5D2841AC9E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9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9367" y="1062541"/>
            <a:ext cx="7407105" cy="156966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latin typeface="Segoe Print" panose="02000600000000000000" pitchFamily="2" charset="0"/>
              </a:rPr>
              <a:t>Музыка народов мира:</a:t>
            </a:r>
          </a:p>
          <a:p>
            <a:r>
              <a:rPr lang="ru-RU" sz="4800" dirty="0">
                <a:solidFill>
                  <a:srgbClr val="C00000"/>
                </a:solidFill>
                <a:latin typeface="Segoe Print" panose="02000600000000000000" pitchFamily="2" charset="0"/>
              </a:rPr>
              <a:t>красота и гармония.</a:t>
            </a:r>
          </a:p>
        </p:txBody>
      </p:sp>
    </p:spTree>
    <p:extLst>
      <p:ext uri="{BB962C8B-B14F-4D97-AF65-F5344CB8AC3E}">
        <p14:creationId xmlns:p14="http://schemas.microsoft.com/office/powerpoint/2010/main" val="28453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Print" panose="02000600000000000000" pitchFamily="2" charset="0"/>
              </a:rPr>
              <a:t>Армянская народная песня</a:t>
            </a:r>
            <a:br>
              <a:rPr lang="ru-RU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dirty="0">
                <a:solidFill>
                  <a:srgbClr val="FF0000"/>
                </a:solidFill>
                <a:latin typeface="Segoe Print" panose="02000600000000000000" pitchFamily="2" charset="0"/>
              </a:rPr>
              <a:t> «Ой, красавица».</a:t>
            </a:r>
          </a:p>
        </p:txBody>
      </p:sp>
      <p:pic>
        <p:nvPicPr>
          <p:cNvPr id="6" name="armyanskie_narodnye_pesni_-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631873"/>
            <a:ext cx="272142" cy="1008413"/>
          </a:xfrm>
          <a:prstGeom prst="rect">
            <a:avLst/>
          </a:prstGeom>
        </p:spPr>
      </p:pic>
      <p:pic>
        <p:nvPicPr>
          <p:cNvPr id="12290" name="Picture 2" descr="http://parnasse.ru/images/photos/medium/article306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16" y="1622136"/>
            <a:ext cx="4513943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62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332" y="310407"/>
            <a:ext cx="8596668" cy="13208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</a:rPr>
              <a:t>Народная музыка Индии.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89" y="1344881"/>
            <a:ext cx="8596668" cy="4800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Segoe Print" panose="02000600000000000000" pitchFamily="2" charset="0"/>
              </a:rPr>
              <a:t>	Музыка Индии включает разнообразие живых и исторических жанров народной, популярной, эстрадной и классической музыки. </a:t>
            </a:r>
            <a:endParaRPr lang="ru-RU" sz="2400" dirty="0" smtClean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Традиционная музыка Индии связана с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традициями </a:t>
            </a:r>
            <a:r>
              <a:rPr lang="ru-RU" sz="2400" dirty="0">
                <a:solidFill>
                  <a:srgbClr val="FF0000"/>
                </a:solidFill>
                <a:latin typeface="Segoe Print" panose="02000600000000000000" pitchFamily="2" charset="0"/>
              </a:rPr>
              <a:t>Карнатака и Хиндустани, восходит к «Сама-</a:t>
            </a:r>
            <a:r>
              <a:rPr lang="ru-RU" sz="2400" dirty="0" err="1">
                <a:solidFill>
                  <a:srgbClr val="FF0000"/>
                </a:solidFill>
                <a:latin typeface="Segoe Print" panose="02000600000000000000" pitchFamily="2" charset="0"/>
              </a:rPr>
              <a:t>веде</a:t>
            </a:r>
            <a:r>
              <a:rPr lang="ru-RU" sz="2400" dirty="0">
                <a:solidFill>
                  <a:srgbClr val="FF0000"/>
                </a:solidFill>
                <a:latin typeface="Segoe Print" panose="02000600000000000000" pitchFamily="2" charset="0"/>
              </a:rPr>
              <a:t>» и описана как сложная и многообразная система, воздействующая на внешний и внутренний </a:t>
            </a:r>
            <a:r>
              <a:rPr lang="ru-RU" sz="2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мир.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Народная </a:t>
            </a:r>
            <a:r>
              <a:rPr lang="ru-RU" sz="2400" dirty="0">
                <a:solidFill>
                  <a:srgbClr val="FF0000"/>
                </a:solidFill>
                <a:latin typeface="Segoe Print" panose="02000600000000000000" pitchFamily="2" charset="0"/>
              </a:rPr>
              <a:t>музыка важна для сохранения идентичности многочисленных народов Индии. </a:t>
            </a:r>
          </a:p>
        </p:txBody>
      </p:sp>
    </p:spTree>
    <p:extLst>
      <p:ext uri="{BB962C8B-B14F-4D97-AF65-F5344CB8AC3E}">
        <p14:creationId xmlns:p14="http://schemas.microsoft.com/office/powerpoint/2010/main" val="29771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957263"/>
            <a:ext cx="8596313" cy="5356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Segoe Print" panose="02000600000000000000" pitchFamily="2" charset="0"/>
              </a:rPr>
              <a:t> 	В период мусульманского завоевания индийская музыка вобрала и ассимилировала ряд традиций и инструментов арабской музыки, а в период европейского колониального господства — элементы и инструменты музыки Европы. </a:t>
            </a:r>
            <a:endParaRPr lang="ru-RU" sz="2400" dirty="0" smtClean="0">
              <a:solidFill>
                <a:srgbClr val="FF0000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В </a:t>
            </a:r>
            <a:r>
              <a:rPr lang="ru-RU" sz="2400" dirty="0">
                <a:solidFill>
                  <a:srgbClr val="FF0000"/>
                </a:solidFill>
                <a:latin typeface="Segoe Print" panose="02000600000000000000" pitchFamily="2" charset="0"/>
              </a:rPr>
              <a:t>XX веке индийская музыка при посредстве ряда выдающихся европейских </a:t>
            </a:r>
            <a:r>
              <a:rPr lang="ru-RU" sz="2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и </a:t>
            </a:r>
            <a:r>
              <a:rPr lang="ru-RU" sz="2400" dirty="0">
                <a:solidFill>
                  <a:srgbClr val="FF0000"/>
                </a:solidFill>
                <a:latin typeface="Segoe Print" panose="02000600000000000000" pitchFamily="2" charset="0"/>
              </a:rPr>
              <a:t>американских </a:t>
            </a:r>
            <a:r>
              <a:rPr lang="ru-RU" sz="2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музыкантов, </a:t>
            </a:r>
            <a:r>
              <a:rPr lang="ru-RU" sz="2400" dirty="0">
                <a:solidFill>
                  <a:srgbClr val="FF0000"/>
                </a:solidFill>
                <a:latin typeface="Segoe Print" panose="02000600000000000000" pitchFamily="2" charset="0"/>
              </a:rPr>
              <a:t>а также кинематографа и движений хиппи и других стала одним из значительных компонентов музыкального разнообразия общемировой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12318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Segoe Print" panose="02000600000000000000" pitchFamily="2" charset="0"/>
              </a:rPr>
              <a:t>Индийская народная песня «</a:t>
            </a:r>
            <a:r>
              <a:rPr lang="ru-RU" dirty="0" err="1">
                <a:solidFill>
                  <a:srgbClr val="FF0000"/>
                </a:solidFill>
                <a:latin typeface="Segoe Print" panose="02000600000000000000" pitchFamily="2" charset="0"/>
              </a:rPr>
              <a:t>Джими</a:t>
            </a:r>
            <a:r>
              <a:rPr lang="ru-RU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Segoe Print" panose="02000600000000000000" pitchFamily="2" charset="0"/>
              </a:rPr>
              <a:t>Джими</a:t>
            </a:r>
            <a:r>
              <a:rPr lang="ru-RU" dirty="0">
                <a:solidFill>
                  <a:srgbClr val="FF0000"/>
                </a:solidFill>
                <a:latin typeface="Segoe Print" panose="02000600000000000000" pitchFamily="2" charset="0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Segoe Print" panose="02000600000000000000" pitchFamily="2" charset="0"/>
              </a:rPr>
              <a:t>Ача</a:t>
            </a:r>
            <a:r>
              <a:rPr lang="ru-RU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Segoe Print" panose="02000600000000000000" pitchFamily="2" charset="0"/>
              </a:rPr>
              <a:t>Ача</a:t>
            </a:r>
            <a:r>
              <a:rPr lang="ru-RU" dirty="0">
                <a:solidFill>
                  <a:srgbClr val="FF0000"/>
                </a:solidFill>
                <a:latin typeface="Segoe Print" panose="02000600000000000000" pitchFamily="2" charset="0"/>
              </a:rPr>
              <a:t>».</a:t>
            </a:r>
          </a:p>
        </p:txBody>
      </p:sp>
      <p:pic>
        <p:nvPicPr>
          <p:cNvPr id="16386" name="Picture 2" descr="http://www.4dancing.ru/preview/2225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5" y="1930400"/>
            <a:ext cx="533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dijskaya_narodnaya_pesnya._disko_80-h_-_Dzhimmi_Dzhimmi_Acha_Ach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286" y="561793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Практическое задание: на слух различать в музыке, которую будете слушать,  фолк- мотивы  музыки разных народов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47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Народная музыка России.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963" y="1270000"/>
            <a:ext cx="7955037" cy="4942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80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Русская музыка – музыка русского народа включает в себя богатое наследие многонационального российского государства и объединяет творчество русских композиторов </a:t>
            </a:r>
            <a:r>
              <a:rPr lang="en-US" altLang="ru-RU" sz="280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XIV – XX </a:t>
            </a:r>
            <a:r>
              <a:rPr lang="ru-RU" altLang="ru-RU" sz="280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веков, русский музыкальный фольклор, русский романс, творчество бардов.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23455" y="609600"/>
            <a:ext cx="7750175" cy="3881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	Русская народная музыка</a:t>
            </a:r>
            <a:r>
              <a:rPr lang="ru-RU" altLang="ru-RU" sz="280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 берёт начало в фольклоре славянских племён, живших на территории Киевской Руси. Так как этнический состав населения был очень разнородным, русская музыка включала в себя, кроме славянских, также финно-угорские, тюркские и другие прототипы. </a:t>
            </a:r>
            <a:r>
              <a:rPr lang="ru-RU" altLang="ru-RU" sz="2800" dirty="0">
                <a:solidFill>
                  <a:srgbClr val="FF000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Многие виды дошедших до нашего времени (начало XXI века) песен имеют языческие корни. </a:t>
            </a:r>
            <a:endParaRPr lang="ru-RU" sz="28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934" y="505690"/>
            <a:ext cx="8596668" cy="215537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Segoe Print" panose="02000600000000000000" pitchFamily="2" charset="0"/>
              </a:rPr>
              <a:t>Русская народная песня </a:t>
            </a:r>
            <a:br>
              <a:rPr lang="ru-RU" sz="4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4000" dirty="0">
                <a:solidFill>
                  <a:srgbClr val="FF0000"/>
                </a:solidFill>
                <a:latin typeface="Segoe Print" panose="02000600000000000000" pitchFamily="2" charset="0"/>
              </a:rPr>
              <a:t>«Ой, цветет калина»</a:t>
            </a:r>
          </a:p>
        </p:txBody>
      </p:sp>
      <p:pic>
        <p:nvPicPr>
          <p:cNvPr id="3" name="Russkaya_narodnaya_pesnya_-_Oj_cvetet_kalin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4" y="5040086"/>
            <a:ext cx="1415143" cy="14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7332" y="360218"/>
            <a:ext cx="8596668" cy="827314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Японская народная музыка.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47332" y="818407"/>
            <a:ext cx="8596668" cy="5421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Segoe Print" panose="02000600000000000000" pitchFamily="2" charset="0"/>
              </a:rPr>
              <a:t>	В японском фольклоре наблюдается влияние двух религий: буддизм и синтоизм. </a:t>
            </a:r>
            <a:endParaRPr lang="ru-RU" sz="2400" dirty="0" smtClean="0"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Segoe Print" panose="02000600000000000000" pitchFamily="2" charset="0"/>
              </a:rPr>
              <a:t>Основные </a:t>
            </a:r>
            <a:r>
              <a:rPr lang="ru-RU" sz="2400" dirty="0">
                <a:latin typeface="Segoe Print" panose="02000600000000000000" pitchFamily="2" charset="0"/>
              </a:rPr>
              <a:t>темы японских преданий – сверхъестественные персонажи, духи, животные с магическими способностями. </a:t>
            </a:r>
            <a:endParaRPr lang="ru-RU" sz="2400" dirty="0" smtClean="0"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Segoe Print" panose="02000600000000000000" pitchFamily="2" charset="0"/>
              </a:rPr>
              <a:t>Также </a:t>
            </a:r>
            <a:r>
              <a:rPr lang="ru-RU" sz="2400" dirty="0">
                <a:latin typeface="Segoe Print" panose="02000600000000000000" pitchFamily="2" charset="0"/>
              </a:rPr>
              <a:t>важной частью фольклора являются поучительные истории о благодарности, жадности, грустные повести, остроумные притчи и юморески. </a:t>
            </a:r>
            <a:endParaRPr lang="ru-RU" sz="2400" dirty="0" smtClean="0"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Segoe Print" panose="02000600000000000000" pitchFamily="2" charset="0"/>
              </a:rPr>
              <a:t>Задача </a:t>
            </a:r>
            <a:r>
              <a:rPr lang="ru-RU" sz="2400" dirty="0">
                <a:latin typeface="Segoe Print" panose="02000600000000000000" pitchFamily="2" charset="0"/>
              </a:rPr>
              <a:t>искусства – преклонение перед природой, задача музыки – стать частью окружающего мира. </a:t>
            </a:r>
            <a:r>
              <a:rPr lang="ru-RU" sz="2400" dirty="0">
                <a:latin typeface="Segoe Print" panose="02000600000000000000" pitchFamily="2" charset="0"/>
              </a:rPr>
              <a:t>Поэтому композиторская мысль подчинена не выражению идеи, а передаче состояний и природных явлений.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05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2-ak.lst.fm/i/u/7f491019f3dd43b39aca99ea8e69fb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229" y="565100"/>
            <a:ext cx="7881257" cy="510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0" y="871538"/>
            <a:ext cx="8924925" cy="55070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Segoe Print" panose="02000600000000000000" pitchFamily="2" charset="0"/>
              </a:rPr>
              <a:t>	Японской национальной музыке есть свои особенности, которые отличают ее от музыкальных культур других народов. </a:t>
            </a:r>
            <a:r>
              <a:rPr lang="ru-RU" sz="2400" dirty="0">
                <a:latin typeface="Segoe Print" panose="02000600000000000000" pitchFamily="2" charset="0"/>
              </a:rPr>
              <a:t>Например, есть японские народные музыкальные инструменты – поющие колодцы. </a:t>
            </a:r>
            <a:endParaRPr lang="ru-RU" sz="2400" dirty="0" smtClean="0"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Segoe Print" panose="02000600000000000000" pitchFamily="2" charset="0"/>
              </a:rPr>
              <a:t>Для </a:t>
            </a:r>
            <a:r>
              <a:rPr lang="ru-RU" sz="2400" dirty="0">
                <a:latin typeface="Segoe Print" panose="02000600000000000000" pitchFamily="2" charset="0"/>
              </a:rPr>
              <a:t>японской народной музыки характерна максимальная приближенность к звукам природы, стремление к простоте и чистоте. </a:t>
            </a:r>
            <a:r>
              <a:rPr lang="ru-RU" sz="2400" dirty="0">
                <a:latin typeface="Segoe Print" panose="02000600000000000000" pitchFamily="2" charset="0"/>
              </a:rPr>
              <a:t>Это не случайно: японцы умеют показать прекрасное в обычных вещах.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05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Японская народная песня «Бамбуковая флейта»</a:t>
            </a:r>
          </a:p>
        </p:txBody>
      </p:sp>
      <p:pic>
        <p:nvPicPr>
          <p:cNvPr id="3" name="YAponskaya_tradicionnaya_muzyka_-_Bambukovaya_flejt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019" y="5704114"/>
            <a:ext cx="1153886" cy="11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Segoe Print" panose="02000600000000000000" pitchFamily="2" charset="0"/>
                <a:cs typeface="Times New Roman" pitchFamily="18" charset="0"/>
              </a:rPr>
              <a:t>Народная музыка Армении.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07818" y="1270001"/>
            <a:ext cx="8566068" cy="5307011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ru-RU" sz="2600" dirty="0">
                <a:solidFill>
                  <a:srgbClr val="FF0000"/>
                </a:solidFill>
                <a:latin typeface="Segoe Print" panose="02000600000000000000" pitchFamily="2" charset="0"/>
                <a:cs typeface="Times New Roman" pitchFamily="18" charset="0"/>
              </a:rPr>
              <a:t>	Являясь одной из самых древних, обладая ярко выраженным своеобразием, мелодическим богатством и композиционным благородством, армянская народная музыка оказала значительное влияние также и на развитие всей мировой музыкальной </a:t>
            </a:r>
            <a:r>
              <a:rPr lang="ru-RU" sz="2600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itchFamily="18" charset="0"/>
              </a:rPr>
              <a:t>культуры.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ru-RU" sz="2600" dirty="0" smtClean="0">
                <a:solidFill>
                  <a:srgbClr val="FF0000"/>
                </a:solidFill>
                <a:latin typeface="Segoe Print" panose="02000600000000000000" pitchFamily="2" charset="0"/>
                <a:cs typeface="Times New Roman" pitchFamily="18" charset="0"/>
              </a:rPr>
              <a:t>Связь </a:t>
            </a:r>
            <a:r>
              <a:rPr lang="ru-RU" sz="2600" dirty="0">
                <a:solidFill>
                  <a:srgbClr val="FF0000"/>
                </a:solidFill>
                <a:latin typeface="Segoe Print" panose="02000600000000000000" pitchFamily="2" charset="0"/>
                <a:cs typeface="Times New Roman" pitchFamily="18" charset="0"/>
              </a:rPr>
              <a:t>с этнической традицией выражается в национальных песнях, музыке, танцах, в старинных и возможно утративших уже исконный смысл обрядовых действиях и особенно в сохранении музыкальных инструментов.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3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191</TotalTime>
  <Words>510</Words>
  <Application>Microsoft Office PowerPoint</Application>
  <PresentationFormat>Экран (4:3)</PresentationFormat>
  <Paragraphs>28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Segoe Print</vt:lpstr>
      <vt:lpstr>Times New Roman</vt:lpstr>
      <vt:lpstr>Trebuchet MS</vt:lpstr>
      <vt:lpstr>Wingdings 3</vt:lpstr>
      <vt:lpstr>Аспект</vt:lpstr>
      <vt:lpstr>Презентация PowerPoint</vt:lpstr>
      <vt:lpstr>Народная музыка России. </vt:lpstr>
      <vt:lpstr>Презентация PowerPoint</vt:lpstr>
      <vt:lpstr>Русская народная песня  «Ой, цветет калина»</vt:lpstr>
      <vt:lpstr>Японская народная музыка.</vt:lpstr>
      <vt:lpstr>Презентация PowerPoint</vt:lpstr>
      <vt:lpstr>Презентация PowerPoint</vt:lpstr>
      <vt:lpstr>Японская народная песня «Бамбуковая флейта»</vt:lpstr>
      <vt:lpstr>Народная музыка Армении. </vt:lpstr>
      <vt:lpstr>Армянская народная песня  «Ой, красавица».</vt:lpstr>
      <vt:lpstr>Народная музыка Индии.</vt:lpstr>
      <vt:lpstr>Презентация PowerPoint</vt:lpstr>
      <vt:lpstr>Индийская народная песня «Джими Джими, Ача Ача».</vt:lpstr>
      <vt:lpstr>Практическое задание: на слух различать в музыке, которую будете слушать,  фолк- мотивы  музыки разных народов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настена</dc:creator>
  <cp:lastModifiedBy>Татьяна</cp:lastModifiedBy>
  <cp:revision>19</cp:revision>
  <dcterms:created xsi:type="dcterms:W3CDTF">2017-05-09T11:38:23Z</dcterms:created>
  <dcterms:modified xsi:type="dcterms:W3CDTF">2020-04-28T06:41:28Z</dcterms:modified>
</cp:coreProperties>
</file>