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59984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59984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96648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96648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96648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48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600" cy="52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48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48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59984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59984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96648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96648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966480"/>
            <a:ext cx="264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600" cy="52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48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600" cy="21610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r>
              <a:rPr lang="en-US" sz="4200" b="0" strike="noStrike" spc="-1">
                <a:solidFill>
                  <a:srgbClr val="006633"/>
                </a:solidFill>
                <a:latin typeface="Garamond"/>
              </a:rPr>
              <a:t>Click to edit the title text format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669600" lvl="1" indent="-325440">
              <a:spcBef>
                <a:spcPts val="748"/>
              </a:spcBef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022040" lvl="2" indent="-350640">
              <a:spcBef>
                <a:spcPts val="7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339560" lvl="3" indent="-315720">
              <a:spcBef>
                <a:spcPts val="748"/>
              </a:spcBef>
              <a:buClr>
                <a:srgbClr val="3B812F"/>
              </a:buClr>
              <a:buSzPct val="70000"/>
              <a:buFont typeface="Wingdings" charset="2"/>
              <a:buChar char="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1680840" lvl="4" indent="-339480">
              <a:spcBef>
                <a:spcPts val="748"/>
              </a:spcBef>
              <a:buClr>
                <a:srgbClr val="CC9900"/>
              </a:buClr>
              <a:buSzPct val="75000"/>
              <a:buFont typeface="Wingdings" charset="2"/>
              <a:buChar char="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1680840" lvl="5" indent="-339480">
              <a:spcBef>
                <a:spcPts val="748"/>
              </a:spcBef>
              <a:buClr>
                <a:srgbClr val="CC9900"/>
              </a:buClr>
              <a:buSzPct val="75000"/>
              <a:buFont typeface="Wingdings" charset="2"/>
              <a:buChar char="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1680840" lvl="6" indent="-339480">
              <a:spcBef>
                <a:spcPts val="748"/>
              </a:spcBef>
              <a:buClr>
                <a:srgbClr val="CC9900"/>
              </a:buClr>
              <a:buSzPct val="75000"/>
              <a:buFont typeface="Wingdings" charset="2"/>
              <a:buChar char="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348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348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40230B1B-FE6C-481A-A791-167DAD70FAC3}" type="slidenum">
              <a:rPr lang="ru-RU" sz="1200" b="0" strike="noStrike" spc="-1">
                <a:solidFill>
                  <a:srgbClr val="000000"/>
                </a:solidFill>
                <a:latin typeface="Garamond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380880" y="228600"/>
            <a:ext cx="8229600" cy="60948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Line 7"/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ln w="19080">
            <a:solidFill>
              <a:srgbClr val="CC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09480" y="1219320"/>
            <a:ext cx="7925040" cy="91440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Line 2"/>
          <p:cNvSpPr/>
          <p:nvPr/>
        </p:nvSpPr>
        <p:spPr>
          <a:xfrm>
            <a:off x="1981080" y="3962520"/>
            <a:ext cx="6512040" cy="0"/>
          </a:xfrm>
          <a:prstGeom prst="line">
            <a:avLst/>
          </a:prstGeom>
          <a:ln w="19080">
            <a:solidFill>
              <a:srgbClr val="CC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r>
              <a:rPr lang="en-US" sz="4200" b="0" strike="noStrike" spc="-1">
                <a:solidFill>
                  <a:srgbClr val="006633"/>
                </a:solidFill>
                <a:latin typeface="Garamond"/>
              </a:rPr>
              <a:t>Click to edit the title text format</a:t>
            </a: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669600" lvl="1" indent="-325440">
              <a:spcBef>
                <a:spcPts val="748"/>
              </a:spcBef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022040" lvl="2" indent="-350640">
              <a:spcBef>
                <a:spcPts val="7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339560" lvl="3" indent="-315720">
              <a:spcBef>
                <a:spcPts val="748"/>
              </a:spcBef>
              <a:buClr>
                <a:srgbClr val="3B812F"/>
              </a:buClr>
              <a:buSzPct val="70000"/>
              <a:buFont typeface="Wingdings" charset="2"/>
              <a:buChar char="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1680840" lvl="4" indent="-339480">
              <a:spcBef>
                <a:spcPts val="748"/>
              </a:spcBef>
              <a:buClr>
                <a:srgbClr val="CC9900"/>
              </a:buClr>
              <a:buSzPct val="75000"/>
              <a:buFont typeface="Wingdings" charset="2"/>
              <a:buChar char="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1680840" lvl="5" indent="-339480">
              <a:spcBef>
                <a:spcPts val="748"/>
              </a:spcBef>
              <a:buClr>
                <a:srgbClr val="CC9900"/>
              </a:buClr>
              <a:buSzPct val="75000"/>
              <a:buFont typeface="Wingdings" charset="2"/>
              <a:buChar char="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1680840" lvl="6" indent="-339480">
              <a:spcBef>
                <a:spcPts val="748"/>
              </a:spcBef>
              <a:buClr>
                <a:srgbClr val="CC9900"/>
              </a:buClr>
              <a:buSzPct val="75000"/>
              <a:buFont typeface="Wingdings" charset="2"/>
              <a:buChar char="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6840" y="624348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3124080" y="6243480"/>
            <a:ext cx="289584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6552720" y="624348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EAB6F846-E275-4BDD-A1DC-2B4E215059F1}" type="slidenum">
              <a:rPr lang="ru-RU" sz="1200" b="0" strike="noStrike" spc="-1">
                <a:solidFill>
                  <a:srgbClr val="000000"/>
                </a:solidFill>
                <a:latin typeface="Garamond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7560"/>
            <a:ext cx="8229600" cy="865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ru-RU" sz="4000" b="1" strike="noStrike" spc="-1" dirty="0">
              <a:solidFill>
                <a:srgbClr val="980617"/>
              </a:solidFill>
              <a:latin typeface="Garamond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990720"/>
            <a:ext cx="8229600" cy="5867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48"/>
              </a:spcBef>
            </a:pPr>
            <a:r>
              <a:rPr lang="ru-RU" sz="3400" b="1" strike="noStrike" spc="-1" dirty="0">
                <a:solidFill>
                  <a:srgbClr val="000000"/>
                </a:solidFill>
                <a:latin typeface="Arial"/>
              </a:rPr>
              <a:t>   </a:t>
            </a:r>
            <a:endParaRPr lang="en-US" sz="34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 algn="ctr">
              <a:spcBef>
                <a:spcPts val="848"/>
              </a:spcBef>
            </a:pPr>
            <a:r>
              <a:rPr lang="ru-RU" sz="3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«Подготовка к </a:t>
            </a:r>
            <a:r>
              <a:rPr lang="ru-RU" sz="34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написанию</a:t>
            </a:r>
          </a:p>
          <a:p>
            <a:pPr marL="342720" indent="-342720" algn="ctr">
              <a:spcBef>
                <a:spcPts val="848"/>
              </a:spcBef>
            </a:pPr>
            <a:r>
              <a:rPr lang="ru-RU" sz="34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сжатого изложения </a:t>
            </a:r>
            <a:r>
              <a:rPr lang="ru-RU" sz="34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4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ОГЭ»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48"/>
              </a:spcBef>
            </a:pPr>
            <a:endParaRPr lang="en-US" sz="26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</a:pPr>
            <a:r>
              <a:rPr lang="ru-RU" sz="3400" b="1" strike="noStrike" spc="-1" dirty="0">
                <a:solidFill>
                  <a:srgbClr val="000000"/>
                </a:solidFill>
                <a:latin typeface="Arial"/>
              </a:rPr>
              <a:t>                                            </a:t>
            </a:r>
            <a:r>
              <a:rPr lang="ru-RU" sz="2400" b="1" strike="noStrike" spc="-1" dirty="0">
                <a:solidFill>
                  <a:srgbClr val="000000"/>
                </a:solidFill>
                <a:latin typeface="Arial"/>
              </a:rPr>
              <a:t>                         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способ сокращения текста:</a:t>
            </a:r>
            <a:endParaRPr lang="en-US" sz="44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609480" indent="-609480"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Arial"/>
            </a:endParaRPr>
          </a:p>
          <a:p>
            <a:pPr marL="609480" indent="-609480">
              <a:spcBef>
                <a:spcPts val="799"/>
              </a:spcBef>
            </a:pPr>
            <a:r>
              <a:rPr lang="ru-RU" sz="3000" b="0" i="1" strike="noStrike" spc="-1" dirty="0">
                <a:solidFill>
                  <a:srgbClr val="660033"/>
                </a:solidFill>
                <a:latin typeface="Arial"/>
              </a:rPr>
              <a:t>  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/>
              </a:rPr>
              <a:t>1.    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480" indent="-609480">
              <a:lnSpc>
                <a:spcPct val="100000"/>
              </a:lnSpc>
              <a:spcBef>
                <a:spcPts val="799"/>
              </a:spcBef>
            </a:pP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480" indent="-609480">
              <a:lnSpc>
                <a:spcPct val="10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    Обобщение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480" indent="-609480">
              <a:lnSpc>
                <a:spcPct val="100000"/>
              </a:lnSpc>
              <a:spcBef>
                <a:spcPts val="799"/>
              </a:spcBef>
            </a:pP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480" indent="-609480">
              <a:lnSpc>
                <a:spcPct val="10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3.      Упрощение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-360"/>
            <a:ext cx="8229600" cy="10666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3800" b="1" strike="noStrike" spc="-1">
                <a:solidFill>
                  <a:srgbClr val="980617"/>
                </a:solidFill>
                <a:latin typeface="Garamond"/>
              </a:rPr>
              <a:t>К приемам компрессии (сжатия) текста относятся</a:t>
            </a:r>
            <a:r>
              <a:rPr lang="ru-RU" sz="3800" b="0" strike="noStrike" spc="-1">
                <a:solidFill>
                  <a:srgbClr val="006633"/>
                </a:solidFill>
                <a:latin typeface="Garamond"/>
              </a:rPr>
              <a:t> </a:t>
            </a:r>
            <a:endParaRPr lang="en-US" sz="38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79280" y="1066680"/>
            <a:ext cx="8507520" cy="5531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972"/>
              </a:spcBef>
            </a:pPr>
            <a:r>
              <a:rPr lang="ru-RU" sz="3900" b="1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  <a:endParaRPr lang="en-US" sz="39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вводных слов;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однородных членов предложения;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повторов;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однотипных примеров;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риторических вопросов и восклицаний;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деталей, которые не влияют на ход авторской мысли;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пояснений;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рассуждений;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описаний;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80000"/>
              </a:lnSpc>
              <a:spcBef>
                <a:spcPts val="624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5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слов, предложений, которые могут быть удалены без ущерба для содержания.</a:t>
            </a:r>
            <a:endParaRPr lang="en-US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4200" b="1" strike="noStrike" spc="-1">
                <a:solidFill>
                  <a:srgbClr val="980617"/>
                </a:solidFill>
                <a:latin typeface="Garamond"/>
              </a:rPr>
              <a:t>При исключении необходимо</a:t>
            </a:r>
            <a:r>
              <a:rPr lang="ru-RU" sz="4200" b="0" strike="noStrike" spc="-1">
                <a:solidFill>
                  <a:srgbClr val="006633"/>
                </a:solidFill>
                <a:latin typeface="Garamond"/>
              </a:rPr>
              <a:t> </a:t>
            </a:r>
            <a:endParaRPr lang="en-US" sz="42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324000" y="1905120"/>
            <a:ext cx="8362800" cy="4403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3400" b="0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главное</a:t>
            </a: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точки зрения основной мысли текста, затем </a:t>
            </a:r>
            <a:r>
              <a:rPr lang="ru-RU" sz="3400" b="0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убрать ненужные</a:t>
            </a: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подробности и детали.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400" b="0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Объединить полученное</a:t>
            </a: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используя основные средства связи между предложениями.</a:t>
            </a:r>
            <a:r>
              <a:rPr lang="ru-RU" sz="3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42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или объединение</a:t>
            </a:r>
            <a:r>
              <a:rPr lang="ru-RU" sz="4200" b="0" strike="noStrike" spc="-1" dirty="0">
                <a:solidFill>
                  <a:srgbClr val="0066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2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парцеллированных предложений;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ряда предложений, связанных одной мыслью;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частей предложений;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конкретных, единичных фактов, событий, явлений.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7560"/>
            <a:ext cx="8229600" cy="9349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4200" b="1" strike="noStrike" spc="-1" dirty="0">
                <a:solidFill>
                  <a:srgbClr val="006633"/>
                </a:solidFill>
                <a:latin typeface="Garamond"/>
              </a:rPr>
              <a:t>          </a:t>
            </a:r>
            <a:r>
              <a:rPr lang="ru-RU" sz="42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Замена(упрощение)</a:t>
            </a:r>
            <a:endParaRPr lang="en-US" sz="42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570780" y="1629317"/>
            <a:ext cx="8002440" cy="4103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49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однородных членов обобщающим словом;</a:t>
            </a:r>
            <a:endParaRPr lang="en-US" sz="2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49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сложного предложения – простым;</a:t>
            </a:r>
            <a:endParaRPr lang="en-US" sz="2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49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предложения  или ряда предложений общим понятием или выражением;</a:t>
            </a:r>
            <a:endParaRPr lang="en-US" sz="2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49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речи – косвенной;</a:t>
            </a:r>
            <a:endParaRPr lang="en-US" sz="2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49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текста одним предложением;</a:t>
            </a:r>
            <a:endParaRPr lang="en-US" sz="2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49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2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предложения местоимением и т.д. </a:t>
            </a:r>
            <a:endParaRPr lang="en-US" sz="2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552734" y="114147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4200" b="1" strike="noStrike" spc="-1" dirty="0">
                <a:solidFill>
                  <a:srgbClr val="980617"/>
                </a:solidFill>
                <a:latin typeface="Garamond"/>
              </a:rPr>
              <a:t>     </a:t>
            </a:r>
            <a:r>
              <a:rPr lang="ru-RU" sz="42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 замене необходимо</a:t>
            </a:r>
            <a:r>
              <a:rPr lang="ru-RU" sz="4200" b="0" strike="noStrike" spc="-1" dirty="0">
                <a:solidFill>
                  <a:srgbClr val="0066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2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слова, смысловые части или предложения, которые </a:t>
            </a:r>
            <a:r>
              <a:rPr lang="ru-RU" sz="3400" b="0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сократить с помощью замены обобщающим словом, простым предложением</a:t>
            </a: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т.д.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Сформулировать получившееся предложение. 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4200" b="0" strike="noStrike" spc="-1" dirty="0">
                <a:solidFill>
                  <a:srgbClr val="006633"/>
                </a:solidFill>
                <a:latin typeface="Garamond"/>
              </a:rPr>
              <a:t> </a:t>
            </a:r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нельзя удалять из текста?</a:t>
            </a:r>
            <a:endParaRPr lang="en-US" sz="44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5720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1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детали,  </a:t>
            </a:r>
            <a:r>
              <a:rPr lang="ru-RU" sz="3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помогающие понять авторскую идею;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4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ru-RU" sz="3400" b="1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 автора, </a:t>
            </a:r>
            <a:r>
              <a:rPr lang="ru-RU" sz="3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им для доказательства основной мысли.</a:t>
            </a:r>
            <a:endParaRPr lang="en-US" sz="3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380520"/>
            <a:ext cx="8229600" cy="7621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4200" b="1" strike="noStrike" spc="-1" dirty="0">
                <a:solidFill>
                  <a:srgbClr val="980617"/>
                </a:solidFill>
                <a:latin typeface="Garamond"/>
              </a:rPr>
              <a:t>          </a:t>
            </a:r>
            <a:r>
              <a:rPr lang="ru-RU" sz="42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!</a:t>
            </a:r>
            <a:endParaRPr lang="en-US" sz="42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57200" y="129492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98"/>
              </a:spcBef>
              <a:buClr>
                <a:srgbClr val="CC9900"/>
              </a:buClr>
              <a:buSzPct val="65000"/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При написании изложения экзаменуемым может быть использована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лексика, отличающаяся от той, которая представлена в исходном тексте или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в информации о тексте.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598"/>
              </a:spcBef>
              <a:buClr>
                <a:srgbClr val="CC9900"/>
              </a:buClr>
              <a:buSzPct val="65000"/>
            </a:pPr>
            <a:r>
              <a:rPr lang="ru-RU" sz="2400" b="1" strike="noStrike" spc="-1" dirty="0" smtClean="0">
                <a:solidFill>
                  <a:srgbClr val="FF0000"/>
                </a:solidFill>
                <a:latin typeface="Times New Roman"/>
              </a:rPr>
              <a:t>!!!!!!   Читая </a:t>
            </a:r>
            <a:r>
              <a:rPr lang="ru-RU" sz="2400" b="1" strike="noStrike" spc="-1" dirty="0">
                <a:solidFill>
                  <a:srgbClr val="FF0000"/>
                </a:solidFill>
                <a:latin typeface="Times New Roman"/>
              </a:rPr>
              <a:t>экзаменационную работу, эксперт устанавливает:</a:t>
            </a:r>
            <a:endParaRPr lang="en-US" sz="2400" b="1" strike="noStrike" spc="-1" dirty="0">
              <a:solidFill>
                <a:srgbClr val="FF0000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598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1) соответствие количества </a:t>
            </a:r>
            <a:r>
              <a:rPr lang="ru-RU" sz="2400" b="0" strike="noStrike" spc="-1" dirty="0" err="1">
                <a:solidFill>
                  <a:srgbClr val="000000"/>
                </a:solidFill>
                <a:latin typeface="Times New Roman"/>
              </a:rPr>
              <a:t>микротем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 в работе экзаменуемого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количеству </a:t>
            </a:r>
            <a:r>
              <a:rPr lang="ru-RU" sz="2400" b="0" strike="noStrike" spc="-1" dirty="0" err="1">
                <a:solidFill>
                  <a:srgbClr val="000000"/>
                </a:solidFill>
                <a:latin typeface="Times New Roman"/>
              </a:rPr>
              <a:t>микротем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 в информации о тексте;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598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2) соответствие последовательности </a:t>
            </a:r>
            <a:r>
              <a:rPr lang="ru-RU" sz="2400" b="0" strike="noStrike" spc="-1" dirty="0" err="1">
                <a:solidFill>
                  <a:srgbClr val="000000"/>
                </a:solidFill>
                <a:latin typeface="Times New Roman"/>
              </a:rPr>
              <a:t>микротем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 в работе экзаменуемого последовательности </a:t>
            </a:r>
            <a:r>
              <a:rPr lang="ru-RU" sz="2400" b="0" strike="noStrike" spc="-1" dirty="0" err="1">
                <a:solidFill>
                  <a:srgbClr val="000000"/>
                </a:solidFill>
                <a:latin typeface="Times New Roman"/>
              </a:rPr>
              <a:t>микротем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 в информации о тексте;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598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3) точность передачи информации в каждой из </a:t>
            </a:r>
            <a:r>
              <a:rPr lang="ru-RU" sz="2400" b="0" strike="noStrike" spc="-1" dirty="0" err="1">
                <a:solidFill>
                  <a:srgbClr val="000000"/>
                </a:solidFill>
                <a:latin typeface="Times New Roman"/>
              </a:rPr>
              <a:t>микротем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66382" y="236977"/>
            <a:ext cx="8229600" cy="893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сжатого </a:t>
            </a:r>
            <a:r>
              <a:rPr lang="ru-RU" sz="4400" b="1" strike="noStrike" spc="-1" dirty="0" smtClean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изложения -</a:t>
            </a:r>
            <a:r>
              <a:rPr lang="ru-RU" sz="4200" b="0" strike="noStrike" spc="-1" dirty="0" smtClean="0">
                <a:solidFill>
                  <a:srgbClr val="0066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2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</a:pPr>
            <a:r>
              <a:rPr lang="ru-RU" sz="32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ратко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обобщенной форме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передать</a:t>
            </a:r>
          </a:p>
          <a:p>
            <a:pPr marL="342720" indent="-342720">
              <a:spcBef>
                <a:spcPts val="799"/>
              </a:spcBef>
            </a:pP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текста,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отобрать</a:t>
            </a:r>
          </a:p>
          <a:p>
            <a:pPr marL="342720" indent="-342720">
              <a:spcBef>
                <a:spcPts val="799"/>
              </a:spcBef>
            </a:pP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существенную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</a:t>
            </a:r>
            <a:endParaRPr lang="ru-RU" sz="3200" b="1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подробности, </a:t>
            </a:r>
            <a:endParaRPr lang="ru-RU" sz="3200" b="1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средства обобщения 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r>
              <a:rPr lang="ru-RU" sz="6900" b="1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Сжатие текста</a:t>
            </a:r>
            <a:endParaRPr lang="en-US" sz="69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CC9900"/>
              </a:buClr>
              <a:buSzPct val="65000"/>
            </a:pPr>
            <a:r>
              <a:rPr lang="ru-RU" sz="3900" b="0" strike="noStrike" spc="-1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преобразование, при котором текст заменяется более кратким по объему изложением</a:t>
            </a:r>
            <a:r>
              <a:rPr lang="ru-RU" sz="3900" b="0" strike="noStrike" spc="-1" dirty="0" smtClean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Clr>
                <a:srgbClr val="CC9900"/>
              </a:buClr>
              <a:buSzPct val="65000"/>
            </a:pPr>
            <a:endParaRPr lang="ru-RU" sz="3900" b="0" strike="noStrike" spc="-1" dirty="0" smtClean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rgbClr val="CC9900"/>
              </a:buClr>
              <a:buSzPct val="65000"/>
            </a:pPr>
            <a:r>
              <a:rPr lang="ru-RU" sz="3900" b="0" strike="noStrike" spc="-1" dirty="0" smtClean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900" b="0" strike="noStrike" spc="-1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</a:t>
            </a:r>
            <a:r>
              <a:rPr lang="ru-RU" sz="3900" b="0" strike="noStrike" spc="-1" dirty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допускаются смысловые искажения и утрата </a:t>
            </a:r>
            <a:r>
              <a:rPr lang="ru-RU" sz="3900" b="1" u="sng" strike="noStrike" spc="-1" dirty="0">
                <a:solidFill>
                  <a:srgbClr val="9966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значимых положений</a:t>
            </a:r>
            <a:r>
              <a:rPr lang="ru-RU" sz="3900" b="0" strike="noStrike" spc="-1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9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972"/>
              </a:spcBef>
              <a:buClr>
                <a:srgbClr val="CC9900"/>
              </a:buClr>
              <a:buSzPct val="65000"/>
              <a:buFont typeface="Wingdings" charset="2"/>
              <a:buChar char=""/>
            </a:pPr>
            <a:endParaRPr lang="en-US" sz="39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первый</a:t>
            </a:r>
            <a:endParaRPr lang="en-US" sz="44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68360" y="1676520"/>
            <a:ext cx="8229600" cy="45496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r>
              <a:rPr lang="ru-RU" sz="3000" b="1" u="sng" strike="noStrike" spc="-1" dirty="0">
                <a:solidFill>
                  <a:srgbClr val="00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прочтение текста</a:t>
            </a: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</a:pP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определите тему текста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началу текста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по ключевым словам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заглавию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г)по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ключевым эпизодам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поступкам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размышлениям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героев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t/>
            </a:r>
            <a:br/>
            <a:r>
              <a:rPr lang="ru-RU" sz="3800" b="0" strike="noStrike" spc="-1">
                <a:solidFill>
                  <a:srgbClr val="006633"/>
                </a:solidFill>
                <a:latin typeface="Garamond"/>
              </a:rPr>
              <a:t>             </a:t>
            </a:r>
            <a:endParaRPr lang="en-US" sz="3800" b="0" strike="noStrike" spc="-1">
              <a:solidFill>
                <a:srgbClr val="006633"/>
              </a:solidFill>
              <a:latin typeface="Garamond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-360"/>
            <a:ext cx="8229600" cy="6095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49"/>
              </a:spcBef>
            </a:pPr>
            <a:endParaRPr lang="en-US" sz="30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</a:pPr>
            <a:r>
              <a:rPr lang="ru-RU" sz="2800" b="1" strike="noStrike" spc="-1" dirty="0" smtClean="0">
                <a:solidFill>
                  <a:srgbClr val="000000"/>
                </a:solidFill>
                <a:latin typeface="Arial"/>
              </a:rPr>
              <a:t>2. 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сформулировать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мысль</a:t>
            </a: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97"/>
              </a:spcBef>
            </a:pP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Определить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и тип 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особенности 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97"/>
              </a:spcBef>
            </a:pP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план текста, 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выделяя</a:t>
            </a:r>
            <a:r>
              <a:rPr lang="ru-RU" sz="28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микротемы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части и 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озаглавливая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28240"/>
            <a:ext cx="8229600" cy="5902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1100"/>
              </a:spcBef>
            </a:pPr>
            <a:r>
              <a:rPr lang="ru-RU" sz="3000" b="0" strike="noStrike" spc="-1" dirty="0">
                <a:solidFill>
                  <a:srgbClr val="660033"/>
                </a:solidFill>
                <a:latin typeface="Arial"/>
              </a:rPr>
              <a:t>                  </a:t>
            </a:r>
            <a:r>
              <a:rPr lang="ru-RU" sz="4400" b="1" strike="noStrike" spc="-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</a:t>
            </a:r>
            <a:r>
              <a:rPr lang="ru-RU" sz="4400" b="1" strike="noStrike" spc="-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endParaRPr lang="ru-RU" sz="44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1100"/>
              </a:spcBef>
            </a:pP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000" b="0" strike="noStrike" spc="-1" dirty="0">
                <a:solidFill>
                  <a:srgbClr val="660033"/>
                </a:solidFill>
                <a:latin typeface="Arial"/>
              </a:rPr>
              <a:t>         </a:t>
            </a: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Описание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99"/>
              </a:spcBef>
            </a:pP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2.  Повествование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99"/>
              </a:spcBef>
            </a:pP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3.  Рассуждение</a:t>
            </a:r>
            <a:endParaRPr lang="en-US" sz="3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ru-RU" sz="4200" b="0" strike="noStrike" spc="-1" dirty="0">
                <a:solidFill>
                  <a:srgbClr val="006633"/>
                </a:solidFill>
                <a:latin typeface="Garamond"/>
              </a:rPr>
              <a:t>           </a:t>
            </a:r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Стили речи</a:t>
            </a:r>
            <a:endParaRPr lang="en-US" sz="44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99"/>
              </a:spcBef>
            </a:pPr>
            <a:r>
              <a:rPr lang="ru-RU" sz="3000" b="0" strike="noStrike" spc="-1" dirty="0">
                <a:solidFill>
                  <a:srgbClr val="000000"/>
                </a:solidFill>
                <a:latin typeface="Arial"/>
              </a:rPr>
              <a:t>      </a:t>
            </a: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Научный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2. Официально-деловой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3. Разговорный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4. Публицистический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5. Художественный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ru-RU" sz="3800" b="0" strike="noStrike" spc="-1" dirty="0">
                <a:solidFill>
                  <a:srgbClr val="006633"/>
                </a:solidFill>
                <a:latin typeface="Garamond"/>
              </a:rPr>
              <a:t>  </a:t>
            </a:r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определить </a:t>
            </a:r>
            <a:r>
              <a:rPr lang="ru-RU" sz="4400" b="1" strike="noStrike" spc="-1" dirty="0" err="1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микротему</a:t>
            </a:r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395280" y="1700280"/>
            <a:ext cx="8653186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899"/>
              </a:spcBef>
            </a:pPr>
            <a:r>
              <a:rPr lang="ru-RU" sz="36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Выделяем </a:t>
            </a: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главную мысль  </a:t>
            </a:r>
            <a:r>
              <a:rPr lang="ru-RU" sz="36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абзаце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 ключевым словам </a:t>
            </a:r>
            <a:r>
              <a:rPr lang="ru-RU" sz="36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6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ключевым </a:t>
            </a:r>
            <a:r>
              <a:rPr lang="ru-RU" sz="36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предложениям</a:t>
            </a: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endParaRPr lang="en-US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spcBef>
                <a:spcPts val="899"/>
              </a:spcBef>
            </a:pP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11280" y="-1717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ru-RU" sz="4200" b="0" strike="noStrike" spc="-1" dirty="0">
                <a:solidFill>
                  <a:srgbClr val="006633"/>
                </a:solidFill>
                <a:latin typeface="Garamond"/>
              </a:rPr>
              <a:t>               </a:t>
            </a:r>
            <a:r>
              <a:rPr lang="ru-RU" sz="44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второй</a:t>
            </a:r>
            <a:endParaRPr lang="en-US" sz="4400" b="0" strike="noStrike" spc="-1" dirty="0">
              <a:solidFill>
                <a:srgbClr val="0066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324000" y="764640"/>
            <a:ext cx="8229600" cy="6093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r>
              <a:rPr lang="ru-RU" sz="3000" b="1" u="sng" strike="noStrike" spc="-1" dirty="0">
                <a:solidFill>
                  <a:srgbClr val="660033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прочтение текста</a:t>
            </a: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r>
              <a:rPr lang="ru-RU" sz="3000" b="0" i="1" strike="noStrike" spc="-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0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</a:t>
            </a:r>
            <a:r>
              <a:rPr lang="ru-RU" sz="30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микротеме</a:t>
            </a:r>
            <a:r>
              <a:rPr lang="ru-RU" sz="30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определите существенное </a:t>
            </a:r>
            <a:r>
              <a:rPr lang="ru-RU" sz="30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</a:t>
            </a: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r>
              <a:rPr lang="ru-RU" sz="30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Существенное</a:t>
            </a:r>
            <a:r>
              <a:rPr lang="ru-RU" sz="30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раскрывает тему и идею текста</a:t>
            </a: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r>
              <a:rPr lang="ru-RU" sz="3000" b="1" strike="noStrike" spc="-1" dirty="0">
                <a:solidFill>
                  <a:srgbClr val="9806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</a:t>
            </a:r>
            <a:r>
              <a:rPr lang="ru-RU" sz="30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подробности, детали, описательные элементы, которые можно опустить</a:t>
            </a:r>
            <a:endParaRPr lang="en-US" sz="3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90000"/>
              </a:lnSpc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525</Words>
  <Application>Microsoft Office PowerPoint</Application>
  <PresentationFormat>Экран (4:3)</PresentationFormat>
  <Paragraphs>104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DejaVu Sans</vt:lpstr>
      <vt:lpstr>Garamond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dc:description/>
  <cp:lastModifiedBy>user</cp:lastModifiedBy>
  <cp:revision>14</cp:revision>
  <dcterms:modified xsi:type="dcterms:W3CDTF">2020-04-29T11:58:23Z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