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78" r:id="rId22"/>
    <p:sldId id="280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66"/>
    <a:srgbClr val="FF9900"/>
    <a:srgbClr val="660066"/>
    <a:srgbClr val="FFFF99"/>
    <a:srgbClr val="377301"/>
    <a:srgbClr val="006600"/>
    <a:srgbClr val="339933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4660"/>
  </p:normalViewPr>
  <p:slideViewPr>
    <p:cSldViewPr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14063-2A46-41CC-B6B2-0A1AF05C8839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8741A-6A70-4D58-86C1-CEF90364E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68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741A-6A70-4D58-86C1-CEF90364ECE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692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741A-6A70-4D58-86C1-CEF90364ECE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27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741A-6A70-4D58-86C1-CEF90364ECE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61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741A-6A70-4D58-86C1-CEF90364ECE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6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741A-6A70-4D58-86C1-CEF90364ECE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6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741A-6A70-4D58-86C1-CEF90364ECE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61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741A-6A70-4D58-86C1-CEF90364ECE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6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741A-6A70-4D58-86C1-CEF90364ECE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61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741A-6A70-4D58-86C1-CEF90364ECE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61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741A-6A70-4D58-86C1-CEF90364ECE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6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3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2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7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92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1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4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62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0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0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6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1A24C-746C-4674-B112-C02B84C7C771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87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9.xml"/><Relationship Id="rId4" Type="http://schemas.openxmlformats.org/officeDocument/2006/relationships/slide" Target="slide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hyperlink" Target="http://goanimate.com/videos/0OlmBxurjzsQ?utm_source=linkshare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goanimate.com/videos/01DHC8qe6FeA?utm_source=linkshare&amp;utm_medium=linkshare&amp;utm_campaign=usercontent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g"/><Relationship Id="rId5" Type="http://schemas.openxmlformats.org/officeDocument/2006/relationships/hyperlink" Target="https://skydrive.live.com/view.aspx?resid=4E7D6C32B4A75C52!297&amp;cid=4e7d6c32b4a75c52&amp;app=Word&amp;wdo=2" TargetMode="External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inspire-green.com/images/plane.png" TargetMode="External"/><Relationship Id="rId13" Type="http://schemas.openxmlformats.org/officeDocument/2006/relationships/hyperlink" Target="http://wiki.iteach.ru/images/8/8e/Welcome_to_Russia!.jpg" TargetMode="External"/><Relationship Id="rId3" Type="http://schemas.openxmlformats.org/officeDocument/2006/relationships/hyperlink" Target="http://img7.autonavigator.ru/carsfoto/1600/1535/51967/Renault_Scenic%20Conquest_Minivan_2008.jpg" TargetMode="External"/><Relationship Id="rId7" Type="http://schemas.openxmlformats.org/officeDocument/2006/relationships/hyperlink" Target="http://cgresource.net/uploads/download/ships/thumbs/1252163605_wt_20.jpg" TargetMode="External"/><Relationship Id="rId12" Type="http://schemas.openxmlformats.org/officeDocument/2006/relationships/hyperlink" Target="http://co12.nevseoboi.com.ua/wallpapers/nature/1347903852-307302-0274202_www.nevseoboi.com.ua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lariche.ru/wp-content/uploads/2012/01/hyosung_gt_650_s_2005_1600.jpg" TargetMode="External"/><Relationship Id="rId11" Type="http://schemas.openxmlformats.org/officeDocument/2006/relationships/hyperlink" Target="http://www.photokonkurs.com/uploads/img/2007-01-04/SOLDIERS/98640.jpg" TargetMode="External"/><Relationship Id="rId5" Type="http://schemas.openxmlformats.org/officeDocument/2006/relationships/hyperlink" Target="http://www.phoenixengsys.com/media/homepage/train-1.jpg" TargetMode="External"/><Relationship Id="rId15" Type="http://schemas.openxmlformats.org/officeDocument/2006/relationships/hyperlink" Target="http://kolizej.at.ua/_pu/4/64780291.jpg" TargetMode="External"/><Relationship Id="rId10" Type="http://schemas.openxmlformats.org/officeDocument/2006/relationships/hyperlink" Target="http://www.velobomba.ru/uploads/image/JUNIOR%20200.jpg" TargetMode="External"/><Relationship Id="rId4" Type="http://schemas.openxmlformats.org/officeDocument/2006/relationships/hyperlink" Target="http://www.s-p-e-c.ru/files/flib/33.gif" TargetMode="External"/><Relationship Id="rId9" Type="http://schemas.openxmlformats.org/officeDocument/2006/relationships/hyperlink" Target="http://im1.asset.yvimg.kz/userimages/biopsihoz/N9hCd50t05cQYTBFXOE4ZgCmgJ51km.gif" TargetMode="External"/><Relationship Id="rId14" Type="http://schemas.openxmlformats.org/officeDocument/2006/relationships/hyperlink" Target="http://www.zhaba.ru/_pics/u2g7fcxf9rkh2zda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9.xml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://englishon-line.ru/grammatika-spravochnik28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3danimationsoftwaretips.com/wp-content/uploads/2011/11/108512866.jpg" TargetMode="External"/><Relationship Id="rId13" Type="http://schemas.openxmlformats.org/officeDocument/2006/relationships/hyperlink" Target="http://us.cdn4.123rf.com/168nwm/_fla/_fla1206/_fla120600487/14169770-no-camping-sign.jpg" TargetMode="External"/><Relationship Id="rId18" Type="http://schemas.openxmlformats.org/officeDocument/2006/relationships/slide" Target="slide1.xml"/><Relationship Id="rId3" Type="http://schemas.openxmlformats.org/officeDocument/2006/relationships/hyperlink" Target="http://www.matorin-un.ru/upload/medialibrary/399/zlar2.png" TargetMode="External"/><Relationship Id="rId7" Type="http://schemas.openxmlformats.org/officeDocument/2006/relationships/hyperlink" Target="http://littlebluezebra.com/assets/jpg/GiraffeFaq.jpg" TargetMode="External"/><Relationship Id="rId12" Type="http://schemas.openxmlformats.org/officeDocument/2006/relationships/hyperlink" Target="http://jeffatwood.typepad.com/atwoodzoo/images/menu_ice_cream_cone.jpg" TargetMode="External"/><Relationship Id="rId17" Type="http://schemas.openxmlformats.org/officeDocument/2006/relationships/hyperlink" Target="http://goanimate.com/videos/01DHC8qe6FeA?utm_source=linkshare&amp;utm_medium=linkshare&amp;utm_campaign=usercontent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://englishon-line.ru/grammatika-spravochnik28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putevka.kiev.ua/images/luchshie-oteli-irlandii-gorod-trim-putevoditel_1.gif" TargetMode="External"/><Relationship Id="rId11" Type="http://schemas.openxmlformats.org/officeDocument/2006/relationships/hyperlink" Target="http://www.proshkolu.ru/content/media/pic/std/2000000/1089000/1088648-7f13811e9ef65a5a.jpg" TargetMode="External"/><Relationship Id="rId5" Type="http://schemas.openxmlformats.org/officeDocument/2006/relationships/hyperlink" Target="http://www.art-saloon.ru/big/item_5461.jpg" TargetMode="External"/><Relationship Id="rId15" Type="http://schemas.openxmlformats.org/officeDocument/2006/relationships/hyperlink" Target="http://www.koipkro.kostroma.ru/BuyR/ChBor/ych/13/ucheniki_w450_h468.jpg" TargetMode="External"/><Relationship Id="rId10" Type="http://schemas.openxmlformats.org/officeDocument/2006/relationships/hyperlink" Target="http://drivecar.com.ua/skin/images/pdd/zn_5_38.gif" TargetMode="External"/><Relationship Id="rId4" Type="http://schemas.openxmlformats.org/officeDocument/2006/relationships/hyperlink" Target="http://static.freepik.com/free-photo/tropical-beach_93468.jpg" TargetMode="External"/><Relationship Id="rId9" Type="http://schemas.openxmlformats.org/officeDocument/2006/relationships/hyperlink" Target="http://pictures.ese.co.uk/images/product/large/2344.jpg" TargetMode="External"/><Relationship Id="rId14" Type="http://schemas.openxmlformats.org/officeDocument/2006/relationships/hyperlink" Target="http://www.prazdnik-az.ru/images/ballons/18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klen-students.blogpost.ru/" TargetMode="External"/><Relationship Id="rId5" Type="http://schemas.openxmlformats.org/officeDocument/2006/relationships/hyperlink" Target="http://www.pgfenglish.ru/" TargetMode="External"/><Relationship Id="rId4" Type="http://schemas.openxmlformats.org/officeDocument/2006/relationships/hyperlink" Target="mailto:gpolushkina@mail.ru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1.jpg"/><Relationship Id="rId7" Type="http://schemas.openxmlformats.org/officeDocument/2006/relationships/hyperlink" Target="&#1054;&#1087;&#1080;&#1089;&#1072;&#1085;&#1080;&#1077;.doc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5;&#1086;&#1103;&#1089;&#1085;&#1080;&#1090;&#1077;&#1083;&#1100;&#1085;&#1072;&#1103;%20&#1079;&#1072;&#1087;&#1080;&#1089;&#1082;&#1072;.docx" TargetMode="External"/><Relationship Id="rId5" Type="http://schemas.openxmlformats.org/officeDocument/2006/relationships/hyperlink" Target="&#1050;&#1086;&#1085;&#1089;&#1087;&#1077;&#1082;&#1090;.docx" TargetMode="External"/><Relationship Id="rId4" Type="http://schemas.openxmlformats.org/officeDocument/2006/relationships/hyperlink" Target="&#1052;&#1077;&#1090;&#1086;&#1076;&#1080;&#1095;&#1077;&#1089;&#1082;&#1080;&#1077;%20&#1088;&#1077;&#1082;&#1086;&#1084;&#1077;&#1085;&#1076;&#1072;&#1094;&#1080;&#1080;.docx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5400000">
            <a:off x="4338228" y="2052228"/>
            <a:ext cx="4675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676456" y="0"/>
            <a:ext cx="467544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467544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660913" y="-2428665"/>
            <a:ext cx="1822174" cy="8208912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Travel &amp; Leisure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4356551" y="-4316457"/>
            <a:ext cx="4675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3358851" y="-304429"/>
            <a:ext cx="2426298" cy="8208912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Unit 10 Lesson 10a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УМК Ю.Е. Ваулиной, Дж. Дули,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О.Е. </a:t>
            </a:r>
            <a:r>
              <a:rPr lang="ru-RU" sz="3200" b="1" dirty="0" err="1" smtClean="0">
                <a:solidFill>
                  <a:srgbClr val="002060"/>
                </a:solidFill>
              </a:rPr>
              <a:t>Подоляко</a:t>
            </a:r>
            <a:r>
              <a:rPr lang="ru-RU" sz="3200" b="1" dirty="0" smtClean="0">
                <a:solidFill>
                  <a:srgbClr val="002060"/>
                </a:solidFill>
              </a:rPr>
              <a:t>, В. Эванс «</a:t>
            </a:r>
            <a:r>
              <a:rPr lang="en-US" sz="3200" b="1" dirty="0" smtClean="0">
                <a:solidFill>
                  <a:srgbClr val="002060"/>
                </a:solidFill>
              </a:rPr>
              <a:t>Spotlight</a:t>
            </a:r>
            <a:r>
              <a:rPr lang="ru-RU" sz="3200" b="1" dirty="0" smtClean="0">
                <a:solidFill>
                  <a:srgbClr val="002060"/>
                </a:solidFill>
              </a:rPr>
              <a:t>» для 5 класса общеобразовательных учреждений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>
            <a:hlinkClick r:id="rId3" action="ppaction://hlinksldjump"/>
          </p:cNvPr>
          <p:cNvSpPr/>
          <p:nvPr/>
        </p:nvSpPr>
        <p:spPr>
          <a:xfrm>
            <a:off x="683568" y="5445224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Автор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3201526" y="5445224"/>
            <a:ext cx="2789989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Рекомендации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6172538" y="5445224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Ресурсы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  Match the type of holiday to the advert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72" y="1150431"/>
            <a:ext cx="3024336" cy="1679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8" y="2817017"/>
            <a:ext cx="3046040" cy="1346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54164"/>
            <a:ext cx="3052580" cy="1707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28" y="3427315"/>
            <a:ext cx="3058932" cy="16987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28" y="5084407"/>
            <a:ext cx="3058933" cy="15277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23" y="1390166"/>
            <a:ext cx="2160240" cy="6507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2166278"/>
            <a:ext cx="2160238" cy="6507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2559747"/>
            <a:ext cx="2160240" cy="6464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61" y="3828794"/>
            <a:ext cx="2142677" cy="6507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69" y="4986584"/>
            <a:ext cx="2142677" cy="650739"/>
          </a:xfrm>
          <a:prstGeom prst="rect">
            <a:avLst/>
          </a:prstGeom>
        </p:spPr>
      </p:pic>
      <p:pic>
        <p:nvPicPr>
          <p:cNvPr id="19" name="Рисунок 18">
            <a:hlinkClick r:id="rId12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" y="124295"/>
            <a:ext cx="876326" cy="78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-0.34167 0.1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0.30712 0.28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28351 -0.0428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4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-0.28628 0.040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00799 0.556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716016" y="5343363"/>
            <a:ext cx="3816425" cy="1134334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Spain, Egypt, Ireland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16015" y="4127715"/>
            <a:ext cx="3816425" cy="1134334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coach, cruise ship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6016" y="2708920"/>
            <a:ext cx="3816425" cy="1353818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rock climbing, mountaineering, trekking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16016" y="1502578"/>
            <a:ext cx="3816425" cy="1134334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apartments, camps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Listen to and read the adverts and find: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1" y="1417604"/>
            <a:ext cx="1944825" cy="1944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9" b="897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41" y="2750057"/>
            <a:ext cx="3029322" cy="1944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3" y="4293096"/>
            <a:ext cx="2217056" cy="21727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16016" y="1720808"/>
            <a:ext cx="3816424" cy="720080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660066"/>
                </a:solidFill>
              </a:rPr>
              <a:t>two places to stay</a:t>
            </a:r>
            <a:endParaRPr lang="ru-RU" sz="2800" b="1" dirty="0">
              <a:solidFill>
                <a:srgbClr val="66006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95265" y="3002389"/>
            <a:ext cx="3816424" cy="720080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660066"/>
                </a:solidFill>
              </a:rPr>
              <a:t>three activities</a:t>
            </a:r>
            <a:endParaRPr lang="ru-RU" sz="2800" b="1" dirty="0">
              <a:solidFill>
                <a:srgbClr val="66006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16016" y="4271601"/>
            <a:ext cx="3816424" cy="720080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660066"/>
                </a:solidFill>
              </a:rPr>
              <a:t>two means of transport</a:t>
            </a:r>
            <a:endParaRPr lang="ru-RU" sz="2800" b="1" dirty="0">
              <a:solidFill>
                <a:srgbClr val="6600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5589240"/>
            <a:ext cx="3816424" cy="720080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660066"/>
                </a:solidFill>
              </a:rPr>
              <a:t>three countries</a:t>
            </a:r>
            <a:endParaRPr lang="ru-RU" sz="2800" b="1" dirty="0">
              <a:solidFill>
                <a:srgbClr val="660066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9" r="27750" b="3234"/>
          <a:stretch/>
        </p:blipFill>
        <p:spPr>
          <a:xfrm>
            <a:off x="3347864" y="1324868"/>
            <a:ext cx="690663" cy="1489754"/>
          </a:xfrm>
          <a:prstGeom prst="rect">
            <a:avLst/>
          </a:prstGeom>
        </p:spPr>
      </p:pic>
      <p:pic>
        <p:nvPicPr>
          <p:cNvPr id="11" name="IYA_AYA_PolushkinaGF_FestivalMM5_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7864" y="5376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93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Match the people to </a:t>
            </a:r>
            <a:r>
              <a:rPr lang="en-US" sz="3600" b="1" smtClean="0">
                <a:solidFill>
                  <a:schemeClr val="accent4">
                    <a:lumMod val="50000"/>
                  </a:schemeClr>
                </a:solidFill>
              </a:rPr>
              <a:t>the holidays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4769"/>
            <a:ext cx="1987980" cy="11041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3" y="2372871"/>
            <a:ext cx="2009684" cy="8882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61103"/>
            <a:ext cx="2016224" cy="1128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89123"/>
            <a:ext cx="2016224" cy="11196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08784"/>
            <a:ext cx="2016224" cy="100700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131840" y="1460775"/>
            <a:ext cx="5328592" cy="720080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Ann and Tony want to have a good rest.</a:t>
            </a:r>
            <a:endParaRPr lang="ru-RU" sz="2400" b="1" dirty="0">
              <a:solidFill>
                <a:srgbClr val="660066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31840" y="2456946"/>
            <a:ext cx="5328592" cy="720080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John likes to do extreme sports.</a:t>
            </a:r>
            <a:endParaRPr lang="ru-RU" sz="2400" b="1" dirty="0">
              <a:solidFill>
                <a:srgbClr val="660066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16738" y="3388873"/>
            <a:ext cx="5328592" cy="720080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Amy wants to see animals.</a:t>
            </a:r>
            <a:endParaRPr lang="ru-RU" sz="2400" b="1" dirty="0">
              <a:solidFill>
                <a:srgbClr val="660066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16738" y="4367806"/>
            <a:ext cx="5328592" cy="924397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Stella likes to learn about ancient culture.</a:t>
            </a:r>
            <a:endParaRPr lang="ru-RU" sz="2400" b="1" dirty="0">
              <a:solidFill>
                <a:srgbClr val="660066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31840" y="5508195"/>
            <a:ext cx="5328592" cy="720080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Mikes loves to see green countryside.</a:t>
            </a:r>
            <a:endParaRPr lang="ru-RU" sz="2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9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FF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99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Act out the talk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340768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You are a travel agent. Your partner (client) wants to spend his/her holidays abroad. Use the information in the adverts to advise him/her. 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727" y="2996952"/>
            <a:ext cx="77768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A: I’d like to travel abroad this summer.</a:t>
            </a:r>
          </a:p>
          <a:p>
            <a:endParaRPr lang="en-US" sz="2800" dirty="0" smtClean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rgbClr val="C00000"/>
                </a:solidFill>
              </a:rPr>
              <a:t>B: Why don’t you go to the Himalayas?</a:t>
            </a:r>
          </a:p>
          <a:p>
            <a:endParaRPr lang="en-US" sz="2800" dirty="0" smtClean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rgbClr val="C00000"/>
                </a:solidFill>
              </a:rPr>
              <a:t>A: The Himalayas? What can you do there?</a:t>
            </a:r>
          </a:p>
          <a:p>
            <a:endParaRPr lang="en-US" sz="2800" dirty="0" smtClean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rgbClr val="C00000"/>
                </a:solidFill>
              </a:rPr>
              <a:t>B</a:t>
            </a:r>
            <a:r>
              <a:rPr lang="en-US" sz="2800" dirty="0">
                <a:solidFill>
                  <a:srgbClr val="C00000"/>
                </a:solidFill>
              </a:rPr>
              <a:t>: Well, there's a lot to see. For example, you can...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8" name="Рисунок 17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498" y="2320158"/>
            <a:ext cx="1512168" cy="13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8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Read the grammar box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rot="5400000">
            <a:off x="1822257" y="-373985"/>
            <a:ext cx="5499486" cy="8496944"/>
          </a:xfrm>
          <a:prstGeom prst="rtTriangle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957681"/>
            <a:ext cx="1883505" cy="26446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5" y="1124744"/>
            <a:ext cx="1877451" cy="26446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51720" y="1444139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Can</a:t>
            </a:r>
            <a:r>
              <a:rPr lang="en-US" sz="2400" dirty="0" smtClean="0">
                <a:solidFill>
                  <a:srgbClr val="660066"/>
                </a:solidFill>
              </a:rPr>
              <a:t> for something allowed or possible.</a:t>
            </a:r>
          </a:p>
          <a:p>
            <a:endParaRPr lang="en-US" sz="24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You </a:t>
            </a:r>
            <a:r>
              <a:rPr lang="en-US" sz="2800" b="1" u="sng" dirty="0" smtClean="0">
                <a:solidFill>
                  <a:srgbClr val="660066"/>
                </a:solidFill>
              </a:rPr>
              <a:t>can</a:t>
            </a:r>
            <a:r>
              <a:rPr lang="en-US" sz="2800" dirty="0" smtClean="0">
                <a:solidFill>
                  <a:srgbClr val="660066"/>
                </a:solidFill>
              </a:rPr>
              <a:t> buy souvenirs here. </a:t>
            </a:r>
          </a:p>
          <a:p>
            <a:r>
              <a:rPr lang="en-US" sz="2400" i="1" dirty="0" smtClean="0">
                <a:solidFill>
                  <a:srgbClr val="660066"/>
                </a:solidFill>
              </a:rPr>
              <a:t>(it is possible, you </a:t>
            </a:r>
          </a:p>
          <a:p>
            <a:r>
              <a:rPr lang="en-US" sz="2400" i="1" dirty="0" smtClean="0">
                <a:solidFill>
                  <a:srgbClr val="660066"/>
                </a:solidFill>
              </a:rPr>
              <a:t>are allowed)</a:t>
            </a:r>
            <a:endParaRPr lang="ru-RU" sz="2400" i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7864" y="4149079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                Can’t </a:t>
            </a:r>
            <a:r>
              <a:rPr lang="en-US" sz="2400" dirty="0" smtClean="0">
                <a:solidFill>
                  <a:srgbClr val="C00000"/>
                </a:solidFill>
              </a:rPr>
              <a:t>for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          something not allowed.</a:t>
            </a:r>
          </a:p>
          <a:p>
            <a:endParaRPr lang="en-US" sz="2400" i="1" dirty="0" smtClean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rgbClr val="C00000"/>
                </a:solidFill>
              </a:rPr>
              <a:t>You </a:t>
            </a:r>
            <a:r>
              <a:rPr lang="en-US" sz="2800" b="1" u="sng" dirty="0" smtClean="0">
                <a:solidFill>
                  <a:srgbClr val="C00000"/>
                </a:solidFill>
              </a:rPr>
              <a:t>can’t</a:t>
            </a:r>
            <a:r>
              <a:rPr lang="en-US" sz="2800" dirty="0" smtClean="0">
                <a:solidFill>
                  <a:srgbClr val="C00000"/>
                </a:solidFill>
              </a:rPr>
              <a:t> smoke here.</a:t>
            </a:r>
            <a:r>
              <a:rPr lang="en-US" sz="2800" i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sz="2400" i="1" dirty="0" smtClean="0">
                <a:solidFill>
                  <a:srgbClr val="C00000"/>
                </a:solidFill>
              </a:rPr>
              <a:t>(it isn’t allowed). </a:t>
            </a:r>
            <a:endParaRPr lang="ru-RU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Match the signs (1-5) to the meanings (a-e)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6173" r="1066" b="59355"/>
          <a:stretch/>
        </p:blipFill>
        <p:spPr>
          <a:xfrm>
            <a:off x="431540" y="1268760"/>
            <a:ext cx="8280920" cy="1752943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183726"/>
              </p:ext>
            </p:extLst>
          </p:nvPr>
        </p:nvGraphicFramePr>
        <p:xfrm>
          <a:off x="1223628" y="3573016"/>
          <a:ext cx="6696744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576064"/>
                <a:gridCol w="55446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A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 </a:t>
                      </a:r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You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can’t eat or drink.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B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  You can buy ice creams.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C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  You can’t take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photographs.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D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  You can park here.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E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  You can’t camp.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814948" y="3573016"/>
            <a:ext cx="541557" cy="504056"/>
          </a:xfrm>
          <a:prstGeom prst="rect">
            <a:avLst/>
          </a:prstGeom>
          <a:solidFill>
            <a:srgbClr val="FFFF66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814948" y="4080279"/>
            <a:ext cx="541557" cy="504056"/>
          </a:xfrm>
          <a:prstGeom prst="rect">
            <a:avLst/>
          </a:prstGeom>
          <a:solidFill>
            <a:srgbClr val="FFFF66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814944" y="4597002"/>
            <a:ext cx="541557" cy="504056"/>
          </a:xfrm>
          <a:prstGeom prst="rect">
            <a:avLst/>
          </a:prstGeom>
          <a:solidFill>
            <a:srgbClr val="FFFF66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814942" y="5114141"/>
            <a:ext cx="541557" cy="504056"/>
          </a:xfrm>
          <a:prstGeom prst="rect">
            <a:avLst/>
          </a:prstGeom>
          <a:solidFill>
            <a:srgbClr val="FFFF66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814941" y="5646932"/>
            <a:ext cx="541557" cy="504056"/>
          </a:xfrm>
          <a:prstGeom prst="rect">
            <a:avLst/>
          </a:prstGeom>
          <a:solidFill>
            <a:srgbClr val="FFFF66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1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3865612" y="-3865612"/>
            <a:ext cx="1412776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Listen to someone booking a ticket by phone and fill in the missing information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556792"/>
            <a:ext cx="70567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Name: </a:t>
            </a:r>
            <a:r>
              <a:rPr lang="en-US" sz="2800" dirty="0" smtClean="0">
                <a:solidFill>
                  <a:srgbClr val="C00000"/>
                </a:solidFill>
              </a:rPr>
              <a:t>Harry 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Place: </a:t>
            </a:r>
            <a:r>
              <a:rPr lang="en-US" sz="2800" dirty="0" smtClean="0">
                <a:solidFill>
                  <a:srgbClr val="C00000"/>
                </a:solidFill>
              </a:rPr>
              <a:t>1)  ……………….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Date/leave: </a:t>
            </a:r>
            <a:r>
              <a:rPr lang="en-US" sz="2800" dirty="0" smtClean="0">
                <a:solidFill>
                  <a:srgbClr val="C00000"/>
                </a:solidFill>
              </a:rPr>
              <a:t>2)   ..………… July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Date/come back: </a:t>
            </a:r>
            <a:r>
              <a:rPr lang="en-US" sz="2800" dirty="0" smtClean="0">
                <a:solidFill>
                  <a:srgbClr val="C00000"/>
                </a:solidFill>
              </a:rPr>
              <a:t>3)  ………………. August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Travel by: </a:t>
            </a:r>
            <a:r>
              <a:rPr lang="en-US" sz="2800" dirty="0" smtClean="0">
                <a:solidFill>
                  <a:srgbClr val="C00000"/>
                </a:solidFill>
              </a:rPr>
              <a:t>4) ………………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Price: </a:t>
            </a:r>
            <a:r>
              <a:rPr lang="en-US" sz="2800" dirty="0" smtClean="0">
                <a:solidFill>
                  <a:srgbClr val="C00000"/>
                </a:solidFill>
              </a:rPr>
              <a:t>5) …………………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43808" y="1556792"/>
            <a:ext cx="1584176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Smith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95736" y="2348880"/>
            <a:ext cx="2016224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Ireland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51820" y="3189830"/>
            <a:ext cx="1260140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28</a:t>
            </a:r>
            <a:r>
              <a:rPr lang="en-US" sz="2800" b="1" baseline="30000" dirty="0" smtClean="0">
                <a:solidFill>
                  <a:schemeClr val="accent4">
                    <a:lumMod val="50000"/>
                  </a:schemeClr>
                </a:solidFill>
              </a:rPr>
              <a:t>th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79912" y="3972838"/>
            <a:ext cx="1584176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4</a:t>
            </a:r>
            <a:r>
              <a:rPr lang="en-US" sz="2800" b="1" baseline="30000" dirty="0" smtClean="0">
                <a:solidFill>
                  <a:schemeClr val="accent4">
                    <a:lumMod val="50000"/>
                  </a:schemeClr>
                </a:solidFill>
              </a:rPr>
              <a:t>th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627784" y="4869160"/>
            <a:ext cx="2016224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coach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51720" y="5805264"/>
            <a:ext cx="2016224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£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300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195736" y="2348880"/>
            <a:ext cx="2016224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951820" y="3193459"/>
            <a:ext cx="1260140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779912" y="3972838"/>
            <a:ext cx="1584176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627784" y="4869160"/>
            <a:ext cx="2016224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051720" y="5805264"/>
            <a:ext cx="2016224" cy="504056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30" y="3742680"/>
            <a:ext cx="1931243" cy="27570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5" y="1722365"/>
            <a:ext cx="1728192" cy="1612979"/>
          </a:xfrm>
          <a:prstGeom prst="rect">
            <a:avLst/>
          </a:prstGeom>
        </p:spPr>
      </p:pic>
      <p:pic>
        <p:nvPicPr>
          <p:cNvPr id="8" name="IYA_AYA_PolushkinaGF_FestivalMM5_audi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5882" y="5195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33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Answer the questions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15" y="2924944"/>
            <a:ext cx="2990106" cy="3109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1484784"/>
            <a:ext cx="46459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What did we do?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r>
              <a:rPr lang="en-US" sz="2800" b="1" i="1" dirty="0" smtClean="0">
                <a:solidFill>
                  <a:srgbClr val="C00000"/>
                </a:solidFill>
              </a:rPr>
              <a:t>What did we learn?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r>
              <a:rPr lang="en-US" sz="2800" b="1" i="1" dirty="0" smtClean="0">
                <a:solidFill>
                  <a:srgbClr val="C00000"/>
                </a:solidFill>
              </a:rPr>
              <a:t>What was difficult?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r>
              <a:rPr lang="en-US" sz="2800" b="1" i="1" dirty="0" smtClean="0">
                <a:solidFill>
                  <a:srgbClr val="C00000"/>
                </a:solidFill>
              </a:rPr>
              <a:t>Did you like our lesson?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Homework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88" y="2192086"/>
            <a:ext cx="2990106" cy="3109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148478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C00000"/>
                </a:solidFill>
              </a:rPr>
              <a:t>Базовый</a:t>
            </a:r>
            <a:endParaRPr lang="en-US" sz="2400" b="1" i="1" dirty="0">
              <a:solidFill>
                <a:srgbClr val="C00000"/>
              </a:solidFill>
            </a:endParaRP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WB p.71</a:t>
            </a:r>
          </a:p>
          <a:p>
            <a:r>
              <a:rPr lang="en-US" sz="2400" dirty="0">
                <a:solidFill>
                  <a:srgbClr val="C00000"/>
                </a:solidFill>
              </a:rPr>
              <a:t>SB ex.9 p.117: Make holiday adverts for places in your country. Use the adverts in ex.1 as models. Illustrate your adverts.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b="1" i="1" dirty="0" err="1">
                <a:solidFill>
                  <a:srgbClr val="C00000"/>
                </a:solidFill>
              </a:rPr>
              <a:t>Повышенный</a:t>
            </a:r>
            <a:endParaRPr lang="en-US" sz="2400" b="1" i="1" dirty="0">
              <a:solidFill>
                <a:srgbClr val="C00000"/>
              </a:solidFill>
            </a:endParaRP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err="1">
                <a:solidFill>
                  <a:srgbClr val="C00000"/>
                </a:solidFill>
              </a:rPr>
              <a:t>Базовый</a:t>
            </a:r>
            <a:r>
              <a:rPr lang="en-US" sz="2400" dirty="0">
                <a:solidFill>
                  <a:srgbClr val="C00000"/>
                </a:solidFill>
              </a:rPr>
              <a:t> + ex. 9. Record yourself.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Resources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670" y="1268760"/>
            <a:ext cx="82266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</a:rPr>
              <a:t>Английский язык, 5 класс: учеб. для </a:t>
            </a:r>
            <a:r>
              <a:rPr lang="ru-RU" sz="1600" b="1" i="1" dirty="0" err="1">
                <a:solidFill>
                  <a:srgbClr val="C00000"/>
                </a:solidFill>
              </a:rPr>
              <a:t>общеобразоват</a:t>
            </a:r>
            <a:r>
              <a:rPr lang="ru-RU" sz="1600" b="1" i="1" dirty="0">
                <a:solidFill>
                  <a:srgbClr val="C00000"/>
                </a:solidFill>
              </a:rPr>
              <a:t>. учреждений/[</a:t>
            </a:r>
            <a:r>
              <a:rPr lang="ru-RU" sz="1600" b="1" i="1" dirty="0" err="1">
                <a:solidFill>
                  <a:srgbClr val="C00000"/>
                </a:solidFill>
              </a:rPr>
              <a:t>Ю.Е.Ваулиной</a:t>
            </a:r>
            <a:r>
              <a:rPr lang="ru-RU" sz="1600" b="1" i="1" dirty="0">
                <a:solidFill>
                  <a:srgbClr val="C00000"/>
                </a:solidFill>
              </a:rPr>
              <a:t>, </a:t>
            </a:r>
            <a:r>
              <a:rPr lang="ru-RU" sz="1600" b="1" i="1" dirty="0" err="1">
                <a:solidFill>
                  <a:srgbClr val="C00000"/>
                </a:solidFill>
              </a:rPr>
              <a:t>Дж.Дули</a:t>
            </a:r>
            <a:r>
              <a:rPr lang="ru-RU" sz="1600" b="1" i="1" dirty="0">
                <a:solidFill>
                  <a:srgbClr val="C00000"/>
                </a:solidFill>
              </a:rPr>
              <a:t>, О.Е. </a:t>
            </a:r>
            <a:r>
              <a:rPr lang="ru-RU" sz="1600" b="1" i="1" dirty="0" err="1">
                <a:solidFill>
                  <a:srgbClr val="C00000"/>
                </a:solidFill>
              </a:rPr>
              <a:t>Подоляко</a:t>
            </a:r>
            <a:r>
              <a:rPr lang="ru-RU" sz="1600" b="1" i="1" dirty="0">
                <a:solidFill>
                  <a:srgbClr val="C00000"/>
                </a:solidFill>
              </a:rPr>
              <a:t>, В. Эванс] - 3-е изд., доп. и </a:t>
            </a:r>
            <a:r>
              <a:rPr lang="ru-RU" sz="1600" b="1" i="1" dirty="0" err="1">
                <a:solidFill>
                  <a:srgbClr val="C00000"/>
                </a:solidFill>
              </a:rPr>
              <a:t>перераб</a:t>
            </a:r>
            <a:r>
              <a:rPr lang="ru-RU" sz="1600" b="1" i="1" dirty="0">
                <a:solidFill>
                  <a:srgbClr val="C00000"/>
                </a:solidFill>
              </a:rPr>
              <a:t>. - М.:</a:t>
            </a:r>
            <a:r>
              <a:rPr lang="en-US" sz="1600" b="1" i="1" dirty="0">
                <a:solidFill>
                  <a:srgbClr val="C00000"/>
                </a:solidFill>
              </a:rPr>
              <a:t>Express Publishing: </a:t>
            </a:r>
            <a:r>
              <a:rPr lang="ru-RU" sz="1600" b="1" i="1" dirty="0">
                <a:solidFill>
                  <a:srgbClr val="C00000"/>
                </a:solidFill>
              </a:rPr>
              <a:t>Просвещение, 2009. - 164с.:ил.</a:t>
            </a:r>
          </a:p>
          <a:p>
            <a:endParaRPr lang="ru-RU" sz="1600" b="1" i="1" dirty="0">
              <a:solidFill>
                <a:srgbClr val="C00000"/>
              </a:solidFill>
            </a:endParaRPr>
          </a:p>
          <a:p>
            <a:r>
              <a:rPr lang="ru-RU" sz="1600" b="1" i="1" dirty="0" err="1">
                <a:solidFill>
                  <a:srgbClr val="C00000"/>
                </a:solidFill>
              </a:rPr>
              <a:t>Аудиоприложение</a:t>
            </a:r>
            <a:r>
              <a:rPr lang="ru-RU" sz="1600" b="1" i="1" dirty="0">
                <a:solidFill>
                  <a:srgbClr val="C00000"/>
                </a:solidFill>
              </a:rPr>
              <a:t> к учебнику Ю.Е. Ваулиной, Дж. Дули, О.Е. </a:t>
            </a:r>
            <a:r>
              <a:rPr lang="ru-RU" sz="1600" b="1" i="1" dirty="0" err="1">
                <a:solidFill>
                  <a:srgbClr val="C00000"/>
                </a:solidFill>
              </a:rPr>
              <a:t>Подоляко</a:t>
            </a:r>
            <a:r>
              <a:rPr lang="ru-RU" sz="1600" b="1" i="1" dirty="0">
                <a:solidFill>
                  <a:srgbClr val="C00000"/>
                </a:solidFill>
              </a:rPr>
              <a:t>, В. Эванс - 3-е изд., доп. и </a:t>
            </a:r>
            <a:r>
              <a:rPr lang="ru-RU" sz="1600" b="1" i="1" dirty="0" err="1">
                <a:solidFill>
                  <a:srgbClr val="C00000"/>
                </a:solidFill>
              </a:rPr>
              <a:t>перераб</a:t>
            </a:r>
            <a:r>
              <a:rPr lang="ru-RU" sz="1600" b="1" i="1" dirty="0">
                <a:solidFill>
                  <a:srgbClr val="C00000"/>
                </a:solidFill>
              </a:rPr>
              <a:t>. - М.: </a:t>
            </a:r>
            <a:r>
              <a:rPr lang="en-US" sz="1600" b="1" i="1" dirty="0">
                <a:solidFill>
                  <a:srgbClr val="C00000"/>
                </a:solidFill>
              </a:rPr>
              <a:t>Express Publishing: </a:t>
            </a:r>
            <a:r>
              <a:rPr lang="ru-RU" sz="1600" b="1" i="1" dirty="0">
                <a:solidFill>
                  <a:srgbClr val="C00000"/>
                </a:solidFill>
              </a:rPr>
              <a:t>Просвещение, 2009</a:t>
            </a:r>
          </a:p>
          <a:p>
            <a:endParaRPr lang="ru-RU" sz="1400" b="1" i="1" dirty="0">
              <a:solidFill>
                <a:srgbClr val="C00000"/>
              </a:solidFill>
            </a:endParaRPr>
          </a:p>
          <a:p>
            <a:r>
              <a:rPr lang="en-US" sz="1400" i="1" dirty="0">
                <a:solidFill>
                  <a:srgbClr val="C00000"/>
                </a:solidFill>
                <a:hlinkClick r:id="rId3"/>
              </a:rPr>
              <a:t>http://</a:t>
            </a:r>
            <a:r>
              <a:rPr lang="en-US" sz="1400" i="1" dirty="0" smtClean="0">
                <a:solidFill>
                  <a:srgbClr val="C00000"/>
                </a:solidFill>
                <a:hlinkClick r:id="rId3"/>
              </a:rPr>
              <a:t>img7.autonavigator.ru/carsfoto/1600/1535/51967/Renault_Scenic%20Conquest_Minivan_2008.jpg</a:t>
            </a:r>
            <a:r>
              <a:rPr lang="en-US" sz="1400" i="1" dirty="0" smtClean="0">
                <a:solidFill>
                  <a:srgbClr val="C00000"/>
                </a:solidFill>
              </a:rPr>
              <a:t>  </a:t>
            </a:r>
            <a:r>
              <a:rPr lang="en-US" sz="1400" i="1" dirty="0">
                <a:solidFill>
                  <a:srgbClr val="C00000"/>
                </a:solidFill>
              </a:rPr>
              <a:t>– </a:t>
            </a:r>
            <a:r>
              <a:rPr lang="ru-RU" sz="1400" i="1" dirty="0">
                <a:solidFill>
                  <a:srgbClr val="C00000"/>
                </a:solidFill>
              </a:rPr>
              <a:t>машина</a:t>
            </a:r>
          </a:p>
          <a:p>
            <a:r>
              <a:rPr lang="en-US" sz="1400" i="1" dirty="0">
                <a:solidFill>
                  <a:srgbClr val="C00000"/>
                </a:solidFill>
                <a:hlinkClick r:id="rId4"/>
              </a:rPr>
              <a:t>http://</a:t>
            </a:r>
            <a:r>
              <a:rPr lang="en-US" sz="1400" i="1" dirty="0" smtClean="0">
                <a:solidFill>
                  <a:srgbClr val="C00000"/>
                </a:solidFill>
                <a:hlinkClick r:id="rId4"/>
              </a:rPr>
              <a:t>www.s-p-e-c.ru/files/flib/33.gif</a:t>
            </a:r>
            <a:r>
              <a:rPr lang="en-US" sz="1400" i="1" dirty="0" smtClean="0">
                <a:solidFill>
                  <a:srgbClr val="C00000"/>
                </a:solidFill>
              </a:rPr>
              <a:t>  </a:t>
            </a:r>
            <a:r>
              <a:rPr lang="en-US" sz="1400" i="1" dirty="0">
                <a:solidFill>
                  <a:srgbClr val="C00000"/>
                </a:solidFill>
              </a:rPr>
              <a:t>- </a:t>
            </a:r>
            <a:r>
              <a:rPr lang="ru-RU" sz="1400" i="1" dirty="0">
                <a:solidFill>
                  <a:srgbClr val="C00000"/>
                </a:solidFill>
              </a:rPr>
              <a:t>автобус</a:t>
            </a:r>
          </a:p>
          <a:p>
            <a:r>
              <a:rPr lang="en-US" sz="1400" i="1" dirty="0">
                <a:solidFill>
                  <a:srgbClr val="C00000"/>
                </a:solidFill>
                <a:hlinkClick r:id="rId5"/>
              </a:rPr>
              <a:t>http://</a:t>
            </a:r>
            <a:r>
              <a:rPr lang="en-US" sz="1400" i="1" dirty="0" smtClean="0">
                <a:solidFill>
                  <a:srgbClr val="C00000"/>
                </a:solidFill>
                <a:hlinkClick r:id="rId5"/>
              </a:rPr>
              <a:t>www.phoenixengsys.com/media/homepage/train-1.jpg</a:t>
            </a:r>
            <a:r>
              <a:rPr lang="en-US" sz="1400" i="1" dirty="0" smtClean="0">
                <a:solidFill>
                  <a:srgbClr val="C00000"/>
                </a:solidFill>
              </a:rPr>
              <a:t>   </a:t>
            </a:r>
            <a:r>
              <a:rPr lang="en-US" sz="1400" i="1" dirty="0">
                <a:solidFill>
                  <a:srgbClr val="C00000"/>
                </a:solidFill>
              </a:rPr>
              <a:t>- </a:t>
            </a:r>
            <a:r>
              <a:rPr lang="ru-RU" sz="1400" i="1" dirty="0">
                <a:solidFill>
                  <a:srgbClr val="C00000"/>
                </a:solidFill>
              </a:rPr>
              <a:t>поезд</a:t>
            </a:r>
          </a:p>
          <a:p>
            <a:r>
              <a:rPr lang="en-US" sz="1400" i="1" dirty="0">
                <a:solidFill>
                  <a:srgbClr val="C00000"/>
                </a:solidFill>
                <a:hlinkClick r:id="rId6"/>
              </a:rPr>
              <a:t>http://</a:t>
            </a:r>
            <a:r>
              <a:rPr lang="en-US" sz="1400" i="1" dirty="0" smtClean="0">
                <a:solidFill>
                  <a:srgbClr val="C00000"/>
                </a:solidFill>
                <a:hlinkClick r:id="rId6"/>
              </a:rPr>
              <a:t>clariche.ru/wp-content/uploads/2012/01/hyosung_gt_650_s_2005_1600.jpg</a:t>
            </a:r>
            <a:r>
              <a:rPr lang="en-US" sz="1400" i="1" dirty="0" smtClean="0">
                <a:solidFill>
                  <a:srgbClr val="C00000"/>
                </a:solidFill>
              </a:rPr>
              <a:t>  </a:t>
            </a:r>
            <a:r>
              <a:rPr lang="en-US" sz="1400" i="1" dirty="0">
                <a:solidFill>
                  <a:srgbClr val="C00000"/>
                </a:solidFill>
              </a:rPr>
              <a:t>- </a:t>
            </a:r>
            <a:r>
              <a:rPr lang="ru-RU" sz="1400" i="1" dirty="0">
                <a:solidFill>
                  <a:srgbClr val="C00000"/>
                </a:solidFill>
              </a:rPr>
              <a:t>мотоцикл</a:t>
            </a:r>
          </a:p>
          <a:p>
            <a:r>
              <a:rPr lang="en-US" sz="1400" i="1" dirty="0">
                <a:solidFill>
                  <a:srgbClr val="C00000"/>
                </a:solidFill>
                <a:hlinkClick r:id="rId7"/>
              </a:rPr>
              <a:t>http://</a:t>
            </a:r>
            <a:r>
              <a:rPr lang="en-US" sz="1400" i="1" dirty="0" smtClean="0">
                <a:solidFill>
                  <a:srgbClr val="C00000"/>
                </a:solidFill>
                <a:hlinkClick r:id="rId7"/>
              </a:rPr>
              <a:t>cgresource.net/uploads/download/ships/thumbs/1252163605_wt_20.jpg</a:t>
            </a:r>
            <a:r>
              <a:rPr lang="en-US" sz="1400" i="1" dirty="0" smtClean="0">
                <a:solidFill>
                  <a:srgbClr val="C00000"/>
                </a:solidFill>
              </a:rPr>
              <a:t>  </a:t>
            </a:r>
            <a:r>
              <a:rPr lang="en-US" sz="1400" i="1" dirty="0">
                <a:solidFill>
                  <a:srgbClr val="C00000"/>
                </a:solidFill>
              </a:rPr>
              <a:t>- </a:t>
            </a:r>
            <a:r>
              <a:rPr lang="ru-RU" sz="1400" i="1" dirty="0">
                <a:solidFill>
                  <a:srgbClr val="C00000"/>
                </a:solidFill>
              </a:rPr>
              <a:t>корабль</a:t>
            </a:r>
          </a:p>
          <a:p>
            <a:r>
              <a:rPr lang="en-US" sz="1400" i="1" dirty="0">
                <a:solidFill>
                  <a:srgbClr val="C00000"/>
                </a:solidFill>
                <a:hlinkClick r:id="rId8"/>
              </a:rPr>
              <a:t>http://</a:t>
            </a:r>
            <a:r>
              <a:rPr lang="en-US" sz="1400" i="1" dirty="0" smtClean="0">
                <a:solidFill>
                  <a:srgbClr val="C00000"/>
                </a:solidFill>
                <a:hlinkClick r:id="rId8"/>
              </a:rPr>
              <a:t>inspire-green.com/images/plane.png</a:t>
            </a:r>
            <a:r>
              <a:rPr lang="en-US" sz="1400" i="1" dirty="0" smtClean="0">
                <a:solidFill>
                  <a:srgbClr val="C00000"/>
                </a:solidFill>
              </a:rPr>
              <a:t>  </a:t>
            </a:r>
            <a:r>
              <a:rPr lang="en-US" sz="1400" i="1" dirty="0">
                <a:solidFill>
                  <a:srgbClr val="C00000"/>
                </a:solidFill>
              </a:rPr>
              <a:t>- </a:t>
            </a:r>
            <a:r>
              <a:rPr lang="ru-RU" sz="1400" i="1" dirty="0">
                <a:solidFill>
                  <a:srgbClr val="C00000"/>
                </a:solidFill>
              </a:rPr>
              <a:t>самолет</a:t>
            </a:r>
          </a:p>
          <a:p>
            <a:r>
              <a:rPr lang="en-US" sz="1400" i="1" dirty="0">
                <a:solidFill>
                  <a:srgbClr val="C00000"/>
                </a:solidFill>
                <a:hlinkClick r:id="rId9"/>
              </a:rPr>
              <a:t>http://</a:t>
            </a:r>
            <a:r>
              <a:rPr lang="en-US" sz="1400" i="1" dirty="0" smtClean="0">
                <a:solidFill>
                  <a:srgbClr val="C00000"/>
                </a:solidFill>
                <a:hlinkClick r:id="rId9"/>
              </a:rPr>
              <a:t>im1.asset.yvimg.kz/userimages/biopsihoz/N9hCd50t05cQYTBFXOE4ZgCmgJ51km.gif</a:t>
            </a:r>
            <a:r>
              <a:rPr lang="en-US" sz="1400" i="1" dirty="0" smtClean="0">
                <a:solidFill>
                  <a:srgbClr val="C00000"/>
                </a:solidFill>
              </a:rPr>
              <a:t>  </a:t>
            </a:r>
            <a:r>
              <a:rPr lang="en-US" sz="1400" i="1" dirty="0">
                <a:solidFill>
                  <a:srgbClr val="C00000"/>
                </a:solidFill>
              </a:rPr>
              <a:t>- </a:t>
            </a:r>
            <a:r>
              <a:rPr lang="ru-RU" sz="1400" i="1" dirty="0">
                <a:solidFill>
                  <a:srgbClr val="C00000"/>
                </a:solidFill>
              </a:rPr>
              <a:t>идущий человек</a:t>
            </a:r>
          </a:p>
          <a:p>
            <a:r>
              <a:rPr lang="en-US" sz="1400" i="1" dirty="0">
                <a:solidFill>
                  <a:srgbClr val="C00000"/>
                </a:solidFill>
                <a:hlinkClick r:id="rId10"/>
              </a:rPr>
              <a:t>http://</a:t>
            </a:r>
            <a:r>
              <a:rPr lang="en-US" sz="1400" i="1" dirty="0" smtClean="0">
                <a:solidFill>
                  <a:srgbClr val="C00000"/>
                </a:solidFill>
                <a:hlinkClick r:id="rId10"/>
              </a:rPr>
              <a:t>www.velobomba.ru/uploads/image/JUNIOR%20200.jpg</a:t>
            </a:r>
            <a:r>
              <a:rPr lang="en-US" sz="1400" i="1" dirty="0" smtClean="0">
                <a:solidFill>
                  <a:srgbClr val="C00000"/>
                </a:solidFill>
              </a:rPr>
              <a:t>  </a:t>
            </a:r>
            <a:r>
              <a:rPr lang="en-US" sz="1400" i="1" dirty="0">
                <a:solidFill>
                  <a:srgbClr val="C00000"/>
                </a:solidFill>
              </a:rPr>
              <a:t>– </a:t>
            </a:r>
            <a:r>
              <a:rPr lang="ru-RU" sz="1400" i="1" dirty="0">
                <a:solidFill>
                  <a:srgbClr val="C00000"/>
                </a:solidFill>
              </a:rPr>
              <a:t>велосипед</a:t>
            </a:r>
          </a:p>
          <a:p>
            <a:r>
              <a:rPr lang="ru-RU" sz="1400" i="1" u="sng" dirty="0">
                <a:hlinkClick r:id="rId11"/>
              </a:rPr>
              <a:t>http://</a:t>
            </a:r>
            <a:r>
              <a:rPr lang="ru-RU" sz="1400" i="1" u="sng" dirty="0" smtClean="0">
                <a:hlinkClick r:id="rId11"/>
              </a:rPr>
              <a:t>www.photokonkurs.com/uploads/img/2007-01-04/SOLDIERS/98640.jpg</a:t>
            </a:r>
            <a:r>
              <a:rPr lang="en-US" sz="1400" i="1" dirty="0"/>
              <a:t> </a:t>
            </a:r>
            <a:r>
              <a:rPr lang="en-US" sz="1400" i="1" dirty="0" smtClean="0">
                <a:solidFill>
                  <a:srgbClr val="C00000"/>
                </a:solidFill>
              </a:rPr>
              <a:t>– </a:t>
            </a:r>
            <a:r>
              <a:rPr lang="ru-RU" sz="1400" i="1" dirty="0" smtClean="0">
                <a:solidFill>
                  <a:srgbClr val="C00000"/>
                </a:solidFill>
              </a:rPr>
              <a:t>шотландцы</a:t>
            </a:r>
            <a:endParaRPr lang="ru-RU" sz="1400" i="1" dirty="0">
              <a:solidFill>
                <a:srgbClr val="C00000"/>
              </a:solidFill>
            </a:endParaRPr>
          </a:p>
          <a:p>
            <a:r>
              <a:rPr lang="en-US" sz="1400" i="1" dirty="0">
                <a:solidFill>
                  <a:srgbClr val="C00000"/>
                </a:solidFill>
                <a:hlinkClick r:id="rId12"/>
              </a:rPr>
              <a:t>http://</a:t>
            </a:r>
            <a:r>
              <a:rPr lang="en-US" sz="1400" i="1" dirty="0" smtClean="0">
                <a:solidFill>
                  <a:srgbClr val="C00000"/>
                </a:solidFill>
                <a:hlinkClick r:id="rId12"/>
              </a:rPr>
              <a:t>co12.nevseoboi.com.ua/wallpapers/nature/1347903852-307302-0274202_www.nevseoboi.com.ua.jpg</a:t>
            </a:r>
            <a:r>
              <a:rPr lang="en-US" sz="1400" i="1" dirty="0" smtClean="0">
                <a:solidFill>
                  <a:srgbClr val="C00000"/>
                </a:solidFill>
              </a:rPr>
              <a:t>  </a:t>
            </a:r>
            <a:r>
              <a:rPr lang="en-US" sz="1400" i="1" dirty="0">
                <a:solidFill>
                  <a:srgbClr val="C00000"/>
                </a:solidFill>
              </a:rPr>
              <a:t>- </a:t>
            </a:r>
            <a:r>
              <a:rPr lang="ru-RU" sz="1400" i="1" dirty="0">
                <a:solidFill>
                  <a:srgbClr val="C00000"/>
                </a:solidFill>
              </a:rPr>
              <a:t>пляж</a:t>
            </a:r>
          </a:p>
          <a:p>
            <a:r>
              <a:rPr lang="en-US" sz="1400" i="1" dirty="0">
                <a:solidFill>
                  <a:srgbClr val="C00000"/>
                </a:solidFill>
                <a:hlinkClick r:id="rId13"/>
              </a:rPr>
              <a:t>http://wiki.iteach.ru/images/8/8e/Welcome_to_Russia!.</a:t>
            </a:r>
            <a:r>
              <a:rPr lang="en-US" sz="1400" i="1" dirty="0" smtClean="0">
                <a:solidFill>
                  <a:srgbClr val="C00000"/>
                </a:solidFill>
                <a:hlinkClick r:id="rId13"/>
              </a:rPr>
              <a:t>jpg</a:t>
            </a:r>
            <a:r>
              <a:rPr lang="en-US" sz="1400" i="1" dirty="0" smtClean="0">
                <a:solidFill>
                  <a:srgbClr val="C00000"/>
                </a:solidFill>
              </a:rPr>
              <a:t>  </a:t>
            </a:r>
            <a:r>
              <a:rPr lang="en-US" sz="1400" i="1" dirty="0">
                <a:solidFill>
                  <a:srgbClr val="C00000"/>
                </a:solidFill>
              </a:rPr>
              <a:t>– </a:t>
            </a:r>
            <a:r>
              <a:rPr lang="ru-RU" sz="1400" i="1" dirty="0">
                <a:solidFill>
                  <a:srgbClr val="C00000"/>
                </a:solidFill>
              </a:rPr>
              <a:t>красная площадь</a:t>
            </a:r>
          </a:p>
          <a:p>
            <a:r>
              <a:rPr lang="en-US" sz="1400" i="1" dirty="0">
                <a:solidFill>
                  <a:srgbClr val="C00000"/>
                </a:solidFill>
                <a:hlinkClick r:id="rId14"/>
              </a:rPr>
              <a:t>http://www.zhaba.ru/_</a:t>
            </a:r>
            <a:r>
              <a:rPr lang="en-US" sz="1400" i="1" dirty="0" smtClean="0">
                <a:solidFill>
                  <a:srgbClr val="C00000"/>
                </a:solidFill>
                <a:hlinkClick r:id="rId14"/>
              </a:rPr>
              <a:t>pics/u2g7fcxf9rkh2zda.jpg</a:t>
            </a:r>
            <a:r>
              <a:rPr lang="ru-RU" sz="1400" i="1" dirty="0" smtClean="0">
                <a:solidFill>
                  <a:srgbClr val="C00000"/>
                </a:solidFill>
              </a:rPr>
              <a:t> </a:t>
            </a:r>
            <a:r>
              <a:rPr lang="en-US" sz="1400" i="1" dirty="0" smtClean="0">
                <a:solidFill>
                  <a:srgbClr val="C00000"/>
                </a:solidFill>
              </a:rPr>
              <a:t> </a:t>
            </a:r>
            <a:r>
              <a:rPr lang="en-US" sz="1400" i="1" dirty="0">
                <a:solidFill>
                  <a:srgbClr val="C00000"/>
                </a:solidFill>
              </a:rPr>
              <a:t>- </a:t>
            </a:r>
            <a:r>
              <a:rPr lang="ru-RU" sz="1400" i="1" dirty="0">
                <a:solidFill>
                  <a:srgbClr val="C00000"/>
                </a:solidFill>
              </a:rPr>
              <a:t>великая китайская стена</a:t>
            </a:r>
          </a:p>
          <a:p>
            <a:r>
              <a:rPr lang="en-US" sz="1400" i="1" dirty="0">
                <a:solidFill>
                  <a:srgbClr val="C00000"/>
                </a:solidFill>
                <a:hlinkClick r:id="rId15"/>
              </a:rPr>
              <a:t>http://kolizej.at.ua/_</a:t>
            </a:r>
            <a:r>
              <a:rPr lang="en-US" sz="1400" i="1" dirty="0" smtClean="0">
                <a:solidFill>
                  <a:srgbClr val="C00000"/>
                </a:solidFill>
                <a:hlinkClick r:id="rId15"/>
              </a:rPr>
              <a:t>pu/4/64780291.jpg</a:t>
            </a:r>
            <a:r>
              <a:rPr lang="ru-RU" sz="1400" i="1" dirty="0" smtClean="0">
                <a:solidFill>
                  <a:srgbClr val="C00000"/>
                </a:solidFill>
              </a:rPr>
              <a:t> </a:t>
            </a:r>
            <a:r>
              <a:rPr lang="en-US" sz="1400" i="1" dirty="0" smtClean="0">
                <a:solidFill>
                  <a:srgbClr val="C00000"/>
                </a:solidFill>
              </a:rPr>
              <a:t> </a:t>
            </a:r>
            <a:r>
              <a:rPr lang="en-US" sz="1400" i="1" dirty="0">
                <a:solidFill>
                  <a:srgbClr val="C00000"/>
                </a:solidFill>
              </a:rPr>
              <a:t>- </a:t>
            </a:r>
            <a:r>
              <a:rPr lang="ru-RU" sz="1400" i="1" dirty="0">
                <a:solidFill>
                  <a:srgbClr val="C00000"/>
                </a:solidFill>
              </a:rPr>
              <a:t>статуя свободы</a:t>
            </a:r>
            <a:r>
              <a:rPr lang="en-US" sz="1400" dirty="0" smtClean="0">
                <a:solidFill>
                  <a:srgbClr val="C00000"/>
                </a:solidFill>
              </a:rPr>
              <a:t>.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Answer the question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1" y="1988840"/>
            <a:ext cx="2328259" cy="17461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23" y="2053497"/>
            <a:ext cx="1747978" cy="16168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26" y="1988840"/>
            <a:ext cx="2244352" cy="1746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8" y="3787079"/>
            <a:ext cx="2430322" cy="18908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221088"/>
            <a:ext cx="3102545" cy="1022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24" y="3933056"/>
            <a:ext cx="2973112" cy="152371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5400000">
            <a:off x="4175956" y="-2727684"/>
            <a:ext cx="792088" cy="849694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What’s this?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4175956" y="1979712"/>
            <a:ext cx="792088" cy="849694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It’s a … 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>
            <a:hlinkClick r:id="rId8" action="ppaction://hlinksldjump"/>
          </p:cNvPr>
          <p:cNvSpPr/>
          <p:nvPr/>
        </p:nvSpPr>
        <p:spPr>
          <a:xfrm>
            <a:off x="692368" y="5940152"/>
            <a:ext cx="2088232" cy="576064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Start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1" y="275829"/>
            <a:ext cx="1449135" cy="1297165"/>
          </a:xfrm>
          <a:prstGeom prst="rect">
            <a:avLst/>
          </a:prstGeom>
        </p:spPr>
      </p:pic>
      <p:sp>
        <p:nvSpPr>
          <p:cNvPr id="18" name="Прямоугольник 17">
            <a:hlinkClick r:id="rId11" action="ppaction://hlinksldjump"/>
          </p:cNvPr>
          <p:cNvSpPr/>
          <p:nvPr/>
        </p:nvSpPr>
        <p:spPr>
          <a:xfrm>
            <a:off x="6330246" y="5940152"/>
            <a:ext cx="2088232" cy="576064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Skip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8143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Resources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670" y="1268760"/>
            <a:ext cx="82266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C00000"/>
                </a:solidFill>
                <a:hlinkClick r:id="rId3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3"/>
              </a:rPr>
              <a:t>www.matorin-un.ru/upload/medialibrary/399/zlar2.png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горы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4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4"/>
              </a:rPr>
              <a:t>static.freepik.com/free-photo/tropical-beach_93468.jpg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пляж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5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5"/>
              </a:rPr>
              <a:t>www.art-saloon.ru/big/item_5461.jpg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пирамида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6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6"/>
              </a:rPr>
              <a:t>eputevka.kiev.ua/images/luchshie-oteli-irlandii-gorod-trim-putevoditel_1.gif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замок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7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7"/>
              </a:rPr>
              <a:t>littlebluezebra.com/assets/jpg/GiraffeFaq.jpg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жираф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8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8"/>
              </a:rPr>
              <a:t>www.3danimationsoftwaretips.com/wp-content/uploads/2011/11/108512866.jpg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человечек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9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9"/>
              </a:rPr>
              <a:t>pictures.ese.co.uk/images/product/large/2344.jpg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</a:t>
            </a:r>
            <a:r>
              <a:rPr lang="ru-RU" sz="1600" i="1" dirty="0" err="1">
                <a:solidFill>
                  <a:srgbClr val="C00000"/>
                </a:solidFill>
              </a:rPr>
              <a:t>no</a:t>
            </a:r>
            <a:r>
              <a:rPr lang="ru-RU" sz="1600" i="1" dirty="0">
                <a:solidFill>
                  <a:srgbClr val="C00000"/>
                </a:solidFill>
              </a:rPr>
              <a:t> </a:t>
            </a:r>
            <a:r>
              <a:rPr lang="ru-RU" sz="1600" i="1" dirty="0" err="1">
                <a:solidFill>
                  <a:srgbClr val="C00000"/>
                </a:solidFill>
              </a:rPr>
              <a:t>eating</a:t>
            </a:r>
            <a:r>
              <a:rPr lang="ru-RU" sz="1600" i="1" dirty="0">
                <a:solidFill>
                  <a:srgbClr val="C00000"/>
                </a:solidFill>
              </a:rPr>
              <a:t> </a:t>
            </a:r>
            <a:r>
              <a:rPr lang="ru-RU" sz="1600" i="1" dirty="0" err="1">
                <a:solidFill>
                  <a:srgbClr val="C00000"/>
                </a:solidFill>
              </a:rPr>
              <a:t>or</a:t>
            </a:r>
            <a:r>
              <a:rPr lang="ru-RU" sz="1600" i="1" dirty="0">
                <a:solidFill>
                  <a:srgbClr val="C00000"/>
                </a:solidFill>
              </a:rPr>
              <a:t> </a:t>
            </a:r>
            <a:r>
              <a:rPr lang="ru-RU" sz="1600" i="1" dirty="0" err="1">
                <a:solidFill>
                  <a:srgbClr val="C00000"/>
                </a:solidFill>
              </a:rPr>
              <a:t>drinking</a:t>
            </a:r>
            <a:endParaRPr lang="ru-RU" sz="1600" i="1" dirty="0">
              <a:solidFill>
                <a:srgbClr val="C00000"/>
              </a:solidFill>
            </a:endParaRPr>
          </a:p>
          <a:p>
            <a:r>
              <a:rPr lang="ru-RU" sz="1600" i="1" dirty="0">
                <a:solidFill>
                  <a:srgbClr val="C00000"/>
                </a:solidFill>
                <a:hlinkClick r:id="rId10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10"/>
              </a:rPr>
              <a:t>drivecar.com.ua/skin/images/pdd/zn_5_38.gif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парковка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11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11"/>
              </a:rPr>
              <a:t>www.proshkolu.ru/content/media/pic/std/2000000/1089000/1088648-7f13811e9ef65a5a.jpg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не фотографировать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12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12"/>
              </a:rPr>
              <a:t>jeffatwood.typepad.com/atwoodzoo/images/menu_ice_cream_cone.jpg</a:t>
            </a:r>
            <a:r>
              <a:rPr lang="ru-RU" sz="1600" i="1" dirty="0" smtClean="0">
                <a:solidFill>
                  <a:srgbClr val="C00000"/>
                </a:solidFill>
              </a:rPr>
              <a:t>   </a:t>
            </a:r>
            <a:r>
              <a:rPr lang="ru-RU" sz="1600" i="1" dirty="0">
                <a:solidFill>
                  <a:srgbClr val="C00000"/>
                </a:solidFill>
              </a:rPr>
              <a:t>- мороженое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13"/>
              </a:rPr>
              <a:t>http://us.cdn4.123rf.com/168nwm/_fla/_fla1206/_</a:t>
            </a:r>
            <a:r>
              <a:rPr lang="ru-RU" sz="1600" i="1" dirty="0" smtClean="0">
                <a:solidFill>
                  <a:srgbClr val="C00000"/>
                </a:solidFill>
                <a:hlinkClick r:id="rId13"/>
              </a:rPr>
              <a:t>fla120600487/14169770-no-camping-sign.jpg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</a:t>
            </a:r>
            <a:r>
              <a:rPr lang="ru-RU" sz="1600" i="1" dirty="0" err="1">
                <a:solidFill>
                  <a:srgbClr val="C00000"/>
                </a:solidFill>
              </a:rPr>
              <a:t>no</a:t>
            </a:r>
            <a:r>
              <a:rPr lang="ru-RU" sz="1600" i="1" dirty="0">
                <a:solidFill>
                  <a:srgbClr val="C00000"/>
                </a:solidFill>
              </a:rPr>
              <a:t> </a:t>
            </a:r>
            <a:r>
              <a:rPr lang="ru-RU" sz="1600" i="1" dirty="0" err="1">
                <a:solidFill>
                  <a:srgbClr val="C00000"/>
                </a:solidFill>
              </a:rPr>
              <a:t>camping</a:t>
            </a:r>
            <a:endParaRPr lang="ru-RU" sz="1600" i="1" dirty="0">
              <a:solidFill>
                <a:srgbClr val="C00000"/>
              </a:solidFill>
            </a:endParaRPr>
          </a:p>
          <a:p>
            <a:r>
              <a:rPr lang="en-US" sz="1600" i="1" dirty="0">
                <a:solidFill>
                  <a:srgbClr val="C00000"/>
                </a:solidFill>
                <a:hlinkClick r:id="rId14"/>
              </a:rPr>
              <a:t>http://</a:t>
            </a:r>
            <a:r>
              <a:rPr lang="en-US" sz="1600" i="1" dirty="0" smtClean="0">
                <a:solidFill>
                  <a:srgbClr val="C00000"/>
                </a:solidFill>
                <a:hlinkClick r:id="rId14"/>
              </a:rPr>
              <a:t>www.prazdnik-az.ru/images/ballons/18.jpg</a:t>
            </a:r>
            <a:r>
              <a:rPr lang="ru-RU" sz="1600" i="1" dirty="0" smtClean="0">
                <a:solidFill>
                  <a:srgbClr val="C00000"/>
                </a:solidFill>
              </a:rPr>
              <a:t> – скрипичный ключ</a:t>
            </a:r>
            <a:endParaRPr lang="ru-RU" sz="1600" i="1" dirty="0">
              <a:solidFill>
                <a:srgbClr val="C00000"/>
              </a:solidFill>
            </a:endParaRPr>
          </a:p>
          <a:p>
            <a:r>
              <a:rPr lang="ru-RU" sz="1600" i="1" dirty="0">
                <a:solidFill>
                  <a:srgbClr val="C00000"/>
                </a:solidFill>
                <a:hlinkClick r:id="rId15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15"/>
              </a:rPr>
              <a:t>www.koipkro.kostroma.ru/BuyR/ChBor/ych/13/ucheniki_w450_h468.jpg</a:t>
            </a:r>
            <a:r>
              <a:rPr lang="ru-RU" sz="1600" i="1" dirty="0" smtClean="0">
                <a:solidFill>
                  <a:srgbClr val="C00000"/>
                </a:solidFill>
              </a:rPr>
              <a:t>  </a:t>
            </a:r>
            <a:r>
              <a:rPr lang="ru-RU" sz="1600" i="1" dirty="0">
                <a:solidFill>
                  <a:srgbClr val="C00000"/>
                </a:solidFill>
              </a:rPr>
              <a:t>- ученики за </a:t>
            </a:r>
            <a:r>
              <a:rPr lang="ru-RU" sz="1600" i="1" dirty="0" smtClean="0">
                <a:solidFill>
                  <a:srgbClr val="C00000"/>
                </a:solidFill>
              </a:rPr>
              <a:t>партой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16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16"/>
              </a:rPr>
              <a:t>englishon-line.ru/grammatika-spravochnik28.html</a:t>
            </a:r>
            <a:r>
              <a:rPr lang="ru-RU" sz="1600" i="1" dirty="0" smtClean="0">
                <a:solidFill>
                  <a:srgbClr val="C00000"/>
                </a:solidFill>
              </a:rPr>
              <a:t> - звуки транскрипции</a:t>
            </a:r>
          </a:p>
          <a:p>
            <a:r>
              <a:rPr lang="ru-RU" sz="1600" i="1" dirty="0">
                <a:solidFill>
                  <a:srgbClr val="C00000"/>
                </a:solidFill>
                <a:hlinkClick r:id="rId17"/>
              </a:rPr>
              <a:t>http://</a:t>
            </a:r>
            <a:r>
              <a:rPr lang="ru-RU" sz="1600" i="1" dirty="0" smtClean="0">
                <a:solidFill>
                  <a:srgbClr val="C00000"/>
                </a:solidFill>
                <a:hlinkClick r:id="rId17"/>
              </a:rPr>
              <a:t>goanimate.com/videos/01DHC8qe6FeA?utm_source=linkshare&amp;utm_medium=linkshare&amp;utm_campaign=usercontent</a:t>
            </a:r>
            <a:r>
              <a:rPr lang="ru-RU" sz="1600" i="1" dirty="0" smtClean="0">
                <a:solidFill>
                  <a:srgbClr val="C00000"/>
                </a:solidFill>
              </a:rPr>
              <a:t> - мультфильм</a:t>
            </a:r>
            <a:endParaRPr lang="ru-RU" sz="1600" i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>
            <a:hlinkClick r:id="rId18" action="ppaction://hlinksldjump"/>
          </p:cNvPr>
          <p:cNvSpPr/>
          <p:nvPr/>
        </p:nvSpPr>
        <p:spPr>
          <a:xfrm>
            <a:off x="6732240" y="274339"/>
            <a:ext cx="2088232" cy="576064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Back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Author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4" y="1422467"/>
            <a:ext cx="3726414" cy="4824536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95823" y="1422467"/>
            <a:ext cx="42484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Полушкина </a:t>
            </a:r>
            <a:r>
              <a:rPr lang="ru-RU" sz="2400" b="1" dirty="0" err="1" smtClean="0">
                <a:solidFill>
                  <a:srgbClr val="C00000"/>
                </a:solidFill>
              </a:rPr>
              <a:t>Гульчачак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Форзановна</a:t>
            </a:r>
            <a:r>
              <a:rPr lang="ru-RU" sz="2400" b="1" dirty="0" smtClean="0">
                <a:solidFill>
                  <a:srgbClr val="C00000"/>
                </a:solidFill>
              </a:rPr>
              <a:t>,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endParaRPr lang="en-US" sz="2200" dirty="0" smtClean="0">
              <a:solidFill>
                <a:srgbClr val="C00000"/>
              </a:solidFill>
            </a:endParaRPr>
          </a:p>
          <a:p>
            <a:r>
              <a:rPr lang="ru-RU" sz="2200" dirty="0" smtClean="0">
                <a:solidFill>
                  <a:srgbClr val="C00000"/>
                </a:solidFill>
              </a:rPr>
              <a:t>учитель английского языка </a:t>
            </a:r>
            <a:endParaRPr lang="en-US" sz="2200" dirty="0" smtClean="0">
              <a:solidFill>
                <a:srgbClr val="C00000"/>
              </a:solidFill>
            </a:endParaRPr>
          </a:p>
          <a:p>
            <a:r>
              <a:rPr lang="ru-RU" sz="2200" dirty="0" smtClean="0">
                <a:solidFill>
                  <a:srgbClr val="C00000"/>
                </a:solidFill>
              </a:rPr>
              <a:t>КОГОАУ «Лицей естественных наук»,</a:t>
            </a:r>
            <a:endParaRPr lang="en-US" sz="2200" dirty="0" smtClean="0">
              <a:solidFill>
                <a:srgbClr val="C00000"/>
              </a:solidFill>
            </a:endParaRPr>
          </a:p>
          <a:p>
            <a:r>
              <a:rPr lang="ru-RU" sz="2200" dirty="0" smtClean="0">
                <a:solidFill>
                  <a:srgbClr val="C00000"/>
                </a:solidFill>
              </a:rPr>
              <a:t>преподаватель Института развития образования Кировской области</a:t>
            </a:r>
          </a:p>
          <a:p>
            <a:endParaRPr lang="ru-RU" sz="2200" dirty="0">
              <a:solidFill>
                <a:srgbClr val="C00000"/>
              </a:solidFill>
            </a:endParaRPr>
          </a:p>
          <a:p>
            <a:r>
              <a:rPr lang="en-US" sz="2200" dirty="0" smtClean="0">
                <a:solidFill>
                  <a:srgbClr val="C00000"/>
                </a:solidFill>
                <a:hlinkClick r:id="rId4"/>
              </a:rPr>
              <a:t>gpolushkina@mail.ru</a:t>
            </a:r>
            <a:endParaRPr lang="en-US" sz="2200" dirty="0" smtClean="0">
              <a:solidFill>
                <a:srgbClr val="C00000"/>
              </a:solidFill>
            </a:endParaRPr>
          </a:p>
          <a:p>
            <a:endParaRPr lang="en-US" sz="2200" dirty="0">
              <a:solidFill>
                <a:srgbClr val="C00000"/>
              </a:solidFill>
            </a:endParaRPr>
          </a:p>
          <a:p>
            <a:r>
              <a:rPr lang="en-US" sz="2200" dirty="0" smtClean="0">
                <a:solidFill>
                  <a:srgbClr val="C00000"/>
                </a:solidFill>
                <a:hlinkClick r:id="rId5"/>
              </a:rPr>
              <a:t>www.pgfenglish.ru</a:t>
            </a:r>
            <a:endParaRPr lang="en-US" sz="2200" dirty="0" smtClean="0">
              <a:solidFill>
                <a:srgbClr val="C00000"/>
              </a:solidFill>
            </a:endParaRPr>
          </a:p>
          <a:p>
            <a:r>
              <a:rPr lang="en-US" sz="2200" dirty="0" smtClean="0">
                <a:solidFill>
                  <a:srgbClr val="C00000"/>
                </a:solidFill>
                <a:hlinkClick r:id="rId6"/>
              </a:rPr>
              <a:t>www.klen-students.blogspot.ru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732240" y="274339"/>
            <a:ext cx="2088232" cy="576064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Back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b="1" smtClean="0">
                <a:solidFill>
                  <a:schemeClr val="accent4">
                    <a:lumMod val="50000"/>
                  </a:schemeClr>
                </a:solidFill>
              </a:rPr>
              <a:t>Рекомендации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88" y="2192086"/>
            <a:ext cx="2990106" cy="3109710"/>
          </a:xfrm>
          <a:prstGeom prst="rect">
            <a:avLst/>
          </a:prstGeom>
        </p:spPr>
      </p:pic>
      <p:sp>
        <p:nvSpPr>
          <p:cNvPr id="8" name="Прямоугольник 7">
            <a:hlinkClick r:id="rId4" action="ppaction://hlinkfile"/>
          </p:cNvPr>
          <p:cNvSpPr/>
          <p:nvPr/>
        </p:nvSpPr>
        <p:spPr>
          <a:xfrm>
            <a:off x="755576" y="2080848"/>
            <a:ext cx="3816424" cy="1348152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hlinkClick r:id="rId5" action="ppaction://hlinkfile"/>
              </a:rPr>
              <a:t>Конспект</a:t>
            </a:r>
            <a:endParaRPr lang="ru-RU" sz="2800" b="1" dirty="0">
              <a:solidFill>
                <a:srgbClr val="660066"/>
              </a:solidFill>
            </a:endParaRPr>
          </a:p>
        </p:txBody>
      </p:sp>
      <p:sp>
        <p:nvSpPr>
          <p:cNvPr id="10" name="Прямоугольник 9">
            <a:hlinkClick r:id="rId6" action="ppaction://hlinkfile"/>
          </p:cNvPr>
          <p:cNvSpPr/>
          <p:nvPr/>
        </p:nvSpPr>
        <p:spPr>
          <a:xfrm>
            <a:off x="755576" y="3953644"/>
            <a:ext cx="3816424" cy="1348152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hlinkClick r:id="rId7" action="ppaction://hlinkfile"/>
              </a:rPr>
              <a:t>Методические рекомендации</a:t>
            </a:r>
            <a:endParaRPr lang="ru-RU" sz="2800" b="1" dirty="0">
              <a:solidFill>
                <a:srgbClr val="660066"/>
              </a:solidFill>
            </a:endParaRP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6732240" y="274339"/>
            <a:ext cx="2088232" cy="576064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Back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5400000">
            <a:off x="4338228" y="2052228"/>
            <a:ext cx="4675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676456" y="0"/>
            <a:ext cx="467544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467544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660913" y="-675456"/>
            <a:ext cx="1822174" cy="8208912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4356551" y="-4316457"/>
            <a:ext cx="4675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30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4050196" y="1764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4050196" y="-4050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00392" y="0"/>
            <a:ext cx="104360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2" action="ppaction://hlinksldjump"/>
          </p:cNvPr>
          <p:cNvSpPr/>
          <p:nvPr/>
        </p:nvSpPr>
        <p:spPr>
          <a:xfrm>
            <a:off x="8334164" y="1061120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8334164" y="177281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3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8334164" y="249289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8334164" y="321297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5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hlinkClick r:id="rId6" action="ppaction://hlinksldjump"/>
          </p:cNvPr>
          <p:cNvSpPr/>
          <p:nvPr/>
        </p:nvSpPr>
        <p:spPr>
          <a:xfrm>
            <a:off x="8334164" y="39330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6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8334164" y="3326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1560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car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99729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plane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0112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bus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0047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bicycle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68216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train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48599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ship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043609"/>
            <a:ext cx="2744688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058344" y="1043609"/>
            <a:ext cx="2490255" cy="2313383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548598" y="1043609"/>
            <a:ext cx="2551793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3527" y="3356993"/>
            <a:ext cx="2744688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058343" y="3356993"/>
            <a:ext cx="2490255" cy="2448272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48597" y="3356993"/>
            <a:ext cx="2551793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8334164" y="4726243"/>
            <a:ext cx="576064" cy="1897983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27" y="2555903"/>
            <a:ext cx="2328259" cy="174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0.28785 -0.18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4050196" y="1764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4050196" y="-4050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00392" y="0"/>
            <a:ext cx="104360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2" action="ppaction://hlinksldjump"/>
          </p:cNvPr>
          <p:cNvSpPr/>
          <p:nvPr/>
        </p:nvSpPr>
        <p:spPr>
          <a:xfrm>
            <a:off x="8334164" y="1061120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8334164" y="177281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3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8334164" y="249289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8334164" y="321297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5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hlinkClick r:id="rId6" action="ppaction://hlinksldjump"/>
          </p:cNvPr>
          <p:cNvSpPr/>
          <p:nvPr/>
        </p:nvSpPr>
        <p:spPr>
          <a:xfrm>
            <a:off x="8334164" y="39330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6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8334164" y="3326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1560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car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99729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plane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0112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bus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0047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bicycle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68216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train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48599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ship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043609"/>
            <a:ext cx="2744688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058344" y="1043609"/>
            <a:ext cx="2490255" cy="2313383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548598" y="1043609"/>
            <a:ext cx="2551793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3527" y="3356993"/>
            <a:ext cx="2744688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058343" y="3356993"/>
            <a:ext cx="2490255" cy="2448272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48597" y="3356993"/>
            <a:ext cx="2551793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8334164" y="4726243"/>
            <a:ext cx="576064" cy="1897983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68" y="2555903"/>
            <a:ext cx="1887777" cy="174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0.28785 0.157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4050196" y="1764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4050196" y="-4050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00392" y="0"/>
            <a:ext cx="104360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2" action="ppaction://hlinksldjump"/>
          </p:cNvPr>
          <p:cNvSpPr/>
          <p:nvPr/>
        </p:nvSpPr>
        <p:spPr>
          <a:xfrm>
            <a:off x="8334164" y="1061120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8334164" y="177281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3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8334164" y="249289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8334164" y="321297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5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hlinkClick r:id="rId6" action="ppaction://hlinksldjump"/>
          </p:cNvPr>
          <p:cNvSpPr/>
          <p:nvPr/>
        </p:nvSpPr>
        <p:spPr>
          <a:xfrm>
            <a:off x="8334164" y="39330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6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8334164" y="3326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1560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car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99729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plane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0112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bus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0047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bicycle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68216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train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48599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ship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043609"/>
            <a:ext cx="2744688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058344" y="1043609"/>
            <a:ext cx="2490255" cy="2313383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548598" y="1043609"/>
            <a:ext cx="2551793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3527" y="3356993"/>
            <a:ext cx="2744688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058343" y="3356993"/>
            <a:ext cx="2490255" cy="2448272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48597" y="3356993"/>
            <a:ext cx="2551793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8334164" y="4726243"/>
            <a:ext cx="576064" cy="1897983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68" y="2694618"/>
            <a:ext cx="1887777" cy="14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0.27135 -0.178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4050196" y="1764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4050196" y="-4050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00392" y="0"/>
            <a:ext cx="104360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2" action="ppaction://hlinksldjump"/>
          </p:cNvPr>
          <p:cNvSpPr/>
          <p:nvPr/>
        </p:nvSpPr>
        <p:spPr>
          <a:xfrm>
            <a:off x="8334164" y="1061120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8334164" y="177281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3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8334164" y="249289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8334164" y="321297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5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hlinkClick r:id="rId6" action="ppaction://hlinksldjump"/>
          </p:cNvPr>
          <p:cNvSpPr/>
          <p:nvPr/>
        </p:nvSpPr>
        <p:spPr>
          <a:xfrm>
            <a:off x="8334164" y="39330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6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8334164" y="3326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1560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car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99729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plane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0112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bus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0047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bicycle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68216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train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48599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ship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043609"/>
            <a:ext cx="2744688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058344" y="1043609"/>
            <a:ext cx="2490255" cy="2313383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548598" y="1043609"/>
            <a:ext cx="2551793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3527" y="3356993"/>
            <a:ext cx="2744688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058343" y="3356993"/>
            <a:ext cx="2490255" cy="2448272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48597" y="3356993"/>
            <a:ext cx="2551793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8334164" y="4726243"/>
            <a:ext cx="576064" cy="1897983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87" y="2402000"/>
            <a:ext cx="2639968" cy="20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0.28159 0.157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4050196" y="1764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4050196" y="-4050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00392" y="0"/>
            <a:ext cx="104360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2" action="ppaction://hlinksldjump"/>
          </p:cNvPr>
          <p:cNvSpPr/>
          <p:nvPr/>
        </p:nvSpPr>
        <p:spPr>
          <a:xfrm>
            <a:off x="8334164" y="1061120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8334164" y="177281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3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8334164" y="249289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8334164" y="321297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5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hlinkClick r:id="rId6" action="ppaction://hlinksldjump"/>
          </p:cNvPr>
          <p:cNvSpPr/>
          <p:nvPr/>
        </p:nvSpPr>
        <p:spPr>
          <a:xfrm>
            <a:off x="8334164" y="39330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6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8334164" y="3326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1560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car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99729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plane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0112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bus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0047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bicycle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68216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train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48599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ship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043609"/>
            <a:ext cx="2744688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058344" y="1043609"/>
            <a:ext cx="2490255" cy="2313383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548598" y="1043609"/>
            <a:ext cx="2551793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3527" y="3356993"/>
            <a:ext cx="2744688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058343" y="3356993"/>
            <a:ext cx="2490255" cy="2448272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48597" y="3356993"/>
            <a:ext cx="2551793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8334164" y="4726243"/>
            <a:ext cx="576064" cy="1897983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24" y="3050174"/>
            <a:ext cx="2298093" cy="7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00208 -0.178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4050196" y="1764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4050196" y="-4050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00392" y="0"/>
            <a:ext cx="104360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2" action="ppaction://hlinksldjump"/>
          </p:cNvPr>
          <p:cNvSpPr/>
          <p:nvPr/>
        </p:nvSpPr>
        <p:spPr>
          <a:xfrm>
            <a:off x="8334164" y="1061120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8334164" y="177281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3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8334164" y="249289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8334164" y="321297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5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hlinkClick r:id="rId6" action="ppaction://hlinksldjump"/>
          </p:cNvPr>
          <p:cNvSpPr/>
          <p:nvPr/>
        </p:nvSpPr>
        <p:spPr>
          <a:xfrm>
            <a:off x="8334164" y="39330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6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8334164" y="332656"/>
            <a:ext cx="576064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1560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car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99729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 plane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0112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bus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0047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bicycle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68216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train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48599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 dirty="0" smtClean="0">
                <a:solidFill>
                  <a:srgbClr val="002060"/>
                </a:solidFill>
              </a:rPr>
              <a:t> ship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043609"/>
            <a:ext cx="2744688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058344" y="1043609"/>
            <a:ext cx="2490255" cy="2313383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548598" y="1043609"/>
            <a:ext cx="2551793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3527" y="3356993"/>
            <a:ext cx="2744688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058343" y="3356993"/>
            <a:ext cx="2490255" cy="2448272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48597" y="3356993"/>
            <a:ext cx="2551793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8334164" y="4726243"/>
            <a:ext cx="576064" cy="1897983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83" y="2674093"/>
            <a:ext cx="2945975" cy="15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00208 0.168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55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Guess and say the meaning of the idiom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5079" y="2255757"/>
            <a:ext cx="5993337" cy="3289770"/>
            <a:chOff x="3325838" y="3212976"/>
            <a:chExt cx="7877444" cy="427027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018" y="3212976"/>
              <a:ext cx="2843933" cy="21351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8617">
              <a:off x="3325838" y="3940036"/>
              <a:ext cx="3019387" cy="21351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1383" flipH="1">
              <a:off x="8183895" y="3972221"/>
              <a:ext cx="3019387" cy="20707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284" y="5013319"/>
              <a:ext cx="2846850" cy="21351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054" y="5348114"/>
              <a:ext cx="2846850" cy="21351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3" name="Прямоугольник 12"/>
          <p:cNvSpPr/>
          <p:nvPr/>
        </p:nvSpPr>
        <p:spPr>
          <a:xfrm rot="5400000">
            <a:off x="4175956" y="-2727684"/>
            <a:ext cx="792088" cy="849694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solidFill>
                  <a:srgbClr val="660066"/>
                </a:solidFill>
              </a:rPr>
              <a:t>Travel broadens the mind.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4175956" y="1979712"/>
            <a:ext cx="792088" cy="849694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Путешествие расширяет кругозор</a:t>
            </a:r>
            <a:r>
              <a:rPr lang="en-US" sz="3200" b="1" dirty="0" smtClean="0">
                <a:solidFill>
                  <a:srgbClr val="C00000"/>
                </a:solidFill>
              </a:rPr>
              <a:t>.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888</Words>
  <Application>Microsoft Office PowerPoint</Application>
  <PresentationFormat>Экран (4:3)</PresentationFormat>
  <Paragraphs>272</Paragraphs>
  <Slides>23</Slides>
  <Notes>10</Notes>
  <HiddenSlides>4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Галина</cp:lastModifiedBy>
  <cp:revision>46</cp:revision>
  <dcterms:created xsi:type="dcterms:W3CDTF">2014-01-02T17:21:08Z</dcterms:created>
  <dcterms:modified xsi:type="dcterms:W3CDTF">2015-02-23T06:48:46Z</dcterms:modified>
</cp:coreProperties>
</file>