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4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ru-RU" dirty="0" smtClean="0"/>
              <a:t>Практическая работа по обществознанию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7 </a:t>
            </a:r>
            <a:r>
              <a:rPr lang="ru-RU" dirty="0" smtClean="0"/>
              <a:t>класс</a:t>
            </a:r>
            <a:r>
              <a:rPr lang="en-US" dirty="0" smtClean="0"/>
              <a:t>   </a:t>
            </a:r>
            <a:r>
              <a:rPr lang="ru-RU" dirty="0" smtClean="0"/>
              <a:t>Ответы на самостоятельную работу  </a:t>
            </a:r>
          </a:p>
          <a:p>
            <a:r>
              <a:rPr lang="ru-RU" smtClean="0"/>
              <a:t>Б Б Б В А А Б Б Б Г Г Б</a:t>
            </a:r>
            <a:endParaRPr lang="ru-RU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000" dirty="0" smtClean="0"/>
              <a:t>7.   В разговоре с друзьями Пётр сказал, что он - белорус. Таким образом он определил  свою принадлежность к общности</a:t>
            </a:r>
          </a:p>
          <a:p>
            <a:pPr>
              <a:buNone/>
            </a:pPr>
            <a:r>
              <a:rPr lang="ru-RU" sz="2000" dirty="0" smtClean="0"/>
              <a:t>     </a:t>
            </a:r>
            <a:r>
              <a:rPr lang="ru-RU" sz="2000" b="1" dirty="0" smtClean="0"/>
              <a:t>а)</a:t>
            </a:r>
            <a:r>
              <a:rPr lang="ru-RU" sz="2000" dirty="0" smtClean="0"/>
              <a:t> профессиональной</a:t>
            </a:r>
          </a:p>
          <a:p>
            <a:pPr>
              <a:buNone/>
            </a:pPr>
            <a:r>
              <a:rPr lang="ru-RU" sz="2000" dirty="0" smtClean="0"/>
              <a:t>     </a:t>
            </a:r>
            <a:r>
              <a:rPr lang="ru-RU" sz="2000" b="1" dirty="0" smtClean="0"/>
              <a:t>б)</a:t>
            </a:r>
            <a:r>
              <a:rPr lang="ru-RU" sz="2000" dirty="0" smtClean="0"/>
              <a:t> этнической</a:t>
            </a:r>
          </a:p>
          <a:p>
            <a:pPr>
              <a:buNone/>
            </a:pPr>
            <a:r>
              <a:rPr lang="ru-RU" sz="2000" dirty="0" smtClean="0"/>
              <a:t>     </a:t>
            </a:r>
            <a:r>
              <a:rPr lang="ru-RU" sz="2000" b="1" dirty="0" smtClean="0"/>
              <a:t>в)</a:t>
            </a:r>
            <a:r>
              <a:rPr lang="ru-RU" sz="2000" dirty="0" smtClean="0"/>
              <a:t> демографической</a:t>
            </a:r>
          </a:p>
          <a:p>
            <a:pPr>
              <a:buNone/>
            </a:pPr>
            <a:r>
              <a:rPr lang="ru-RU" sz="2000" dirty="0" smtClean="0"/>
              <a:t>     </a:t>
            </a:r>
            <a:r>
              <a:rPr lang="ru-RU" sz="2000" b="1" dirty="0" smtClean="0"/>
              <a:t>г)</a:t>
            </a:r>
            <a:r>
              <a:rPr lang="ru-RU" sz="2000" dirty="0" smtClean="0"/>
              <a:t> территориальной  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8.    Т. обещал другу помочь написать реферат, но нарушил обещание. Эта ситуация регулируется нормами</a:t>
            </a:r>
          </a:p>
          <a:p>
            <a:pPr>
              <a:buNone/>
            </a:pPr>
            <a:r>
              <a:rPr lang="ru-RU" sz="2000" dirty="0" smtClean="0"/>
              <a:t>     </a:t>
            </a:r>
            <a:r>
              <a:rPr lang="ru-RU" sz="2000" b="1" dirty="0" smtClean="0"/>
              <a:t>а)</a:t>
            </a:r>
            <a:r>
              <a:rPr lang="ru-RU" sz="2000" dirty="0" smtClean="0"/>
              <a:t> правовыми</a:t>
            </a:r>
          </a:p>
          <a:p>
            <a:pPr>
              <a:buNone/>
            </a:pPr>
            <a:r>
              <a:rPr lang="ru-RU" sz="2000" dirty="0" smtClean="0"/>
              <a:t>     </a:t>
            </a:r>
            <a:r>
              <a:rPr lang="ru-RU" sz="2000" b="1" dirty="0" smtClean="0"/>
              <a:t>б)</a:t>
            </a:r>
            <a:r>
              <a:rPr lang="ru-RU" sz="2000" dirty="0" smtClean="0"/>
              <a:t> моральными</a:t>
            </a:r>
          </a:p>
          <a:p>
            <a:pPr>
              <a:buNone/>
            </a:pPr>
            <a:r>
              <a:rPr lang="ru-RU" sz="2000" dirty="0" smtClean="0"/>
              <a:t>   </a:t>
            </a:r>
            <a:r>
              <a:rPr lang="ru-RU" sz="2000" b="1" dirty="0" smtClean="0"/>
              <a:t>  в)</a:t>
            </a:r>
            <a:r>
              <a:rPr lang="ru-RU" sz="2000" dirty="0" smtClean="0"/>
              <a:t> политическими</a:t>
            </a:r>
          </a:p>
          <a:p>
            <a:pPr>
              <a:buNone/>
            </a:pPr>
            <a:r>
              <a:rPr lang="ru-RU" sz="2000" dirty="0" smtClean="0"/>
              <a:t>     </a:t>
            </a:r>
            <a:r>
              <a:rPr lang="ru-RU" sz="2000" b="1" dirty="0" smtClean="0"/>
              <a:t>г)</a:t>
            </a:r>
            <a:r>
              <a:rPr lang="ru-RU" sz="2000" dirty="0" smtClean="0"/>
              <a:t> эстетическими</a:t>
            </a:r>
          </a:p>
          <a:p>
            <a:pPr>
              <a:buNone/>
            </a:pPr>
            <a:r>
              <a:rPr lang="ru-RU" sz="2000" dirty="0" smtClean="0"/>
              <a:t>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000" dirty="0" smtClean="0"/>
              <a:t>9.   Какая социальная группа выделена по территориальному признаку?</a:t>
            </a:r>
          </a:p>
          <a:p>
            <a:pPr>
              <a:buNone/>
            </a:pPr>
            <a:r>
              <a:rPr lang="ru-RU" sz="2000" dirty="0" smtClean="0"/>
              <a:t>     </a:t>
            </a:r>
            <a:r>
              <a:rPr lang="ru-RU" sz="2000" b="1" dirty="0" smtClean="0"/>
              <a:t>а)</a:t>
            </a:r>
            <a:r>
              <a:rPr lang="ru-RU" sz="2000" dirty="0" smtClean="0"/>
              <a:t> священнослужители</a:t>
            </a:r>
          </a:p>
          <a:p>
            <a:pPr>
              <a:buNone/>
            </a:pPr>
            <a:r>
              <a:rPr lang="ru-RU" sz="2000" dirty="0" smtClean="0"/>
              <a:t>    </a:t>
            </a:r>
            <a:r>
              <a:rPr lang="ru-RU" sz="2000" b="1" dirty="0" smtClean="0"/>
              <a:t> б)</a:t>
            </a:r>
            <a:r>
              <a:rPr lang="ru-RU" sz="2000" dirty="0" smtClean="0"/>
              <a:t> европейцы</a:t>
            </a:r>
          </a:p>
          <a:p>
            <a:pPr>
              <a:buNone/>
            </a:pPr>
            <a:r>
              <a:rPr lang="ru-RU" sz="2000" dirty="0" smtClean="0"/>
              <a:t>     </a:t>
            </a:r>
            <a:r>
              <a:rPr lang="ru-RU" sz="2000" b="1" dirty="0" smtClean="0"/>
              <a:t>в)</a:t>
            </a:r>
            <a:r>
              <a:rPr lang="ru-RU" sz="2000" dirty="0" smtClean="0"/>
              <a:t> мусульмане</a:t>
            </a:r>
          </a:p>
          <a:p>
            <a:pPr>
              <a:buNone/>
            </a:pPr>
            <a:r>
              <a:rPr lang="ru-RU" sz="2000" dirty="0" smtClean="0"/>
              <a:t>     </a:t>
            </a:r>
            <a:r>
              <a:rPr lang="ru-RU" sz="2000" b="1" dirty="0" smtClean="0"/>
              <a:t>г)</a:t>
            </a:r>
            <a:r>
              <a:rPr lang="ru-RU" sz="2000" dirty="0" smtClean="0"/>
              <a:t> женщины  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10.   Павел учится на втором курсе университета. Он играет в студенческом театре, нередко выступает в составе баскетбольной команды своего факультета. На каком уровне образования находится Павел?</a:t>
            </a:r>
          </a:p>
          <a:p>
            <a:pPr>
              <a:buNone/>
            </a:pPr>
            <a:r>
              <a:rPr lang="ru-RU" sz="2000" dirty="0" smtClean="0"/>
              <a:t>     </a:t>
            </a:r>
            <a:r>
              <a:rPr lang="ru-RU" sz="2000" b="1" dirty="0" smtClean="0"/>
              <a:t>а)</a:t>
            </a:r>
            <a:r>
              <a:rPr lang="ru-RU" sz="2000" dirty="0" smtClean="0"/>
              <a:t> основное общее</a:t>
            </a:r>
          </a:p>
          <a:p>
            <a:pPr>
              <a:buNone/>
            </a:pPr>
            <a:r>
              <a:rPr lang="ru-RU" sz="2000" dirty="0" smtClean="0"/>
              <a:t>     </a:t>
            </a:r>
            <a:r>
              <a:rPr lang="ru-RU" sz="2000" b="1" dirty="0" smtClean="0"/>
              <a:t>б)</a:t>
            </a:r>
            <a:r>
              <a:rPr lang="ru-RU" sz="2000" dirty="0" smtClean="0"/>
              <a:t> среднее общее</a:t>
            </a:r>
          </a:p>
          <a:p>
            <a:pPr>
              <a:buNone/>
            </a:pPr>
            <a:r>
              <a:rPr lang="ru-RU" sz="2000" dirty="0" smtClean="0"/>
              <a:t>     </a:t>
            </a:r>
            <a:r>
              <a:rPr lang="ru-RU" sz="2000" b="1" dirty="0" smtClean="0"/>
              <a:t>в)</a:t>
            </a:r>
            <a:r>
              <a:rPr lang="ru-RU" sz="2000" dirty="0" smtClean="0"/>
              <a:t> среднее профессиональное</a:t>
            </a:r>
          </a:p>
          <a:p>
            <a:pPr>
              <a:buNone/>
            </a:pPr>
            <a:r>
              <a:rPr lang="ru-RU" sz="2000" dirty="0" smtClean="0"/>
              <a:t>    </a:t>
            </a:r>
            <a:r>
              <a:rPr lang="ru-RU" sz="2000" b="1" dirty="0" smtClean="0"/>
              <a:t> г)</a:t>
            </a:r>
            <a:r>
              <a:rPr lang="ru-RU" sz="2000" dirty="0" smtClean="0"/>
              <a:t> высшее</a:t>
            </a:r>
          </a:p>
          <a:p>
            <a:pPr>
              <a:buNone/>
            </a:pP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000" dirty="0" smtClean="0"/>
              <a:t>  11.   Науки принято разделять на предметные области. К естественным наукам относится</a:t>
            </a:r>
          </a:p>
          <a:p>
            <a:pPr>
              <a:buNone/>
            </a:pPr>
            <a:r>
              <a:rPr lang="ru-RU" sz="2000" dirty="0" smtClean="0"/>
              <a:t>    </a:t>
            </a:r>
            <a:r>
              <a:rPr lang="ru-RU" sz="2000" b="1" dirty="0" smtClean="0"/>
              <a:t>а)</a:t>
            </a:r>
            <a:r>
              <a:rPr lang="ru-RU" sz="2000" dirty="0" smtClean="0"/>
              <a:t> история</a:t>
            </a:r>
          </a:p>
          <a:p>
            <a:pPr>
              <a:buNone/>
            </a:pPr>
            <a:r>
              <a:rPr lang="ru-RU" sz="2000" dirty="0" smtClean="0"/>
              <a:t>    </a:t>
            </a:r>
            <a:r>
              <a:rPr lang="ru-RU" sz="2000" b="1" dirty="0" smtClean="0"/>
              <a:t>б)</a:t>
            </a:r>
            <a:r>
              <a:rPr lang="ru-RU" sz="2000" dirty="0" smtClean="0"/>
              <a:t> математика</a:t>
            </a:r>
          </a:p>
          <a:p>
            <a:pPr>
              <a:buNone/>
            </a:pPr>
            <a:r>
              <a:rPr lang="ru-RU" sz="2000" dirty="0" smtClean="0"/>
              <a:t>    в</a:t>
            </a:r>
            <a:r>
              <a:rPr lang="ru-RU" sz="2000" b="1" dirty="0" smtClean="0"/>
              <a:t>)</a:t>
            </a:r>
            <a:r>
              <a:rPr lang="ru-RU" sz="2000" dirty="0" smtClean="0"/>
              <a:t> философия</a:t>
            </a:r>
          </a:p>
          <a:p>
            <a:pPr>
              <a:buNone/>
            </a:pPr>
            <a:r>
              <a:rPr lang="ru-RU" sz="2000" dirty="0" smtClean="0"/>
              <a:t>    </a:t>
            </a:r>
            <a:r>
              <a:rPr lang="ru-RU" sz="2000" b="1" dirty="0" smtClean="0"/>
              <a:t>г)</a:t>
            </a:r>
            <a:r>
              <a:rPr lang="ru-RU" sz="2000" dirty="0" smtClean="0"/>
              <a:t> биология 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12. Верны ли следующие суждения о возможности получения образования в РФ?</a:t>
            </a:r>
          </a:p>
          <a:p>
            <a:pPr>
              <a:buNone/>
            </a:pPr>
            <a:r>
              <a:rPr lang="ru-RU" sz="2000" dirty="0" smtClean="0"/>
              <a:t>    А. Получение </a:t>
            </a:r>
            <a:r>
              <a:rPr lang="ru-RU" sz="2000" b="1" dirty="0" smtClean="0"/>
              <a:t>основного </a:t>
            </a:r>
            <a:r>
              <a:rPr lang="ru-RU" sz="2000" dirty="0" smtClean="0"/>
              <a:t>общего образования даёт возможность поступления в высшее учебное заведение.</a:t>
            </a:r>
          </a:p>
          <a:p>
            <a:pPr>
              <a:buNone/>
            </a:pPr>
            <a:r>
              <a:rPr lang="ru-RU" sz="2000" dirty="0" smtClean="0"/>
              <a:t>    Б. После окончания средней школы можно продолжить обучение</a:t>
            </a:r>
            <a:br>
              <a:rPr lang="ru-RU" sz="2000" dirty="0" smtClean="0"/>
            </a:br>
            <a:r>
              <a:rPr lang="ru-RU" sz="2000" dirty="0" smtClean="0"/>
              <a:t>в учреждении среднего профессионального образования.</a:t>
            </a:r>
          </a:p>
          <a:p>
            <a:pPr>
              <a:buNone/>
            </a:pPr>
            <a:r>
              <a:rPr lang="ru-RU" sz="2000" dirty="0" smtClean="0"/>
              <a:t>     </a:t>
            </a:r>
            <a:r>
              <a:rPr lang="ru-RU" sz="2000" b="1" dirty="0" smtClean="0"/>
              <a:t>а)</a:t>
            </a:r>
            <a:r>
              <a:rPr lang="ru-RU" sz="2000" dirty="0" smtClean="0"/>
              <a:t> верно только А</a:t>
            </a:r>
          </a:p>
          <a:p>
            <a:pPr>
              <a:buNone/>
            </a:pPr>
            <a:r>
              <a:rPr lang="ru-RU" sz="2000" dirty="0" smtClean="0"/>
              <a:t>     </a:t>
            </a:r>
            <a:r>
              <a:rPr lang="ru-RU" sz="2000" b="1" dirty="0" smtClean="0"/>
              <a:t>б)</a:t>
            </a:r>
            <a:r>
              <a:rPr lang="ru-RU" sz="2000" dirty="0" smtClean="0"/>
              <a:t> верно только Б</a:t>
            </a:r>
          </a:p>
          <a:p>
            <a:pPr>
              <a:buNone/>
            </a:pPr>
            <a:r>
              <a:rPr lang="ru-RU" sz="2000" dirty="0" smtClean="0"/>
              <a:t>     </a:t>
            </a:r>
            <a:r>
              <a:rPr lang="ru-RU" sz="2000" b="1" dirty="0" smtClean="0"/>
              <a:t>в)</a:t>
            </a:r>
            <a:r>
              <a:rPr lang="ru-RU" sz="2000" dirty="0" smtClean="0"/>
              <a:t> верны оба суждения</a:t>
            </a:r>
          </a:p>
          <a:p>
            <a:pPr>
              <a:buNone/>
            </a:pPr>
            <a:r>
              <a:rPr lang="ru-RU" sz="2000" dirty="0" smtClean="0"/>
              <a:t>     </a:t>
            </a:r>
            <a:r>
              <a:rPr lang="ru-RU" sz="2000" b="1" dirty="0" smtClean="0"/>
              <a:t>г)</a:t>
            </a:r>
            <a:r>
              <a:rPr lang="ru-RU" sz="2000" dirty="0" smtClean="0"/>
              <a:t> оба суждения неверны</a:t>
            </a:r>
          </a:p>
          <a:p>
            <a:pPr>
              <a:buNone/>
            </a:pPr>
            <a:endParaRPr lang="ru-RU" sz="2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Проверим себя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en-US" dirty="0" smtClean="0"/>
              <a:t>11</a:t>
            </a:r>
            <a:r>
              <a:rPr lang="ru-RU" dirty="0" smtClean="0"/>
              <a:t>.     Прочитайте приведённый ниже текст, в котором пропущен ряд слов (словосочетаний). Выберите из предлагаемого списка слова (словосочетания), которые необходимо вставить на место пропусков.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         «Ограниченность ресурсов порождает несколько важнейших последствий. Прежде всего, люди издавна начали закреплять экономические ресурсы в __________(А). Они договорились о том, что отдельный человек или группа людей может обладать правами владения, пользования, __________(Б).</a:t>
            </a:r>
          </a:p>
          <a:p>
            <a:pPr>
              <a:buNone/>
            </a:pPr>
            <a:r>
              <a:rPr lang="ru-RU" dirty="0" smtClean="0"/>
              <a:t>        Закрепление ресурсов за гражданами и организациями позволяет владельцам предоставлять эти ресурсы тем, кто в них нуждается, за __________(В). Следовательно, владение ресурсами становится источником доходов. Если владелец обладает только __________(Г) трудиться и продаёт именно её, т.е. работает по найму, то получает за это __________(Д). Владелец земельного участка или другого природного ресурса, предоставляющий возможность другим использовать его для хозяйственных целей, получает доход, называемый __________(Е). Владелец капитала (зданий, сооружений, оборудования), использующий его для обеспечения деятельности своей фирмы, получает доход в форме части прибыли этой фирмы».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.</a:t>
            </a:r>
          </a:p>
          <a:p>
            <a:r>
              <a:rPr lang="ru-RU" dirty="0" smtClean="0"/>
              <a:t>  </a:t>
            </a:r>
            <a:r>
              <a:rPr lang="ru-RU" b="1" u="sng" dirty="0" smtClean="0"/>
              <a:t>Список терминов:</a:t>
            </a:r>
          </a:p>
          <a:p>
            <a:r>
              <a:rPr lang="ru-RU" b="1" dirty="0" smtClean="0"/>
              <a:t>1)</a:t>
            </a:r>
            <a:r>
              <a:rPr lang="ru-RU" dirty="0" smtClean="0"/>
              <a:t> заработная плата     </a:t>
            </a:r>
            <a:r>
              <a:rPr lang="ru-RU" b="1" dirty="0" smtClean="0"/>
              <a:t>2)</a:t>
            </a:r>
            <a:r>
              <a:rPr lang="ru-RU" dirty="0" smtClean="0"/>
              <a:t> распоряжение      </a:t>
            </a:r>
            <a:r>
              <a:rPr lang="ru-RU" b="1" dirty="0" smtClean="0"/>
              <a:t>3)</a:t>
            </a:r>
            <a:r>
              <a:rPr lang="ru-RU" dirty="0" smtClean="0"/>
              <a:t> производство      </a:t>
            </a:r>
            <a:r>
              <a:rPr lang="ru-RU" b="1" dirty="0" smtClean="0"/>
              <a:t>4)</a:t>
            </a:r>
            <a:r>
              <a:rPr lang="ru-RU" dirty="0" smtClean="0"/>
              <a:t> способность          </a:t>
            </a:r>
            <a:r>
              <a:rPr lang="ru-RU" b="1" dirty="0" smtClean="0"/>
              <a:t>5)</a:t>
            </a:r>
            <a:r>
              <a:rPr lang="ru-RU" dirty="0" smtClean="0"/>
              <a:t> рента</a:t>
            </a:r>
          </a:p>
          <a:p>
            <a:r>
              <a:rPr lang="ru-RU" b="1" dirty="0" smtClean="0"/>
              <a:t>6)</a:t>
            </a:r>
            <a:r>
              <a:rPr lang="ru-RU" dirty="0" smtClean="0"/>
              <a:t> собственность           </a:t>
            </a:r>
            <a:r>
              <a:rPr lang="ru-RU" b="1" dirty="0" smtClean="0"/>
              <a:t>7)</a:t>
            </a:r>
            <a:r>
              <a:rPr lang="ru-RU" dirty="0" smtClean="0"/>
              <a:t> плата                       </a:t>
            </a:r>
            <a:r>
              <a:rPr lang="ru-RU" b="1" dirty="0" smtClean="0"/>
              <a:t>8)</a:t>
            </a:r>
            <a:r>
              <a:rPr lang="ru-RU" dirty="0" smtClean="0"/>
              <a:t> равновесная цена              </a:t>
            </a:r>
            <a:r>
              <a:rPr lang="ru-RU" b="1" dirty="0" smtClean="0"/>
              <a:t>9)</a:t>
            </a:r>
            <a:r>
              <a:rPr lang="ru-RU" dirty="0" smtClean="0"/>
              <a:t> предложение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Задания на повторение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000" dirty="0" smtClean="0"/>
              <a:t>  1.  17 – летний  гражданин К  на свою первую стипендию купил  беспроводные наушники. Разрешения родителей он не спросил. Имел ли К юридическое право  на эту покупку? К какому  кодексу надо обратиться, чтобы найти ответ? Какой дееспособностью он обладает? 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2.  Установите соответствие между правоотношениями и отраслями права: 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А  гражданин был принят на работу в должности механика  </a:t>
            </a:r>
          </a:p>
          <a:p>
            <a:pPr>
              <a:buNone/>
            </a:pPr>
            <a:r>
              <a:rPr lang="ru-RU" sz="2000" dirty="0" smtClean="0"/>
              <a:t> Б суд установил опеку над несовершеннолетним    </a:t>
            </a:r>
          </a:p>
          <a:p>
            <a:pPr>
              <a:buNone/>
            </a:pPr>
            <a:r>
              <a:rPr lang="ru-RU" sz="2000" dirty="0" smtClean="0"/>
              <a:t> В суд признал, что деяние было совершено в состоянии необходимой обороны </a:t>
            </a:r>
          </a:p>
          <a:p>
            <a:pPr>
              <a:buNone/>
            </a:pPr>
            <a:r>
              <a:rPr lang="ru-RU" sz="2000" dirty="0" smtClean="0"/>
              <a:t> Г  Гражданину был    предоставлен ежегодный отпуск   </a:t>
            </a:r>
          </a:p>
          <a:p>
            <a:pPr>
              <a:buNone/>
            </a:pPr>
            <a:r>
              <a:rPr lang="ru-RU" sz="2000" dirty="0" smtClean="0"/>
              <a:t>  Д  гражданин был признан виновным и приговорён к лишению свободы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Трудовое право       семейное право      уголовное право </a:t>
            </a:r>
          </a:p>
          <a:p>
            <a:pPr>
              <a:buNone/>
            </a:pPr>
            <a:r>
              <a:rPr lang="ru-RU" sz="2000" dirty="0" smtClean="0"/>
              <a:t>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Задания на повторение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1800" dirty="0" smtClean="0"/>
              <a:t>    </a:t>
            </a:r>
            <a:r>
              <a:rPr lang="ru-RU" sz="1800" dirty="0" smtClean="0"/>
              <a:t>Верны ли следующие суждения о культуре?</a:t>
            </a:r>
          </a:p>
          <a:p>
            <a:pPr>
              <a:buNone/>
            </a:pPr>
            <a:r>
              <a:rPr lang="en-US" sz="1800" dirty="0" smtClean="0"/>
              <a:t>    </a:t>
            </a:r>
            <a:r>
              <a:rPr lang="ru-RU" sz="1800" dirty="0" smtClean="0"/>
              <a:t>А. В широком смысле культурой можно назвать всё, что создано и создаётся человечеством в процессе преобразования природы.</a:t>
            </a:r>
          </a:p>
          <a:p>
            <a:pPr>
              <a:buNone/>
            </a:pPr>
            <a:r>
              <a:rPr lang="en-US" sz="1800" dirty="0" smtClean="0"/>
              <a:t>     </a:t>
            </a:r>
            <a:r>
              <a:rPr lang="ru-RU" sz="1800" dirty="0" smtClean="0"/>
              <a:t>Б.</a:t>
            </a:r>
            <a:r>
              <a:rPr lang="ru-RU" sz="1800" b="1" dirty="0" smtClean="0"/>
              <a:t> </a:t>
            </a:r>
            <a:r>
              <a:rPr lang="ru-RU" sz="1800" dirty="0" smtClean="0"/>
              <a:t>В основе культуры – творческая деятельность человека.</a:t>
            </a:r>
          </a:p>
          <a:p>
            <a:r>
              <a:rPr lang="ru-RU" sz="1800" dirty="0" smtClean="0"/>
              <a:t>   </a:t>
            </a:r>
            <a:r>
              <a:rPr lang="ru-RU" sz="1800" b="1" dirty="0" smtClean="0"/>
              <a:t>1)</a:t>
            </a:r>
            <a:r>
              <a:rPr lang="ru-RU" sz="1800" dirty="0" smtClean="0"/>
              <a:t> верно только А</a:t>
            </a:r>
          </a:p>
          <a:p>
            <a:r>
              <a:rPr lang="ru-RU" sz="1800" dirty="0" smtClean="0"/>
              <a:t>   </a:t>
            </a:r>
            <a:r>
              <a:rPr lang="ru-RU" sz="1800" b="1" dirty="0" smtClean="0"/>
              <a:t>2)</a:t>
            </a:r>
            <a:r>
              <a:rPr lang="ru-RU" sz="1800" dirty="0" smtClean="0"/>
              <a:t> верно только Б</a:t>
            </a:r>
          </a:p>
          <a:p>
            <a:r>
              <a:rPr lang="ru-RU" sz="1800" dirty="0" smtClean="0"/>
              <a:t>   </a:t>
            </a:r>
            <a:r>
              <a:rPr lang="ru-RU" sz="1800" b="1" dirty="0" smtClean="0"/>
              <a:t>3)</a:t>
            </a:r>
            <a:r>
              <a:rPr lang="ru-RU" sz="1800" dirty="0" smtClean="0"/>
              <a:t> верны оба суждения</a:t>
            </a:r>
          </a:p>
          <a:p>
            <a:r>
              <a:rPr lang="ru-RU" sz="1800" dirty="0" smtClean="0"/>
              <a:t>   </a:t>
            </a:r>
            <a:r>
              <a:rPr lang="ru-RU" sz="1800" b="1" dirty="0" smtClean="0"/>
              <a:t>4)</a:t>
            </a:r>
            <a:r>
              <a:rPr lang="ru-RU" sz="1800" dirty="0" smtClean="0"/>
              <a:t> оба суждения неверны</a:t>
            </a:r>
            <a:r>
              <a:rPr lang="en-US" sz="1800" dirty="0" smtClean="0"/>
              <a:t>  </a:t>
            </a:r>
          </a:p>
          <a:p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      </a:t>
            </a:r>
            <a:r>
              <a:rPr lang="ru-RU" sz="1800" dirty="0" smtClean="0"/>
              <a:t>Установите соответствие между признаками и областями (формами) духовной культуры: к каждому элементу, данному в первом столбце, подберите соответствующий элемент из второго столбца.</a:t>
            </a:r>
          </a:p>
          <a:p>
            <a:pPr>
              <a:buNone/>
            </a:pPr>
            <a:r>
              <a:rPr lang="en-US" sz="1800" dirty="0" smtClean="0"/>
              <a:t>      </a:t>
            </a:r>
            <a:r>
              <a:rPr lang="ru-RU" sz="1800" dirty="0" smtClean="0"/>
              <a:t>  </a:t>
            </a:r>
            <a:r>
              <a:rPr lang="ru-RU" sz="1800" b="1" u="sng" dirty="0" smtClean="0"/>
              <a:t>ПРИЗНАКИ</a:t>
            </a:r>
            <a:r>
              <a:rPr lang="ru-RU" sz="1800" dirty="0" smtClean="0"/>
              <a:t> </a:t>
            </a:r>
            <a:r>
              <a:rPr lang="ru-RU" sz="1800" b="1" u="sng" dirty="0" smtClean="0"/>
              <a:t>ОБЛАСТИ (ФОРМЫ) ДУХОВНОЙ КУЛЬТУРЫ</a:t>
            </a:r>
            <a:endParaRPr lang="en-US" sz="1800" b="1" u="sng" dirty="0" smtClean="0"/>
          </a:p>
          <a:p>
            <a:r>
              <a:rPr lang="ru-RU" sz="1800" b="1" dirty="0" smtClean="0"/>
              <a:t>А)</a:t>
            </a:r>
            <a:r>
              <a:rPr lang="ru-RU" sz="1800" dirty="0" smtClean="0"/>
              <a:t> получение достоверных знаний о природе и об обществе</a:t>
            </a:r>
          </a:p>
          <a:p>
            <a:r>
              <a:rPr lang="ru-RU" sz="1800" b="1" dirty="0" smtClean="0"/>
              <a:t>Б)</a:t>
            </a:r>
            <a:r>
              <a:rPr lang="ru-RU" sz="1800" dirty="0" smtClean="0"/>
              <a:t> обоснованность и доказательность выводов</a:t>
            </a:r>
          </a:p>
          <a:p>
            <a:r>
              <a:rPr lang="ru-RU" sz="1800" b="1" dirty="0" smtClean="0"/>
              <a:t>В)</a:t>
            </a:r>
            <a:r>
              <a:rPr lang="ru-RU" sz="1800" dirty="0" smtClean="0"/>
              <a:t> поклонение сверхъестественным силам</a:t>
            </a:r>
          </a:p>
          <a:p>
            <a:r>
              <a:rPr lang="ru-RU" sz="1800" b="1" dirty="0" smtClean="0"/>
              <a:t>Г)</a:t>
            </a:r>
            <a:r>
              <a:rPr lang="ru-RU" sz="1800" dirty="0" smtClean="0"/>
              <a:t> вера в божественное происхождение мира и человека</a:t>
            </a:r>
          </a:p>
          <a:p>
            <a:r>
              <a:rPr lang="ru-RU" sz="1800" b="1" dirty="0" smtClean="0"/>
              <a:t>Д)</a:t>
            </a:r>
            <a:r>
              <a:rPr lang="ru-RU" sz="1800" dirty="0" smtClean="0"/>
              <a:t> достоверность получаемых результатов</a:t>
            </a:r>
            <a:endParaRPr lang="en-US" sz="1800" dirty="0" smtClean="0"/>
          </a:p>
          <a:p>
            <a:endParaRPr lang="ru-RU" sz="1800" dirty="0" smtClean="0"/>
          </a:p>
          <a:p>
            <a:pPr>
              <a:buNone/>
            </a:pPr>
            <a:r>
              <a:rPr lang="en-US" sz="1800" dirty="0" smtClean="0"/>
              <a:t>    </a:t>
            </a:r>
            <a:r>
              <a:rPr lang="ru-RU" sz="1800" dirty="0" smtClean="0"/>
              <a:t>   </a:t>
            </a:r>
            <a:r>
              <a:rPr lang="ru-RU" sz="1800" b="1" dirty="0" smtClean="0"/>
              <a:t>1)</a:t>
            </a:r>
            <a:r>
              <a:rPr lang="ru-RU" sz="1800" dirty="0" smtClean="0"/>
              <a:t> наука</a:t>
            </a:r>
          </a:p>
          <a:p>
            <a:pPr>
              <a:buNone/>
            </a:pPr>
            <a:r>
              <a:rPr lang="en-US" sz="1800" b="1" dirty="0" smtClean="0"/>
              <a:t>       </a:t>
            </a:r>
            <a:r>
              <a:rPr lang="ru-RU" sz="1800" b="1" dirty="0" smtClean="0"/>
              <a:t>2)</a:t>
            </a:r>
            <a:r>
              <a:rPr lang="ru-RU" sz="1800" dirty="0" smtClean="0"/>
              <a:t> религия</a:t>
            </a:r>
          </a:p>
          <a:p>
            <a:endParaRPr lang="ru-RU" sz="1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Задания на повторение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150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000" dirty="0" smtClean="0"/>
              <a:t>3.  Установите соответствие между деянием и ролью в соучастии в правонарушении  </a:t>
            </a:r>
          </a:p>
          <a:p>
            <a:pPr>
              <a:buNone/>
            </a:pPr>
            <a:r>
              <a:rPr lang="ru-RU" sz="2000" dirty="0" smtClean="0"/>
              <a:t>   1) исполнитель   2) организатор   3) подстрекатель   4) пособник </a:t>
            </a:r>
          </a:p>
          <a:p>
            <a:pPr>
              <a:buNone/>
            </a:pPr>
            <a:r>
              <a:rPr lang="ru-RU" sz="2000" dirty="0" smtClean="0"/>
              <a:t>   а) Марат предложил ограбить квартиру своего соседа – предпринимателя, объяснив. Что и кому надо делать.  </a:t>
            </a:r>
          </a:p>
          <a:p>
            <a:pPr>
              <a:buNone/>
            </a:pPr>
            <a:r>
              <a:rPr lang="ru-RU" sz="2000" dirty="0" smtClean="0"/>
              <a:t>  б) Пётр вместе  с родителями бывал в гостях у соседа – предпринимателя и рассказывал о предметах роскоши в его квартире  </a:t>
            </a:r>
          </a:p>
          <a:p>
            <a:pPr>
              <a:buNone/>
            </a:pPr>
            <a:r>
              <a:rPr lang="ru-RU" sz="2000" dirty="0" smtClean="0"/>
              <a:t>  в) Артур и Борис проникли в квартиру и вынесли ценности   </a:t>
            </a:r>
          </a:p>
          <a:p>
            <a:pPr>
              <a:buNone/>
            </a:pPr>
            <a:r>
              <a:rPr lang="ru-RU" sz="2000" dirty="0" smtClean="0"/>
              <a:t>  г) Андрей предупредил Бориса, что если они откажутся идти в квартиру, то он расскажет всем « их страшную тайну» 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Задания на повторение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/>
          <a:lstStyle/>
          <a:p>
            <a:pPr>
              <a:buNone/>
            </a:pPr>
            <a:r>
              <a:rPr lang="ru-RU" sz="1800" dirty="0" smtClean="0"/>
              <a:t> 4.Прочитайте текст и вставьте слова из предлагаемого списка в места пропусков</a:t>
            </a:r>
            <a:r>
              <a:rPr lang="ru-RU" dirty="0" smtClean="0"/>
              <a:t>.   </a:t>
            </a:r>
          </a:p>
          <a:p>
            <a:pPr>
              <a:buNone/>
            </a:pPr>
            <a:r>
              <a:rPr lang="ru-RU" sz="1400" dirty="0" smtClean="0"/>
              <a:t>        Учёные создали несколько классификаций религий.  Самая простая из них объединяет религии в три группы.   Примитивные родоплеменные верования. Они возникли в __________(А), но со временем не исчезли из сознания людей, а сохранились и живут по сей день вместе с более сложными религиями. От них происходят многочисленные __________(Б).  </a:t>
            </a:r>
          </a:p>
          <a:p>
            <a:pPr>
              <a:buNone/>
            </a:pPr>
            <a:r>
              <a:rPr lang="ru-RU" sz="1400" dirty="0" smtClean="0"/>
              <a:t>       Национально – государственные религии, которые составляют основу жизни  целых народов и наций.  </a:t>
            </a:r>
          </a:p>
          <a:p>
            <a:pPr>
              <a:buNone/>
            </a:pPr>
            <a:r>
              <a:rPr lang="ru-RU" sz="1400" dirty="0" smtClean="0"/>
              <a:t>      Мировые религии, т.е. вышедшие за пределы государства и имеющие огромное число последователей во всём мире. Мировых религий три:   христианство, __________(В), и __________(Г).  </a:t>
            </a:r>
          </a:p>
          <a:p>
            <a:pPr>
              <a:buNone/>
            </a:pPr>
            <a:r>
              <a:rPr lang="ru-RU" sz="1400" dirty="0" smtClean="0"/>
              <a:t>       Все религии также можно объединить в две большие группы: ___________(Д), т.е. признающие существование единого Бога и ___________(Е),  признающие множество богов.   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    1 монотеизм    2   политеизм   3 древность    4 ислам   5 культ    6 буддизм     7 индуизм   8 суеверие    </a:t>
            </a:r>
          </a:p>
          <a:p>
            <a:pPr>
              <a:buNone/>
            </a:pPr>
            <a:r>
              <a:rPr lang="ru-RU" sz="1400" dirty="0" smtClean="0"/>
              <a:t>     9 конфуцианство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1.Что характеризует человека как личность?</a:t>
            </a:r>
          </a:p>
          <a:p>
            <a:pPr>
              <a:buNone/>
            </a:pPr>
            <a:r>
              <a:rPr lang="ru-RU" sz="2000" dirty="0" smtClean="0"/>
              <a:t>   </a:t>
            </a:r>
            <a:r>
              <a:rPr lang="ru-RU" sz="2000" b="1" dirty="0" smtClean="0"/>
              <a:t>а)</a:t>
            </a:r>
            <a:r>
              <a:rPr lang="ru-RU" sz="2000" dirty="0" smtClean="0"/>
              <a:t> принадлежность к определённой расе</a:t>
            </a:r>
          </a:p>
          <a:p>
            <a:pPr>
              <a:buNone/>
            </a:pPr>
            <a:r>
              <a:rPr lang="ru-RU" sz="2000" dirty="0" smtClean="0"/>
              <a:t>    </a:t>
            </a:r>
            <a:r>
              <a:rPr lang="ru-RU" sz="2000" b="1" dirty="0" smtClean="0"/>
              <a:t>б)</a:t>
            </a:r>
            <a:r>
              <a:rPr lang="ru-RU" sz="2000" dirty="0" smtClean="0"/>
              <a:t> качества, проявляющиеся в общении    </a:t>
            </a:r>
            <a:r>
              <a:rPr lang="ru-RU" sz="2000" b="1" dirty="0" smtClean="0"/>
              <a:t>в)</a:t>
            </a:r>
            <a:r>
              <a:rPr lang="ru-RU" sz="2000" dirty="0" smtClean="0"/>
              <a:t> черты внешнего облика</a:t>
            </a:r>
          </a:p>
          <a:p>
            <a:pPr>
              <a:buNone/>
            </a:pPr>
            <a:r>
              <a:rPr lang="ru-RU" sz="2000" dirty="0" smtClean="0"/>
              <a:t>    </a:t>
            </a:r>
            <a:r>
              <a:rPr lang="ru-RU" sz="2000" b="1" dirty="0" smtClean="0"/>
              <a:t>г)</a:t>
            </a:r>
            <a:r>
              <a:rPr lang="ru-RU" sz="2000" dirty="0" smtClean="0"/>
              <a:t> тип темперамента  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2. Какой пример иллюстрирует формальные межличностные отношения?</a:t>
            </a:r>
          </a:p>
          <a:p>
            <a:pPr>
              <a:buNone/>
            </a:pPr>
            <a:r>
              <a:rPr lang="ru-RU" sz="2000" dirty="0" smtClean="0"/>
              <a:t>    </a:t>
            </a:r>
            <a:r>
              <a:rPr lang="ru-RU" sz="2000" b="1" dirty="0" smtClean="0"/>
              <a:t>а)</a:t>
            </a:r>
            <a:r>
              <a:rPr lang="ru-RU" sz="2000" dirty="0" smtClean="0"/>
              <a:t> Директор школы встретился со своими бывшими учениками.</a:t>
            </a:r>
          </a:p>
          <a:p>
            <a:pPr>
              <a:buNone/>
            </a:pPr>
            <a:r>
              <a:rPr lang="ru-RU" sz="2000" dirty="0" smtClean="0"/>
              <a:t>    </a:t>
            </a:r>
            <a:r>
              <a:rPr lang="ru-RU" sz="2000" b="1" dirty="0" smtClean="0"/>
              <a:t>б)</a:t>
            </a:r>
            <a:r>
              <a:rPr lang="ru-RU" sz="2000" dirty="0" smtClean="0"/>
              <a:t> Директор школы вызвал родителей ученика для разговора о его поведении.</a:t>
            </a:r>
          </a:p>
          <a:p>
            <a:pPr>
              <a:buNone/>
            </a:pPr>
            <a:r>
              <a:rPr lang="ru-RU" sz="2000" dirty="0" smtClean="0"/>
              <a:t>    </a:t>
            </a:r>
            <a:r>
              <a:rPr lang="ru-RU" sz="2000" b="1" dirty="0" smtClean="0"/>
              <a:t>в)</a:t>
            </a:r>
            <a:r>
              <a:rPr lang="ru-RU" sz="2000" dirty="0" smtClean="0"/>
              <a:t> Директор школы дал соседям дубликат ключей от своей квартиры.</a:t>
            </a:r>
          </a:p>
          <a:p>
            <a:pPr>
              <a:buNone/>
            </a:pPr>
            <a:r>
              <a:rPr lang="ru-RU" sz="2000" dirty="0" smtClean="0"/>
              <a:t>   г</a:t>
            </a:r>
            <a:r>
              <a:rPr lang="ru-RU" sz="2000" b="1" dirty="0" smtClean="0"/>
              <a:t>)</a:t>
            </a:r>
            <a:r>
              <a:rPr lang="ru-RU" sz="2000" dirty="0" smtClean="0"/>
              <a:t> Директор школы согласился играть роль в школьном спектакле.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/>
          <a:lstStyle/>
          <a:p>
            <a:pPr>
              <a:buNone/>
            </a:pPr>
            <a:r>
              <a:rPr lang="ru-RU" sz="2000" dirty="0" smtClean="0"/>
              <a:t> 3.   Т. – отец двоих детей, руководитель предприятия. В свободное время он тренирует дворовую футбольную команду. У Т. много друзей, он общительный, энергичный человек. Все эти качества характеризуют Т., прежде всего, как</a:t>
            </a:r>
          </a:p>
          <a:p>
            <a:pPr>
              <a:buNone/>
            </a:pPr>
            <a:r>
              <a:rPr lang="ru-RU" sz="2000" dirty="0" smtClean="0"/>
              <a:t>        </a:t>
            </a:r>
            <a:r>
              <a:rPr lang="ru-RU" sz="2000" b="1" dirty="0" smtClean="0"/>
              <a:t>а)</a:t>
            </a:r>
            <a:r>
              <a:rPr lang="ru-RU" sz="2000" dirty="0" smtClean="0"/>
              <a:t> руководителя   </a:t>
            </a:r>
            <a:r>
              <a:rPr lang="ru-RU" sz="2000" b="1" dirty="0" smtClean="0"/>
              <a:t>б)</a:t>
            </a:r>
            <a:r>
              <a:rPr lang="ru-RU" sz="2000" dirty="0" smtClean="0"/>
              <a:t> личность     </a:t>
            </a:r>
            <a:r>
              <a:rPr lang="ru-RU" sz="2000" b="1" dirty="0" smtClean="0"/>
              <a:t>в)</a:t>
            </a:r>
            <a:r>
              <a:rPr lang="ru-RU" sz="2000" dirty="0" smtClean="0"/>
              <a:t> индивида     </a:t>
            </a:r>
            <a:r>
              <a:rPr lang="ru-RU" sz="2000" b="1" dirty="0" smtClean="0"/>
              <a:t>г)</a:t>
            </a:r>
            <a:r>
              <a:rPr lang="ru-RU" sz="2000" dirty="0" smtClean="0"/>
              <a:t> члена семьи 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4. Примером непосредственного влияния природы на общество может служить</a:t>
            </a:r>
          </a:p>
          <a:p>
            <a:pPr>
              <a:buNone/>
            </a:pPr>
            <a:r>
              <a:rPr lang="ru-RU" sz="2000" dirty="0" smtClean="0"/>
              <a:t>     </a:t>
            </a:r>
            <a:r>
              <a:rPr lang="ru-RU" sz="2000" b="1" dirty="0" smtClean="0"/>
              <a:t>а)</a:t>
            </a:r>
            <a:r>
              <a:rPr lang="ru-RU" sz="2000" dirty="0" smtClean="0"/>
              <a:t> вырубка леса под строительство жилых домов</a:t>
            </a:r>
          </a:p>
          <a:p>
            <a:pPr>
              <a:buNone/>
            </a:pPr>
            <a:r>
              <a:rPr lang="ru-RU" sz="2000" dirty="0" smtClean="0"/>
              <a:t>     </a:t>
            </a:r>
            <a:r>
              <a:rPr lang="ru-RU" sz="2000" b="1" dirty="0" smtClean="0"/>
              <a:t>б)</a:t>
            </a:r>
            <a:r>
              <a:rPr lang="ru-RU" sz="2000" dirty="0" smtClean="0"/>
              <a:t> восстановление почвы после ликвидации свалки отходов</a:t>
            </a:r>
          </a:p>
          <a:p>
            <a:pPr>
              <a:buNone/>
            </a:pPr>
            <a:r>
              <a:rPr lang="ru-RU" sz="2000" dirty="0" smtClean="0"/>
              <a:t>     </a:t>
            </a:r>
            <a:r>
              <a:rPr lang="ru-RU" sz="2000" b="1" dirty="0" smtClean="0"/>
              <a:t>в)</a:t>
            </a:r>
            <a:r>
              <a:rPr lang="ru-RU" sz="2000" dirty="0" smtClean="0"/>
              <a:t> разрушение прибрежной зоны отдыха мощным тайфуном</a:t>
            </a:r>
          </a:p>
          <a:p>
            <a:pPr>
              <a:buNone/>
            </a:pPr>
            <a:r>
              <a:rPr lang="ru-RU" sz="2000" dirty="0" smtClean="0"/>
              <a:t>     </a:t>
            </a:r>
            <a:r>
              <a:rPr lang="ru-RU" sz="2000" b="1" dirty="0" smtClean="0"/>
              <a:t>г)</a:t>
            </a:r>
            <a:r>
              <a:rPr lang="ru-RU" sz="2000" dirty="0" smtClean="0"/>
              <a:t> организация природного заповедника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Самостоятельная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38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000" dirty="0" smtClean="0"/>
              <a:t>5.  О какой потребности человека рассуждает современный философ: «… главная страсть человека – это быть, исполниться, состояться»?</a:t>
            </a:r>
          </a:p>
          <a:p>
            <a:pPr>
              <a:buNone/>
            </a:pPr>
            <a:r>
              <a:rPr lang="ru-RU" sz="2000" dirty="0" smtClean="0"/>
              <a:t>      </a:t>
            </a:r>
            <a:r>
              <a:rPr lang="ru-RU" sz="2000" b="1" dirty="0" smtClean="0"/>
              <a:t>а)</a:t>
            </a:r>
            <a:r>
              <a:rPr lang="ru-RU" sz="2000" dirty="0" smtClean="0"/>
              <a:t> в самореализации</a:t>
            </a:r>
          </a:p>
          <a:p>
            <a:pPr>
              <a:buNone/>
            </a:pPr>
            <a:r>
              <a:rPr lang="ru-RU" sz="2000" dirty="0" smtClean="0"/>
              <a:t>      </a:t>
            </a:r>
            <a:r>
              <a:rPr lang="ru-RU" sz="2000" b="1" dirty="0" smtClean="0"/>
              <a:t>б)</a:t>
            </a:r>
            <a:r>
              <a:rPr lang="ru-RU" sz="2000" dirty="0" smtClean="0"/>
              <a:t> во власти</a:t>
            </a:r>
          </a:p>
          <a:p>
            <a:pPr>
              <a:buNone/>
            </a:pPr>
            <a:r>
              <a:rPr lang="ru-RU" sz="2000" dirty="0" smtClean="0"/>
              <a:t>      </a:t>
            </a:r>
            <a:r>
              <a:rPr lang="ru-RU" sz="2000" b="1" dirty="0" smtClean="0"/>
              <a:t>в)</a:t>
            </a:r>
            <a:r>
              <a:rPr lang="ru-RU" sz="2000" dirty="0" smtClean="0"/>
              <a:t> в самопознании</a:t>
            </a:r>
          </a:p>
          <a:p>
            <a:pPr>
              <a:buNone/>
            </a:pPr>
            <a:r>
              <a:rPr lang="ru-RU" sz="2000" dirty="0" smtClean="0"/>
              <a:t>      </a:t>
            </a:r>
            <a:r>
              <a:rPr lang="ru-RU" sz="2000" b="1" dirty="0" smtClean="0"/>
              <a:t>г)</a:t>
            </a:r>
            <a:r>
              <a:rPr lang="ru-RU" sz="2000" dirty="0" smtClean="0"/>
              <a:t> в самоконтроле 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6. Верны ли следующие суждения о социальных нормах?</a:t>
            </a:r>
          </a:p>
          <a:p>
            <a:pPr>
              <a:buNone/>
            </a:pPr>
            <a:r>
              <a:rPr lang="ru-RU" sz="2000" dirty="0" smtClean="0"/>
              <a:t>  А.   Социальные нормы имеют общий характер, регулируют типичные ситуации и рассчитаны на многократное применение.</a:t>
            </a:r>
          </a:p>
          <a:p>
            <a:pPr>
              <a:buNone/>
            </a:pPr>
            <a:r>
              <a:rPr lang="ru-RU" sz="2000" dirty="0" smtClean="0"/>
              <a:t>  Б     Все социальные нормы, как правило, закрепляются в письменных источниках.</a:t>
            </a:r>
          </a:p>
          <a:p>
            <a:pPr>
              <a:buNone/>
            </a:pPr>
            <a:r>
              <a:rPr lang="ru-RU" sz="2000" dirty="0" smtClean="0"/>
              <a:t>     </a:t>
            </a:r>
            <a:r>
              <a:rPr lang="ru-RU" sz="2000" b="1" dirty="0" smtClean="0"/>
              <a:t>а)</a:t>
            </a:r>
            <a:r>
              <a:rPr lang="ru-RU" sz="2000" dirty="0" smtClean="0"/>
              <a:t> верно только А</a:t>
            </a:r>
          </a:p>
          <a:p>
            <a:pPr>
              <a:buNone/>
            </a:pPr>
            <a:r>
              <a:rPr lang="ru-RU" sz="2000" dirty="0" smtClean="0"/>
              <a:t>     </a:t>
            </a:r>
            <a:r>
              <a:rPr lang="ru-RU" sz="2000" b="1" dirty="0" smtClean="0"/>
              <a:t>б)</a:t>
            </a:r>
            <a:r>
              <a:rPr lang="ru-RU" sz="2000" dirty="0" smtClean="0"/>
              <a:t> верно только Б</a:t>
            </a:r>
          </a:p>
          <a:p>
            <a:pPr>
              <a:buNone/>
            </a:pPr>
            <a:r>
              <a:rPr lang="ru-RU" sz="2000" dirty="0" smtClean="0"/>
              <a:t>     </a:t>
            </a:r>
            <a:r>
              <a:rPr lang="ru-RU" sz="2000" b="1" dirty="0" smtClean="0"/>
              <a:t>в)</a:t>
            </a:r>
            <a:r>
              <a:rPr lang="ru-RU" sz="2000" dirty="0" smtClean="0"/>
              <a:t> верны оба суждения</a:t>
            </a:r>
          </a:p>
          <a:p>
            <a:pPr>
              <a:buNone/>
            </a:pPr>
            <a:r>
              <a:rPr lang="ru-RU" sz="2000" dirty="0" smtClean="0"/>
              <a:t>     </a:t>
            </a:r>
            <a:r>
              <a:rPr lang="ru-RU" sz="2000" b="1" dirty="0" smtClean="0"/>
              <a:t>г)</a:t>
            </a:r>
            <a:r>
              <a:rPr lang="ru-RU" sz="2000" dirty="0" smtClean="0"/>
              <a:t> оба суждения неверны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544</Words>
  <PresentationFormat>Экран (4:3)</PresentationFormat>
  <Paragraphs>135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 Практическая работа по обществознанию</vt:lpstr>
      <vt:lpstr> Проверим себя</vt:lpstr>
      <vt:lpstr> Задания на повторение</vt:lpstr>
      <vt:lpstr>Задания на повторение</vt:lpstr>
      <vt:lpstr>Задания на повторение</vt:lpstr>
      <vt:lpstr>Задания на повторение</vt:lpstr>
      <vt:lpstr>Самостоятельная работа</vt:lpstr>
      <vt:lpstr>Самостоятельная работа</vt:lpstr>
      <vt:lpstr>Самостоятельная работа</vt:lpstr>
      <vt:lpstr>Самостоятельная работа</vt:lpstr>
      <vt:lpstr>Самостоятельная работа</vt:lpstr>
      <vt:lpstr>Самостоятельная работа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Практическая работа по обществознанию</dc:title>
  <dc:creator>Семен</dc:creator>
  <cp:lastModifiedBy>Семен</cp:lastModifiedBy>
  <cp:revision>18</cp:revision>
  <dcterms:created xsi:type="dcterms:W3CDTF">2020-05-20T03:27:46Z</dcterms:created>
  <dcterms:modified xsi:type="dcterms:W3CDTF">2020-05-20T07:41:16Z</dcterms:modified>
</cp:coreProperties>
</file>