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8" r:id="rId11"/>
    <p:sldId id="274" r:id="rId12"/>
    <p:sldId id="269" r:id="rId13"/>
    <p:sldId id="275" r:id="rId14"/>
    <p:sldId id="276" r:id="rId15"/>
    <p:sldId id="277" r:id="rId16"/>
    <p:sldId id="278" r:id="rId17"/>
    <p:sldId id="270" r:id="rId18"/>
    <p:sldId id="279" r:id="rId19"/>
    <p:sldId id="273" r:id="rId20"/>
    <p:sldId id="272" r:id="rId21"/>
    <p:sldId id="280" r:id="rId22"/>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2" d="100"/>
          <a:sy n="82" d="100"/>
        </p:scale>
        <p:origin x="-1440"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add title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AF463A-BC7C-46EE-9F1E-7F377CCA4891}" type="datetimeFigureOut">
              <a:rPr lang="en-US" smtClean="0"/>
              <a:pPr/>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EAF463A-BC7C-46EE-9F1E-7F377CCA4891}" type="datetimeFigureOut">
              <a:rPr lang="en-US" smtClean="0"/>
              <a:pPr/>
              <a:t>5/21/2020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AF463A-BC7C-46EE-9F1E-7F377CCA4891}" type="datetimeFigureOut">
              <a:rPr lang="en-US" smtClean="0"/>
              <a:pPr/>
              <a:t>5/21/2020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EAF463A-BC7C-46EE-9F1E-7F377CCA4891}" type="datetimeFigureOut">
              <a:rPr lang="en-US" smtClean="0"/>
              <a:pPr/>
              <a:t>5/21/2020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AF463A-BC7C-46EE-9F1E-7F377CCA4891}" type="datetimeFigureOut">
              <a:rPr lang="en-US" smtClean="0"/>
              <a:pPr/>
              <a:t>5/21/2020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AF463A-BC7C-46EE-9F1E-7F377CCA4891}" type="datetimeFigureOut">
              <a:rPr lang="en-US" smtClean="0"/>
              <a:pPr/>
              <a:t>5/21/2020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AF463A-BC7C-46EE-9F1E-7F377CCA4891}" type="datetimeFigureOut">
              <a:rPr lang="en-US" smtClean="0"/>
              <a:pPr/>
              <a:t>5/21/2020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AF463A-BC7C-46EE-9F1E-7F377CCA4891}" type="datetimeFigureOut">
              <a:rPr lang="en-US" smtClean="0"/>
              <a:pPr/>
              <a:t>5/21/2020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83448D-3A78-4528-A469-B745A65DA48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latinLnBrk="0">
        <a:spcBef>
          <a:spcPct val="0"/>
        </a:spcBef>
        <a:buNone/>
        <a:defRPr sz="4400" kern="1200">
          <a:solidFill>
            <a:schemeClr val="tx1"/>
          </a:solidFill>
          <a:latin typeface="+mj-lt"/>
          <a:ea typeface="+mj-ea"/>
          <a:cs typeface="+mj-cs"/>
        </a:defRPr>
      </a:lvl1pPr>
    </p:titleStyle>
    <p:bodyStyle>
      <a:lvl1pPr marL="342900" indent="-342900" algn="l" defTabSz="914400" rtl="0" latinLnBrk="0">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latinLnBrk="0">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latinLnBrk="0">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latinLnBrk="0">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latinLnBrk="0">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latinLnBrk="0">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latinLnBrk="0">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latinLnBrk="0">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latinLnBrk="0">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Международное  гуманитарное право</a:t>
            </a:r>
            <a:endParaRPr lang="ru-RU" dirty="0"/>
          </a:p>
        </p:txBody>
      </p:sp>
      <p:sp>
        <p:nvSpPr>
          <p:cNvPr id="3" name="Подзаголовок 2"/>
          <p:cNvSpPr>
            <a:spLocks noGrp="1"/>
          </p:cNvSpPr>
          <p:nvPr>
            <p:ph type="subTitle" idx="1"/>
          </p:nvPr>
        </p:nvSpPr>
        <p:spPr/>
        <p:txBody>
          <a:bodyPr/>
          <a:lstStyle/>
          <a:p>
            <a:r>
              <a:rPr lang="en-US" dirty="0" smtClean="0"/>
              <a:t> 8</a:t>
            </a:r>
            <a:r>
              <a:rPr lang="ru-RU" dirty="0" smtClean="0"/>
              <a:t> класс</a:t>
            </a:r>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Самостоятельная работа 1 задание</a:t>
            </a:r>
            <a:endParaRPr lang="ru-RU" dirty="0"/>
          </a:p>
        </p:txBody>
      </p:sp>
      <p:sp>
        <p:nvSpPr>
          <p:cNvPr id="3" name="Содержимое 2"/>
          <p:cNvSpPr>
            <a:spLocks noGrp="1"/>
          </p:cNvSpPr>
          <p:nvPr>
            <p:ph idx="1"/>
          </p:nvPr>
        </p:nvSpPr>
        <p:spPr>
          <a:xfrm>
            <a:off x="457200" y="1219200"/>
            <a:ext cx="8229600" cy="4906963"/>
          </a:xfrm>
        </p:spPr>
        <p:txBody>
          <a:bodyPr>
            <a:normAutofit fontScale="70000" lnSpcReduction="20000"/>
          </a:bodyPr>
          <a:lstStyle/>
          <a:p>
            <a:pPr marL="514350" indent="-514350">
              <a:buAutoNum type="arabicPeriod"/>
            </a:pPr>
            <a:r>
              <a:rPr lang="ru-RU" sz="2600" dirty="0" smtClean="0"/>
              <a:t>Установите соответствие между примерами и видами налогов: к каждой позиции, данной в первом столбце, подберите  соответствующую позицию из второго столбца.</a:t>
            </a:r>
          </a:p>
          <a:p>
            <a:pPr marL="514350" indent="-514350">
              <a:buAutoNum type="arabicPeriod"/>
            </a:pPr>
            <a:endParaRPr lang="ru-RU" sz="2600" dirty="0" smtClean="0"/>
          </a:p>
          <a:p>
            <a:pPr>
              <a:buNone/>
            </a:pPr>
            <a:r>
              <a:rPr lang="ru-RU" sz="2600" dirty="0" smtClean="0"/>
              <a:t>      </a:t>
            </a:r>
            <a:r>
              <a:rPr lang="ru-RU" sz="2600" b="1" u="sng" dirty="0" smtClean="0"/>
              <a:t>ПРИМЕРЫ</a:t>
            </a:r>
            <a:r>
              <a:rPr lang="ru-RU" sz="2600" dirty="0" smtClean="0"/>
              <a:t> </a:t>
            </a:r>
            <a:r>
              <a:rPr lang="ru-RU" sz="2600" b="1" u="sng" dirty="0" smtClean="0"/>
              <a:t>ВИДЫ НАЛОГОВ</a:t>
            </a:r>
          </a:p>
          <a:p>
            <a:pPr>
              <a:buNone/>
            </a:pPr>
            <a:r>
              <a:rPr lang="ru-RU" sz="2600" b="1" dirty="0" smtClean="0"/>
              <a:t>      А)</a:t>
            </a:r>
            <a:r>
              <a:rPr lang="ru-RU" sz="2600" dirty="0" smtClean="0"/>
              <a:t> подоходный</a:t>
            </a:r>
            <a:r>
              <a:rPr lang="en-US" sz="2600" dirty="0" smtClean="0"/>
              <a:t>     </a:t>
            </a:r>
            <a:r>
              <a:rPr lang="ru-RU" sz="2600" b="1" dirty="0" smtClean="0"/>
              <a:t>Б)</a:t>
            </a:r>
            <a:r>
              <a:rPr lang="ru-RU" sz="2600" dirty="0" smtClean="0"/>
              <a:t> с продаж</a:t>
            </a:r>
            <a:r>
              <a:rPr lang="en-US" sz="2600" dirty="0" smtClean="0"/>
              <a:t>     </a:t>
            </a:r>
            <a:r>
              <a:rPr lang="ru-RU" sz="2600" b="1" dirty="0" smtClean="0"/>
              <a:t> В)</a:t>
            </a:r>
            <a:r>
              <a:rPr lang="ru-RU" sz="2600" dirty="0" smtClean="0"/>
              <a:t> акциз</a:t>
            </a:r>
            <a:r>
              <a:rPr lang="en-US" sz="2600" dirty="0" smtClean="0"/>
              <a:t>    </a:t>
            </a:r>
            <a:r>
              <a:rPr lang="ru-RU" sz="2600" b="1" dirty="0" smtClean="0"/>
              <a:t> Г)</a:t>
            </a:r>
            <a:r>
              <a:rPr lang="ru-RU" sz="2600" dirty="0" smtClean="0"/>
              <a:t> на наследств</a:t>
            </a:r>
            <a:r>
              <a:rPr lang="en-US" sz="2600" dirty="0" smtClean="0"/>
              <a:t>  </a:t>
            </a:r>
            <a:r>
              <a:rPr lang="ru-RU" sz="2600" b="1" dirty="0" smtClean="0"/>
              <a:t>  Д)</a:t>
            </a:r>
            <a:r>
              <a:rPr lang="ru-RU" sz="2600" dirty="0" smtClean="0"/>
              <a:t> на имущество</a:t>
            </a:r>
          </a:p>
          <a:p>
            <a:pPr>
              <a:buNone/>
            </a:pPr>
            <a:r>
              <a:rPr lang="ru-RU" sz="2600" b="1" dirty="0" smtClean="0"/>
              <a:t>      Е)</a:t>
            </a:r>
            <a:r>
              <a:rPr lang="ru-RU" sz="2600" dirty="0" smtClean="0"/>
              <a:t> на добавленную стоимость</a:t>
            </a:r>
          </a:p>
          <a:p>
            <a:pPr>
              <a:buNone/>
            </a:pPr>
            <a:r>
              <a:rPr lang="ru-RU" sz="2600" dirty="0" smtClean="0"/>
              <a:t>   </a:t>
            </a:r>
            <a:r>
              <a:rPr lang="ru-RU" sz="2600" b="1" dirty="0" smtClean="0"/>
              <a:t>1)</a:t>
            </a:r>
            <a:r>
              <a:rPr lang="ru-RU" sz="2600" dirty="0" smtClean="0"/>
              <a:t> </a:t>
            </a:r>
            <a:r>
              <a:rPr lang="ru-RU" sz="2600" b="1" dirty="0" smtClean="0"/>
              <a:t>прямые налоги</a:t>
            </a:r>
          </a:p>
          <a:p>
            <a:pPr>
              <a:buNone/>
            </a:pPr>
            <a:r>
              <a:rPr lang="ru-RU" sz="2600" b="1" dirty="0" smtClean="0"/>
              <a:t>    2) косвенные налоги</a:t>
            </a:r>
          </a:p>
          <a:p>
            <a:pPr>
              <a:buNone/>
            </a:pPr>
            <a:endParaRPr lang="en-US" sz="2600" dirty="0" smtClean="0"/>
          </a:p>
          <a:p>
            <a:pPr>
              <a:buNone/>
            </a:pPr>
            <a:r>
              <a:rPr lang="en-US" sz="2600" dirty="0" smtClean="0"/>
              <a:t> 2</a:t>
            </a:r>
            <a:r>
              <a:rPr lang="ru-RU" sz="2600" dirty="0" smtClean="0"/>
              <a:t>.    В приведенном списке указаны черты сходства прямых и косвенных налогов и отличия прямых налогов от косвенных.</a:t>
            </a:r>
          </a:p>
          <a:p>
            <a:r>
              <a:rPr lang="ru-RU" sz="2600" b="1" dirty="0" smtClean="0"/>
              <a:t>Выберите и запишите в первую колонку таблицы порядковые номера черт сходства, а во вторую колонку – порядковые номера черт отличия.</a:t>
            </a:r>
          </a:p>
          <a:p>
            <a:pPr>
              <a:buNone/>
            </a:pPr>
            <a:r>
              <a:rPr lang="ru-RU" sz="2600" dirty="0" smtClean="0"/>
              <a:t>     1) взимаются в физических и юридических лиц</a:t>
            </a:r>
          </a:p>
          <a:p>
            <a:pPr>
              <a:buNone/>
            </a:pPr>
            <a:r>
              <a:rPr lang="ru-RU" sz="2600" dirty="0" smtClean="0"/>
              <a:t>     2) включаются в цену товаров и услуг</a:t>
            </a:r>
          </a:p>
          <a:p>
            <a:pPr>
              <a:buNone/>
            </a:pPr>
            <a:r>
              <a:rPr lang="ru-RU" sz="2600" dirty="0" smtClean="0"/>
              <a:t>     3) изымаются непосредственно из дохода налогоплательщика</a:t>
            </a:r>
          </a:p>
          <a:p>
            <a:pPr>
              <a:buNone/>
            </a:pPr>
            <a:r>
              <a:rPr lang="ru-RU" sz="2600" dirty="0" smtClean="0"/>
              <a:t>     4) безвозмездный общеобязательный платеж</a:t>
            </a:r>
          </a:p>
          <a:p>
            <a:pPr>
              <a:buNone/>
            </a:pPr>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Самостоятельная работа  2 задание</a:t>
            </a:r>
            <a:endParaRPr lang="ru-RU" dirty="0"/>
          </a:p>
        </p:txBody>
      </p:sp>
      <p:sp>
        <p:nvSpPr>
          <p:cNvPr id="3" name="Содержимое 2"/>
          <p:cNvSpPr>
            <a:spLocks noGrp="1"/>
          </p:cNvSpPr>
          <p:nvPr>
            <p:ph idx="1"/>
          </p:nvPr>
        </p:nvSpPr>
        <p:spPr/>
        <p:txBody>
          <a:bodyPr/>
          <a:lstStyle/>
          <a:p>
            <a:pPr>
              <a:buNone/>
            </a:pPr>
            <a:r>
              <a:rPr lang="ru-RU" sz="1800" dirty="0" smtClean="0"/>
              <a:t> 1.   Основная цель предпринимательской деятельности –</a:t>
            </a:r>
          </a:p>
          <a:p>
            <a:pPr>
              <a:buNone/>
            </a:pPr>
            <a:r>
              <a:rPr lang="ru-RU" sz="1800" dirty="0" smtClean="0"/>
              <a:t>    1) удовлетворение запросов населения</a:t>
            </a:r>
          </a:p>
          <a:p>
            <a:pPr>
              <a:buNone/>
            </a:pPr>
            <a:r>
              <a:rPr lang="ru-RU" sz="1800" dirty="0" smtClean="0"/>
              <a:t>    2) производство общественных благ</a:t>
            </a:r>
          </a:p>
          <a:p>
            <a:pPr>
              <a:buNone/>
            </a:pPr>
            <a:r>
              <a:rPr lang="ru-RU" sz="1800" dirty="0" smtClean="0"/>
              <a:t>    3) получение прибыли</a:t>
            </a:r>
          </a:p>
          <a:p>
            <a:pPr>
              <a:buNone/>
            </a:pPr>
            <a:r>
              <a:rPr lang="ru-RU" sz="1800" dirty="0" smtClean="0"/>
              <a:t>    4) вытеснение конкурентов с рынка   </a:t>
            </a:r>
          </a:p>
          <a:p>
            <a:pPr>
              <a:buNone/>
            </a:pPr>
            <a:endParaRPr lang="ru-RU" sz="1800" dirty="0" smtClean="0"/>
          </a:p>
          <a:p>
            <a:pPr>
              <a:buNone/>
            </a:pPr>
            <a:r>
              <a:rPr lang="ru-RU" sz="1800" dirty="0" smtClean="0"/>
              <a:t> 2. В стране П. государственные расходы оказались выше, чем полученные доходы. Какое экономическое понятие используется для характеристики данного процесса?</a:t>
            </a:r>
          </a:p>
          <a:p>
            <a:pPr>
              <a:buNone/>
            </a:pPr>
            <a:r>
              <a:rPr lang="ru-RU" sz="1800" dirty="0" smtClean="0"/>
              <a:t>          </a:t>
            </a:r>
            <a:r>
              <a:rPr lang="ru-RU" sz="1800" b="1" dirty="0" smtClean="0"/>
              <a:t>1)</a:t>
            </a:r>
            <a:r>
              <a:rPr lang="ru-RU" sz="1800" dirty="0" smtClean="0"/>
              <a:t> национализация предприятий   </a:t>
            </a:r>
            <a:r>
              <a:rPr lang="ru-RU" sz="1800" b="1" dirty="0" smtClean="0"/>
              <a:t>2)</a:t>
            </a:r>
            <a:r>
              <a:rPr lang="ru-RU" sz="1800" dirty="0" smtClean="0"/>
              <a:t> приватизация</a:t>
            </a:r>
          </a:p>
          <a:p>
            <a:pPr>
              <a:buNone/>
            </a:pPr>
            <a:r>
              <a:rPr lang="ru-RU" sz="1800" dirty="0" smtClean="0"/>
              <a:t>          </a:t>
            </a:r>
            <a:r>
              <a:rPr lang="ru-RU" sz="1800" b="1" dirty="0" smtClean="0"/>
              <a:t>3)</a:t>
            </a:r>
            <a:r>
              <a:rPr lang="ru-RU" sz="1800" dirty="0" smtClean="0"/>
              <a:t> дефицит бюджета   </a:t>
            </a:r>
            <a:r>
              <a:rPr lang="ru-RU" sz="1800" b="1" dirty="0" smtClean="0"/>
              <a:t>4)</a:t>
            </a:r>
            <a:r>
              <a:rPr lang="ru-RU" sz="1800" dirty="0" smtClean="0"/>
              <a:t> инфляция </a:t>
            </a:r>
          </a:p>
          <a:p>
            <a:pPr>
              <a:buNone/>
            </a:pPr>
            <a:endParaRPr lang="ru-RU" sz="16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Самостоятельная работа 3 задание</a:t>
            </a:r>
            <a:endParaRPr lang="ru-RU" dirty="0"/>
          </a:p>
        </p:txBody>
      </p:sp>
      <p:sp>
        <p:nvSpPr>
          <p:cNvPr id="3" name="Содержимое 2"/>
          <p:cNvSpPr>
            <a:spLocks noGrp="1"/>
          </p:cNvSpPr>
          <p:nvPr>
            <p:ph idx="1"/>
          </p:nvPr>
        </p:nvSpPr>
        <p:spPr>
          <a:xfrm>
            <a:off x="457200" y="1295400"/>
            <a:ext cx="8229600" cy="5334000"/>
          </a:xfrm>
        </p:spPr>
        <p:txBody>
          <a:bodyPr>
            <a:normAutofit fontScale="25000" lnSpcReduction="20000"/>
          </a:bodyPr>
          <a:lstStyle/>
          <a:p>
            <a:pPr>
              <a:buNone/>
            </a:pPr>
            <a:r>
              <a:rPr lang="ru-RU" sz="6400" dirty="0" smtClean="0"/>
              <a:t>  1.   Верны ли следующие суждения об экономических системах?</a:t>
            </a:r>
          </a:p>
          <a:p>
            <a:pPr>
              <a:buNone/>
            </a:pPr>
            <a:r>
              <a:rPr lang="ru-RU" sz="6400" dirty="0" smtClean="0"/>
              <a:t>      А. Традиционная экономика основана на широком использовании ручного труда, общинном ведении хозяйства, натуральном хозяйстве.</a:t>
            </a:r>
          </a:p>
          <a:p>
            <a:pPr>
              <a:buNone/>
            </a:pPr>
            <a:r>
              <a:rPr lang="ru-RU" sz="6400" dirty="0" smtClean="0"/>
              <a:t>       Б. Командная экономика – способ организации хозяйственной жизни, основанный на многообразии форм собственности, свободном ценообразовании и конкуренции.</a:t>
            </a:r>
          </a:p>
          <a:p>
            <a:pPr>
              <a:buNone/>
            </a:pPr>
            <a:r>
              <a:rPr lang="ru-RU" sz="6400" dirty="0" smtClean="0"/>
              <a:t>       1) верно только А</a:t>
            </a:r>
          </a:p>
          <a:p>
            <a:pPr>
              <a:buNone/>
            </a:pPr>
            <a:r>
              <a:rPr lang="ru-RU" sz="6400" dirty="0" smtClean="0"/>
              <a:t>       2) верно только Б</a:t>
            </a:r>
          </a:p>
          <a:p>
            <a:pPr>
              <a:buNone/>
            </a:pPr>
            <a:r>
              <a:rPr lang="ru-RU" sz="6400" dirty="0" smtClean="0"/>
              <a:t>       3) верны оба суждения</a:t>
            </a:r>
          </a:p>
          <a:p>
            <a:pPr>
              <a:buNone/>
            </a:pPr>
            <a:r>
              <a:rPr lang="ru-RU" sz="6400" dirty="0" smtClean="0"/>
              <a:t>       4) оба суждения неверны</a:t>
            </a:r>
          </a:p>
          <a:p>
            <a:pPr>
              <a:buNone/>
            </a:pPr>
            <a:endParaRPr lang="ru-RU" sz="6400" dirty="0" smtClean="0"/>
          </a:p>
          <a:p>
            <a:pPr>
              <a:buNone/>
            </a:pPr>
            <a:r>
              <a:rPr lang="ru-RU" sz="6400" dirty="0" smtClean="0"/>
              <a:t>    2.     Установите соответствие между проявлениями и видами экономической деятельности: к каждой позиции, данной в первом столбце, подберите соответствующую позицию из второго столбца.</a:t>
            </a:r>
          </a:p>
          <a:p>
            <a:pPr>
              <a:buNone/>
            </a:pPr>
            <a:r>
              <a:rPr lang="ru-RU" sz="6400" dirty="0" smtClean="0"/>
              <a:t>        </a:t>
            </a:r>
            <a:r>
              <a:rPr lang="ru-RU" sz="6400" b="1" u="sng" dirty="0" smtClean="0"/>
              <a:t>ПРОЯВЛЕНИЯ</a:t>
            </a:r>
            <a:r>
              <a:rPr lang="ru-RU" sz="6400" dirty="0" smtClean="0"/>
              <a:t>     </a:t>
            </a:r>
            <a:r>
              <a:rPr lang="ru-RU" sz="6400" b="1" u="sng" dirty="0" smtClean="0"/>
              <a:t>ЭКОНОМИЧЕСКОЙ ДЕЯТЕЛЬНОСТИ</a:t>
            </a:r>
          </a:p>
          <a:p>
            <a:pPr>
              <a:buNone/>
            </a:pPr>
            <a:r>
              <a:rPr lang="en-US" sz="6400" b="1" dirty="0" smtClean="0"/>
              <a:t>      </a:t>
            </a:r>
            <a:r>
              <a:rPr lang="ru-RU" sz="6400" b="1" dirty="0" smtClean="0"/>
              <a:t>А)</a:t>
            </a:r>
            <a:r>
              <a:rPr lang="ru-RU" sz="6400" dirty="0" smtClean="0"/>
              <a:t> начисление дивидендов по акциям</a:t>
            </a:r>
          </a:p>
          <a:p>
            <a:pPr>
              <a:buNone/>
            </a:pPr>
            <a:r>
              <a:rPr lang="ru-RU" sz="6400" b="1" dirty="0" smtClean="0"/>
              <a:t>      Б)</a:t>
            </a:r>
            <a:r>
              <a:rPr lang="ru-RU" sz="6400" dirty="0" smtClean="0"/>
              <a:t> отдых на зарубежном курорте</a:t>
            </a:r>
          </a:p>
          <a:p>
            <a:pPr>
              <a:buNone/>
            </a:pPr>
            <a:r>
              <a:rPr lang="ru-RU" sz="6400" b="1" dirty="0" smtClean="0"/>
              <a:t>      В)</a:t>
            </a:r>
            <a:r>
              <a:rPr lang="ru-RU" sz="6400" dirty="0" smtClean="0"/>
              <a:t> отправка почтового сообщения</a:t>
            </a:r>
          </a:p>
          <a:p>
            <a:pPr>
              <a:buNone/>
            </a:pPr>
            <a:r>
              <a:rPr lang="ru-RU" sz="6400" b="1" dirty="0" smtClean="0"/>
              <a:t>      Г)</a:t>
            </a:r>
            <a:r>
              <a:rPr lang="ru-RU" sz="6400" dirty="0" smtClean="0"/>
              <a:t> получение заработной платы</a:t>
            </a:r>
          </a:p>
          <a:p>
            <a:pPr>
              <a:buNone/>
            </a:pPr>
            <a:endParaRPr lang="ru-RU" sz="6400" dirty="0" smtClean="0"/>
          </a:p>
          <a:p>
            <a:pPr>
              <a:buNone/>
            </a:pPr>
            <a:r>
              <a:rPr lang="ru-RU" sz="6400" dirty="0" smtClean="0"/>
              <a:t>Виды :</a:t>
            </a:r>
          </a:p>
          <a:p>
            <a:pPr>
              <a:buNone/>
            </a:pPr>
            <a:r>
              <a:rPr lang="ru-RU" sz="6400" dirty="0" smtClean="0"/>
              <a:t>       </a:t>
            </a:r>
            <a:r>
              <a:rPr lang="ru-RU" sz="6400" b="1" dirty="0" smtClean="0"/>
              <a:t>1)</a:t>
            </a:r>
            <a:r>
              <a:rPr lang="ru-RU" sz="6400" dirty="0" smtClean="0"/>
              <a:t> потребление</a:t>
            </a:r>
          </a:p>
          <a:p>
            <a:pPr>
              <a:buNone/>
            </a:pPr>
            <a:r>
              <a:rPr lang="ru-RU" sz="6400" b="1" dirty="0" smtClean="0"/>
              <a:t>        2)</a:t>
            </a:r>
            <a:r>
              <a:rPr lang="ru-RU" sz="6400" dirty="0" smtClean="0"/>
              <a:t> распределение</a:t>
            </a:r>
          </a:p>
          <a:p>
            <a:pPr>
              <a:buNone/>
            </a:pPr>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419600" y="609600"/>
            <a:ext cx="4191000" cy="3352800"/>
          </a:xfrm>
        </p:spPr>
        <p:txBody>
          <a:bodyPr>
            <a:normAutofit fontScale="90000"/>
          </a:bodyPr>
          <a:lstStyle/>
          <a:p>
            <a:r>
              <a:rPr lang="ru-RU" sz="1800" dirty="0" smtClean="0"/>
              <a:t>2. На рисунке отражена ситуация на рынке спортивных тренажёров для дома. Что из приведённого выше могло привести к такому сдвигу кривой спроса?  </a:t>
            </a:r>
            <a:br>
              <a:rPr lang="ru-RU" sz="1800" dirty="0" smtClean="0"/>
            </a:br>
            <a:r>
              <a:rPr lang="ru-RU" sz="1800" dirty="0" smtClean="0"/>
              <a:t>      1 снижение доходов населения  </a:t>
            </a:r>
            <a:br>
              <a:rPr lang="ru-RU" sz="1800" dirty="0" smtClean="0"/>
            </a:br>
            <a:r>
              <a:rPr lang="ru-RU" sz="1800" dirty="0" smtClean="0"/>
              <a:t>     2.снижение цен на посещение тренажёрных залов  </a:t>
            </a:r>
            <a:br>
              <a:rPr lang="ru-RU" sz="1800" dirty="0" smtClean="0"/>
            </a:br>
            <a:r>
              <a:rPr lang="ru-RU" sz="1800" dirty="0" smtClean="0"/>
              <a:t>            3. повышение внимания людей к своему здоровью  </a:t>
            </a:r>
            <a:br>
              <a:rPr lang="ru-RU" sz="1800" dirty="0" smtClean="0"/>
            </a:br>
            <a:r>
              <a:rPr lang="ru-RU" sz="1800" dirty="0" smtClean="0"/>
              <a:t>             4.  увеличение налогов на доходы физических лиц  </a:t>
            </a:r>
            <a:br>
              <a:rPr lang="ru-RU" sz="1800" dirty="0" smtClean="0"/>
            </a:br>
            <a:endParaRPr lang="ru-RU" sz="1800" dirty="0"/>
          </a:p>
        </p:txBody>
      </p:sp>
      <p:sp>
        <p:nvSpPr>
          <p:cNvPr id="3" name="Содержимое 2"/>
          <p:cNvSpPr>
            <a:spLocks noGrp="1"/>
          </p:cNvSpPr>
          <p:nvPr>
            <p:ph idx="1"/>
          </p:nvPr>
        </p:nvSpPr>
        <p:spPr>
          <a:xfrm>
            <a:off x="457200" y="838200"/>
            <a:ext cx="3581400" cy="3276600"/>
          </a:xfrm>
        </p:spPr>
        <p:txBody>
          <a:bodyPr>
            <a:normAutofit fontScale="25000" lnSpcReduction="20000"/>
          </a:bodyPr>
          <a:lstStyle/>
          <a:p>
            <a:pPr>
              <a:buNone/>
            </a:pPr>
            <a:r>
              <a:rPr lang="ru-RU" sz="3000" dirty="0" smtClean="0"/>
              <a:t>1</a:t>
            </a:r>
            <a:r>
              <a:rPr lang="ru-RU" sz="5600" dirty="0" smtClean="0"/>
              <a:t>. На графике отражена ситуация на рынке сельскохозяйственной техники: линия </a:t>
            </a:r>
            <a:r>
              <a:rPr lang="ru-RU" sz="5600" b="1" dirty="0" smtClean="0"/>
              <a:t>спроса D</a:t>
            </a:r>
            <a:r>
              <a:rPr lang="ru-RU" sz="5600" dirty="0" smtClean="0"/>
              <a:t> переместилась в новое положение D</a:t>
            </a:r>
            <a:r>
              <a:rPr lang="ru-RU" sz="5600" baseline="-25000" dirty="0" smtClean="0"/>
              <a:t>1</a:t>
            </a:r>
            <a:r>
              <a:rPr lang="ru-RU" sz="5600" dirty="0" smtClean="0"/>
              <a:t> (Р — цена товара, Q — объем спроса товара).</a:t>
            </a:r>
          </a:p>
          <a:p>
            <a:pPr>
              <a:buNone/>
            </a:pPr>
            <a:r>
              <a:rPr lang="ru-RU" sz="5600" dirty="0" smtClean="0"/>
              <a:t>    Какие из перечисленных факторов могут вызвать такое изменение? Запишите цифры, под которыми они указаны.</a:t>
            </a:r>
          </a:p>
          <a:p>
            <a:pPr>
              <a:buNone/>
            </a:pPr>
            <a:r>
              <a:rPr lang="ru-RU" sz="5600" dirty="0" smtClean="0"/>
              <a:t>      1. расширение посевных площадей</a:t>
            </a:r>
          </a:p>
          <a:p>
            <a:pPr>
              <a:buNone/>
            </a:pPr>
            <a:r>
              <a:rPr lang="ru-RU" sz="5600" dirty="0" smtClean="0"/>
              <a:t>      2 увеличение производства сельхозтехники</a:t>
            </a:r>
          </a:p>
          <a:p>
            <a:pPr>
              <a:buNone/>
            </a:pPr>
            <a:r>
              <a:rPr lang="ru-RU" sz="5600" dirty="0" smtClean="0"/>
              <a:t>      3. вступление экономики в фазу спада</a:t>
            </a:r>
          </a:p>
          <a:p>
            <a:pPr>
              <a:buNone/>
            </a:pPr>
            <a:r>
              <a:rPr lang="ru-RU" sz="5600" dirty="0" smtClean="0"/>
              <a:t>      4. увеличение налога на производителей сельхозмашин</a:t>
            </a:r>
          </a:p>
          <a:p>
            <a:pPr>
              <a:buNone/>
            </a:pPr>
            <a:r>
              <a:rPr lang="ru-RU" sz="5600" dirty="0" smtClean="0"/>
              <a:t>   </a:t>
            </a:r>
            <a:r>
              <a:rPr lang="ru-RU" sz="1600" dirty="0" smtClean="0"/>
              <a:t/>
            </a:r>
            <a:br>
              <a:rPr lang="ru-RU" sz="1600" dirty="0" smtClean="0"/>
            </a:br>
            <a:endParaRPr lang="ru-RU" sz="1600" dirty="0"/>
          </a:p>
        </p:txBody>
      </p:sp>
      <p:pic>
        <p:nvPicPr>
          <p:cNvPr id="1026" name="Picture 2" descr="C:\Users\Семен\Desktop\зад 4.png"/>
          <p:cNvPicPr>
            <a:picLocks noChangeAspect="1" noChangeArrowheads="1"/>
          </p:cNvPicPr>
          <p:nvPr/>
        </p:nvPicPr>
        <p:blipFill>
          <a:blip r:embed="rId2"/>
          <a:srcRect/>
          <a:stretch>
            <a:fillRect/>
          </a:stretch>
        </p:blipFill>
        <p:spPr bwMode="auto">
          <a:xfrm>
            <a:off x="2590800" y="3810000"/>
            <a:ext cx="3276600" cy="274320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9762"/>
          </a:xfrm>
        </p:spPr>
        <p:txBody>
          <a:bodyPr>
            <a:normAutofit fontScale="90000"/>
          </a:bodyPr>
          <a:lstStyle/>
          <a:p>
            <a:r>
              <a:rPr lang="ru-RU" dirty="0" smtClean="0"/>
              <a:t>Самостоятельная работа 5 задание</a:t>
            </a:r>
            <a:endParaRPr lang="ru-RU" dirty="0"/>
          </a:p>
        </p:txBody>
      </p:sp>
      <p:sp>
        <p:nvSpPr>
          <p:cNvPr id="3" name="Содержимое 2"/>
          <p:cNvSpPr>
            <a:spLocks noGrp="1"/>
          </p:cNvSpPr>
          <p:nvPr>
            <p:ph idx="1"/>
          </p:nvPr>
        </p:nvSpPr>
        <p:spPr>
          <a:xfrm>
            <a:off x="457200" y="1066800"/>
            <a:ext cx="5486400" cy="5059363"/>
          </a:xfrm>
        </p:spPr>
        <p:txBody>
          <a:bodyPr>
            <a:normAutofit lnSpcReduction="10000"/>
          </a:bodyPr>
          <a:lstStyle/>
          <a:p>
            <a:pPr>
              <a:buNone/>
            </a:pPr>
            <a:r>
              <a:rPr lang="ru-RU" sz="1600" dirty="0" smtClean="0"/>
              <a:t> 1.  Анна Фёдоровна работает бухгалтером. Часть своих сбережений она разместила на банковском депозите, некоторую часть потратила на приобретение акций различных компаний. Анна Фёдоровна брала кредит на покупку автомобиля. Что из перечисленного относится к доходам Анны Фёдоровны? </a:t>
            </a:r>
          </a:p>
          <a:p>
            <a:pPr>
              <a:buNone/>
            </a:pPr>
            <a:r>
              <a:rPr lang="ru-RU" sz="1600" dirty="0" smtClean="0"/>
              <a:t>     1. дивиденды    2. процент по кредиту      3. транспортный налог  4. коммунальные платежи</a:t>
            </a:r>
          </a:p>
          <a:p>
            <a:pPr>
              <a:buNone/>
            </a:pPr>
            <a:endParaRPr lang="ru-RU" sz="1600" dirty="0" smtClean="0"/>
          </a:p>
          <a:p>
            <a:pPr>
              <a:buNone/>
            </a:pPr>
            <a:r>
              <a:rPr lang="ru-RU" sz="1600" dirty="0" smtClean="0"/>
              <a:t>    2. На рисунке отражено изменение предложения школьно-письменных принадлежностей на соответствующем рынке. Что из приведённого ниже могло вызвать сдвиг кривой предложения из положения S в положение - S</a:t>
            </a:r>
            <a:r>
              <a:rPr lang="ru-RU" sz="1600" baseline="-25000" dirty="0" smtClean="0"/>
              <a:t>1</a:t>
            </a:r>
            <a:r>
              <a:rPr lang="ru-RU" sz="1600" dirty="0" smtClean="0"/>
              <a:t>? (На графике Р - цена товара; Q - количество товара.)</a:t>
            </a:r>
          </a:p>
          <a:p>
            <a:pPr>
              <a:buNone/>
            </a:pPr>
            <a:r>
              <a:rPr lang="ru-RU" sz="1600" dirty="0" smtClean="0"/>
              <a:t>         1. сокращение количества предприятий в отрасли</a:t>
            </a:r>
          </a:p>
          <a:p>
            <a:pPr>
              <a:buNone/>
            </a:pPr>
            <a:r>
              <a:rPr lang="ru-RU" sz="1600" dirty="0" smtClean="0"/>
              <a:t>         2. увеличение общего числа школьников</a:t>
            </a:r>
          </a:p>
          <a:p>
            <a:pPr>
              <a:buNone/>
            </a:pPr>
            <a:r>
              <a:rPr lang="ru-RU" sz="1600" dirty="0" smtClean="0"/>
              <a:t>         3. рост доходов населения</a:t>
            </a:r>
          </a:p>
          <a:p>
            <a:pPr>
              <a:buNone/>
            </a:pPr>
            <a:r>
              <a:rPr lang="ru-RU" sz="1600" dirty="0" smtClean="0"/>
              <a:t>         4. внедрение новых технологий производства</a:t>
            </a:r>
          </a:p>
          <a:p>
            <a:pPr>
              <a:buNone/>
            </a:pPr>
            <a:endParaRPr lang="ru-RU" sz="1600" dirty="0" smtClean="0"/>
          </a:p>
          <a:p>
            <a:pPr>
              <a:buNone/>
            </a:pPr>
            <a:endParaRPr lang="ru-RU" dirty="0"/>
          </a:p>
        </p:txBody>
      </p:sp>
      <p:pic>
        <p:nvPicPr>
          <p:cNvPr id="2050" name="Picture 2" descr="C:\Users\Семен\Desktop\зад 5.png"/>
          <p:cNvPicPr>
            <a:picLocks noChangeAspect="1" noChangeArrowheads="1"/>
          </p:cNvPicPr>
          <p:nvPr/>
        </p:nvPicPr>
        <p:blipFill>
          <a:blip r:embed="rId2"/>
          <a:srcRect/>
          <a:stretch>
            <a:fillRect/>
          </a:stretch>
        </p:blipFill>
        <p:spPr bwMode="auto">
          <a:xfrm>
            <a:off x="6553200" y="3429000"/>
            <a:ext cx="2133600" cy="2409825"/>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3562"/>
          </a:xfrm>
        </p:spPr>
        <p:txBody>
          <a:bodyPr>
            <a:normAutofit fontScale="90000"/>
          </a:bodyPr>
          <a:lstStyle/>
          <a:p>
            <a:r>
              <a:rPr lang="ru-RU" dirty="0" smtClean="0"/>
              <a:t>Самостоятельная работа 6 задание</a:t>
            </a:r>
            <a:endParaRPr lang="ru-RU" dirty="0"/>
          </a:p>
        </p:txBody>
      </p:sp>
      <p:sp>
        <p:nvSpPr>
          <p:cNvPr id="3" name="Содержимое 2"/>
          <p:cNvSpPr>
            <a:spLocks noGrp="1"/>
          </p:cNvSpPr>
          <p:nvPr>
            <p:ph idx="1"/>
          </p:nvPr>
        </p:nvSpPr>
        <p:spPr>
          <a:xfrm>
            <a:off x="457200" y="914400"/>
            <a:ext cx="6019800" cy="5211763"/>
          </a:xfrm>
        </p:spPr>
        <p:txBody>
          <a:bodyPr>
            <a:normAutofit/>
          </a:bodyPr>
          <a:lstStyle/>
          <a:p>
            <a:pPr>
              <a:buNone/>
            </a:pPr>
            <a:r>
              <a:rPr lang="ru-RU" dirty="0" smtClean="0"/>
              <a:t> </a:t>
            </a:r>
            <a:r>
              <a:rPr lang="ru-RU" sz="1400" dirty="0" smtClean="0"/>
              <a:t>1.На рисунке отражено изменение предложения стульев на соответствующем рынке: линия предложения S переместилась в новое положение – S</a:t>
            </a:r>
            <a:r>
              <a:rPr lang="ru-RU" sz="1400" baseline="-25000" dirty="0" smtClean="0"/>
              <a:t>1</a:t>
            </a:r>
            <a:r>
              <a:rPr lang="ru-RU" sz="1400" dirty="0" smtClean="0"/>
              <a:t>. (P – цена; Q – количество.)</a:t>
            </a:r>
          </a:p>
          <a:p>
            <a:pPr>
              <a:buNone/>
            </a:pPr>
            <a:r>
              <a:rPr lang="ru-RU" sz="1400" dirty="0" smtClean="0"/>
              <a:t>     Какие из перечисленных факторов могут вызвать такое изменение? Запишите цифры, под которыми они указаны.</a:t>
            </a:r>
          </a:p>
          <a:p>
            <a:pPr>
              <a:buNone/>
            </a:pPr>
            <a:r>
              <a:rPr lang="ru-RU" sz="1400" b="1" dirty="0" smtClean="0"/>
              <a:t>      1</a:t>
            </a:r>
            <a:r>
              <a:rPr lang="ru-RU" sz="1400" dirty="0" smtClean="0"/>
              <a:t>. увеличение стоимости материалов для обивки стульев</a:t>
            </a:r>
          </a:p>
          <a:p>
            <a:pPr>
              <a:buNone/>
            </a:pPr>
            <a:r>
              <a:rPr lang="ru-RU" sz="1400" b="1" dirty="0" smtClean="0"/>
              <a:t>      2</a:t>
            </a:r>
            <a:r>
              <a:rPr lang="ru-RU" sz="1400" dirty="0" smtClean="0"/>
              <a:t>. рост оплаты труда рабочих на предприятиях, производящих стулья</a:t>
            </a:r>
          </a:p>
          <a:p>
            <a:pPr>
              <a:buNone/>
            </a:pPr>
            <a:r>
              <a:rPr lang="ru-RU" sz="1400" b="1" dirty="0" smtClean="0"/>
              <a:t>      3</a:t>
            </a:r>
            <a:r>
              <a:rPr lang="ru-RU" sz="1400" dirty="0" smtClean="0"/>
              <a:t>. уменьшение налогов, взимаемых с производителей мебели</a:t>
            </a:r>
          </a:p>
          <a:p>
            <a:pPr>
              <a:buNone/>
            </a:pPr>
            <a:r>
              <a:rPr lang="ru-RU" sz="1400" b="1" dirty="0" smtClean="0"/>
              <a:t>      4</a:t>
            </a:r>
            <a:r>
              <a:rPr lang="ru-RU" sz="1400" dirty="0" smtClean="0"/>
              <a:t>. рост тарифов на электроэнергию для производителей мебели  </a:t>
            </a:r>
          </a:p>
          <a:p>
            <a:pPr>
              <a:buNone/>
            </a:pPr>
            <a:endParaRPr lang="ru-RU" sz="1400" dirty="0" smtClean="0"/>
          </a:p>
          <a:p>
            <a:pPr>
              <a:buNone/>
            </a:pPr>
            <a:r>
              <a:rPr lang="ru-RU" sz="1400" dirty="0" smtClean="0"/>
              <a:t>   .    2.     Чем, в первую очередь, различаются рыночная, командная, смешанная    экономические системы?</a:t>
            </a:r>
          </a:p>
          <a:p>
            <a:pPr>
              <a:buNone/>
            </a:pPr>
            <a:r>
              <a:rPr lang="ru-RU" sz="1400" dirty="0" smtClean="0"/>
              <a:t>              </a:t>
            </a:r>
            <a:r>
              <a:rPr lang="ru-RU" sz="1400" b="1" dirty="0" smtClean="0"/>
              <a:t>1)</a:t>
            </a:r>
            <a:r>
              <a:rPr lang="ru-RU" sz="1400" dirty="0" smtClean="0"/>
              <a:t> уровнем развития факторов производства</a:t>
            </a:r>
          </a:p>
          <a:p>
            <a:pPr>
              <a:buNone/>
            </a:pPr>
            <a:r>
              <a:rPr lang="ru-RU" sz="1400" dirty="0" smtClean="0"/>
              <a:t>               </a:t>
            </a:r>
            <a:r>
              <a:rPr lang="ru-RU" sz="1400" b="1" dirty="0" smtClean="0"/>
              <a:t>2)</a:t>
            </a:r>
            <a:r>
              <a:rPr lang="ru-RU" sz="1400" dirty="0" smtClean="0"/>
              <a:t> способами регулирования экономики</a:t>
            </a:r>
          </a:p>
          <a:p>
            <a:pPr>
              <a:buNone/>
            </a:pPr>
            <a:r>
              <a:rPr lang="ru-RU" sz="1400" dirty="0" smtClean="0"/>
              <a:t>               </a:t>
            </a:r>
            <a:r>
              <a:rPr lang="ru-RU" sz="1400" b="1" dirty="0" smtClean="0"/>
              <a:t>3)</a:t>
            </a:r>
            <a:r>
              <a:rPr lang="ru-RU" sz="1400" dirty="0" smtClean="0"/>
              <a:t> качеством производимой продукции</a:t>
            </a:r>
          </a:p>
          <a:p>
            <a:pPr>
              <a:buNone/>
            </a:pPr>
            <a:r>
              <a:rPr lang="ru-RU" sz="1400" dirty="0" smtClean="0"/>
              <a:t>               </a:t>
            </a:r>
            <a:r>
              <a:rPr lang="ru-RU" sz="1400" b="1" dirty="0" smtClean="0"/>
              <a:t>4)</a:t>
            </a:r>
            <a:r>
              <a:rPr lang="ru-RU" sz="1400" dirty="0" smtClean="0"/>
              <a:t> уровнем благосостояния общества   </a:t>
            </a:r>
          </a:p>
          <a:p>
            <a:pPr>
              <a:buNone/>
            </a:pPr>
            <a:endParaRPr lang="ru-RU" sz="1400" dirty="0" smtClean="0"/>
          </a:p>
          <a:p>
            <a:pPr>
              <a:buNone/>
            </a:pPr>
            <a:endParaRPr lang="ru-RU" sz="1400" dirty="0" smtClean="0"/>
          </a:p>
          <a:p>
            <a:pPr>
              <a:buNone/>
            </a:pPr>
            <a:endParaRPr lang="ru-RU" sz="1400" dirty="0" smtClean="0"/>
          </a:p>
          <a:p>
            <a:endParaRPr lang="ru-RU" dirty="0"/>
          </a:p>
        </p:txBody>
      </p:sp>
      <p:pic>
        <p:nvPicPr>
          <p:cNvPr id="3074" name="Picture 2" descr="C:\Users\Семен\Desktop\зад 6.png"/>
          <p:cNvPicPr>
            <a:picLocks noChangeAspect="1" noChangeArrowheads="1"/>
          </p:cNvPicPr>
          <p:nvPr/>
        </p:nvPicPr>
        <p:blipFill>
          <a:blip r:embed="rId2"/>
          <a:srcRect/>
          <a:stretch>
            <a:fillRect/>
          </a:stretch>
        </p:blipFill>
        <p:spPr bwMode="auto">
          <a:xfrm>
            <a:off x="6629400" y="914400"/>
            <a:ext cx="2362200" cy="2209800"/>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9762"/>
          </a:xfrm>
        </p:spPr>
        <p:txBody>
          <a:bodyPr>
            <a:normAutofit fontScale="90000"/>
          </a:bodyPr>
          <a:lstStyle/>
          <a:p>
            <a:r>
              <a:rPr lang="ru-RU" dirty="0" smtClean="0"/>
              <a:t>Самостоятельная работа 7 задание</a:t>
            </a:r>
            <a:endParaRPr lang="ru-RU" dirty="0"/>
          </a:p>
        </p:txBody>
      </p:sp>
      <p:sp>
        <p:nvSpPr>
          <p:cNvPr id="3" name="Содержимое 2"/>
          <p:cNvSpPr>
            <a:spLocks noGrp="1"/>
          </p:cNvSpPr>
          <p:nvPr>
            <p:ph idx="1"/>
          </p:nvPr>
        </p:nvSpPr>
        <p:spPr>
          <a:xfrm>
            <a:off x="457200" y="990600"/>
            <a:ext cx="8229600" cy="5410200"/>
          </a:xfrm>
        </p:spPr>
        <p:txBody>
          <a:bodyPr>
            <a:normAutofit fontScale="92500" lnSpcReduction="20000"/>
          </a:bodyPr>
          <a:lstStyle/>
          <a:p>
            <a:pPr>
              <a:buNone/>
            </a:pPr>
            <a:endParaRPr lang="ru-RU" sz="1600" dirty="0" smtClean="0"/>
          </a:p>
          <a:p>
            <a:pPr>
              <a:buNone/>
            </a:pPr>
            <a:endParaRPr lang="ru-RU" sz="1600" dirty="0" smtClean="0"/>
          </a:p>
          <a:p>
            <a:pPr>
              <a:buNone/>
            </a:pPr>
            <a:endParaRPr lang="ru-RU" sz="1600" dirty="0" smtClean="0"/>
          </a:p>
          <a:p>
            <a:pPr>
              <a:buNone/>
            </a:pPr>
            <a:r>
              <a:rPr lang="ru-RU" sz="1700" dirty="0" smtClean="0"/>
              <a:t>   1.       Что является доходом потребителя от использования собственности?</a:t>
            </a:r>
          </a:p>
          <a:p>
            <a:pPr>
              <a:buNone/>
            </a:pPr>
            <a:r>
              <a:rPr lang="ru-RU" sz="1700" dirty="0" smtClean="0"/>
              <a:t>                 </a:t>
            </a:r>
            <a:r>
              <a:rPr lang="ru-RU" sz="1700" b="1" dirty="0" smtClean="0"/>
              <a:t>1)</a:t>
            </a:r>
            <a:r>
              <a:rPr lang="ru-RU" sz="1700" dirty="0" smtClean="0"/>
              <a:t> государственная пошлина           </a:t>
            </a:r>
            <a:r>
              <a:rPr lang="ru-RU" sz="1700" b="1" dirty="0" smtClean="0"/>
              <a:t>2)</a:t>
            </a:r>
            <a:r>
              <a:rPr lang="ru-RU" sz="1700" dirty="0" smtClean="0"/>
              <a:t> налог на наследство</a:t>
            </a:r>
          </a:p>
          <a:p>
            <a:pPr>
              <a:buNone/>
            </a:pPr>
            <a:r>
              <a:rPr lang="ru-RU" sz="1700" dirty="0" smtClean="0"/>
              <a:t>                 </a:t>
            </a:r>
            <a:r>
              <a:rPr lang="ru-RU" sz="1700" b="1" dirty="0" smtClean="0"/>
              <a:t>3)</a:t>
            </a:r>
            <a:r>
              <a:rPr lang="ru-RU" sz="1700" dirty="0" smtClean="0"/>
              <a:t> дивиденды по акциям                  </a:t>
            </a:r>
            <a:r>
              <a:rPr lang="ru-RU" sz="1700" b="1" dirty="0" smtClean="0"/>
              <a:t>4)</a:t>
            </a:r>
            <a:r>
              <a:rPr lang="ru-RU" sz="1700" dirty="0" smtClean="0"/>
              <a:t> страховые взносы    </a:t>
            </a:r>
          </a:p>
          <a:p>
            <a:pPr>
              <a:buNone/>
            </a:pPr>
            <a:endParaRPr lang="ru-RU" sz="1700" dirty="0" smtClean="0"/>
          </a:p>
          <a:p>
            <a:pPr>
              <a:buNone/>
            </a:pPr>
            <a:endParaRPr lang="ru-RU" sz="1700" dirty="0" smtClean="0"/>
          </a:p>
          <a:p>
            <a:pPr>
              <a:buNone/>
            </a:pPr>
            <a:endParaRPr lang="ru-RU" sz="1700" dirty="0" smtClean="0"/>
          </a:p>
          <a:p>
            <a:pPr>
              <a:buNone/>
            </a:pPr>
            <a:endParaRPr lang="ru-RU" sz="1700" dirty="0" smtClean="0"/>
          </a:p>
          <a:p>
            <a:pPr>
              <a:buNone/>
            </a:pPr>
            <a:r>
              <a:rPr lang="ru-RU" sz="1700" dirty="0" smtClean="0"/>
              <a:t>      2.    Нина Васильевна вложила свои сбережения в развитие широко разрекламированной фирмы. В обмен она приобрела ценную бумагу,</a:t>
            </a:r>
            <a:br>
              <a:rPr lang="ru-RU" sz="1700" dirty="0" smtClean="0"/>
            </a:br>
            <a:r>
              <a:rPr lang="ru-RU" sz="1700" dirty="0" smtClean="0"/>
              <a:t>по которой планирует получать дивиденды. Как называется такая ценная бумага?</a:t>
            </a:r>
          </a:p>
          <a:p>
            <a:pPr>
              <a:buNone/>
            </a:pPr>
            <a:r>
              <a:rPr lang="ru-RU" sz="1700" dirty="0" smtClean="0"/>
              <a:t>           </a:t>
            </a:r>
            <a:r>
              <a:rPr lang="ru-RU" sz="1700" b="1" dirty="0" smtClean="0"/>
              <a:t>1)</a:t>
            </a:r>
            <a:r>
              <a:rPr lang="ru-RU" sz="1700" dirty="0" smtClean="0"/>
              <a:t> облигация       </a:t>
            </a:r>
            <a:r>
              <a:rPr lang="ru-RU" sz="1700" b="1" dirty="0" smtClean="0"/>
              <a:t>2)</a:t>
            </a:r>
            <a:r>
              <a:rPr lang="ru-RU" sz="1700" dirty="0" smtClean="0"/>
              <a:t> вексель         </a:t>
            </a:r>
            <a:r>
              <a:rPr lang="ru-RU" sz="1700" b="1" dirty="0" smtClean="0"/>
              <a:t>3)</a:t>
            </a:r>
            <a:r>
              <a:rPr lang="ru-RU" sz="1700" dirty="0" smtClean="0"/>
              <a:t> акция           </a:t>
            </a:r>
            <a:r>
              <a:rPr lang="ru-RU" sz="1700" b="1" dirty="0" smtClean="0"/>
              <a:t>4)</a:t>
            </a:r>
            <a:r>
              <a:rPr lang="ru-RU" sz="1700" dirty="0" smtClean="0"/>
              <a:t> ваучер   . </a:t>
            </a:r>
          </a:p>
          <a:p>
            <a:pPr>
              <a:buNone/>
            </a:pPr>
            <a:endParaRPr lang="ru-RU" sz="1600" dirty="0" smtClean="0"/>
          </a:p>
          <a:p>
            <a:pPr>
              <a:buNone/>
            </a:pPr>
            <a:endParaRPr lang="ru-RU" sz="1600" dirty="0" smtClean="0"/>
          </a:p>
          <a:p>
            <a:pPr>
              <a:buNone/>
            </a:pPr>
            <a:endParaRPr lang="ru-RU" sz="1600" dirty="0" smtClean="0"/>
          </a:p>
          <a:p>
            <a:pPr>
              <a:buNone/>
            </a:pPr>
            <a:endParaRPr lang="ru-RU" sz="1600" dirty="0" smtClean="0"/>
          </a:p>
          <a:p>
            <a:pPr>
              <a:buNone/>
            </a:pPr>
            <a:endParaRPr lang="ru-RU" sz="1600" dirty="0" smtClean="0"/>
          </a:p>
          <a:p>
            <a:pPr>
              <a:buNone/>
            </a:pPr>
            <a:endParaRPr lang="ru-RU" sz="1600" dirty="0" smtClean="0"/>
          </a:p>
          <a:p>
            <a:pPr>
              <a:buNone/>
            </a:pPr>
            <a:r>
              <a:rPr lang="ru-RU" sz="1600" dirty="0" smtClean="0"/>
              <a:t> </a:t>
            </a:r>
            <a:endParaRPr lang="ru-RU" sz="16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92162"/>
          </a:xfrm>
        </p:spPr>
        <p:txBody>
          <a:bodyPr>
            <a:normAutofit fontScale="90000"/>
          </a:bodyPr>
          <a:lstStyle/>
          <a:p>
            <a:r>
              <a:rPr lang="ru-RU" dirty="0" smtClean="0"/>
              <a:t>Самостоятельная работа 8 задание</a:t>
            </a:r>
            <a:endParaRPr lang="ru-RU" dirty="0"/>
          </a:p>
        </p:txBody>
      </p:sp>
      <p:sp>
        <p:nvSpPr>
          <p:cNvPr id="3" name="Содержимое 2"/>
          <p:cNvSpPr>
            <a:spLocks noGrp="1"/>
          </p:cNvSpPr>
          <p:nvPr>
            <p:ph idx="1"/>
          </p:nvPr>
        </p:nvSpPr>
        <p:spPr>
          <a:xfrm>
            <a:off x="457200" y="1066800"/>
            <a:ext cx="8229600" cy="5486400"/>
          </a:xfrm>
        </p:spPr>
        <p:txBody>
          <a:bodyPr>
            <a:normAutofit fontScale="92500" lnSpcReduction="20000"/>
          </a:bodyPr>
          <a:lstStyle/>
          <a:p>
            <a:pPr>
              <a:buNone/>
            </a:pPr>
            <a:r>
              <a:rPr lang="ru-RU" dirty="0" smtClean="0"/>
              <a:t> </a:t>
            </a:r>
            <a:r>
              <a:rPr lang="ru-RU" sz="1800" dirty="0" smtClean="0"/>
              <a:t>1.   Перед вами два суждения о факторах производства. Укажите верные суждения:</a:t>
            </a:r>
          </a:p>
          <a:p>
            <a:pPr>
              <a:buNone/>
            </a:pPr>
            <a:r>
              <a:rPr lang="ru-RU" sz="1800" dirty="0" smtClean="0"/>
              <a:t>  А.   Доход от земли как фактора производства называется прибыль.</a:t>
            </a:r>
          </a:p>
          <a:p>
            <a:pPr>
              <a:buNone/>
            </a:pPr>
            <a:r>
              <a:rPr lang="ru-RU" sz="1800" dirty="0" smtClean="0"/>
              <a:t>  Б. Все виды природных ресурсов, имеющихся на планете и пригодных для производства жизненных благ, определяют содержание такого фактора производства, как земля.  </a:t>
            </a:r>
          </a:p>
          <a:p>
            <a:pPr>
              <a:buNone/>
            </a:pPr>
            <a:r>
              <a:rPr lang="ru-RU" sz="1800" dirty="0" smtClean="0"/>
              <a:t>    1) верно только А    2) верно только Б    3) верны оба суждения   4) оба суждения неверны </a:t>
            </a:r>
          </a:p>
          <a:p>
            <a:pPr>
              <a:buNone/>
            </a:pPr>
            <a:endParaRPr lang="ru-RU" sz="1800" dirty="0" smtClean="0"/>
          </a:p>
          <a:p>
            <a:pPr>
              <a:buNone/>
            </a:pPr>
            <a:r>
              <a:rPr lang="ru-RU" sz="1800" dirty="0" smtClean="0"/>
              <a:t>   2.   Фирма Х – ателье по пошиву свадебных платьев. Найдите в приведённом списке примеры переменных издержек фирмы    Х   в краткосрочном периоде и запишите цифры, под которыми они указаны.</a:t>
            </a:r>
          </a:p>
          <a:p>
            <a:pPr>
              <a:buNone/>
            </a:pPr>
            <a:r>
              <a:rPr lang="ru-RU" sz="1800" dirty="0" smtClean="0"/>
              <a:t>        1. издержки на погашение процентов по ранее взятому кредиту</a:t>
            </a:r>
          </a:p>
          <a:p>
            <a:pPr>
              <a:buNone/>
            </a:pPr>
            <a:r>
              <a:rPr lang="ru-RU" sz="1800" dirty="0" smtClean="0"/>
              <a:t>        2. издержки на приобретение тканей, ниток, фурнитуры</a:t>
            </a:r>
          </a:p>
          <a:p>
            <a:pPr>
              <a:buNone/>
            </a:pPr>
            <a:r>
              <a:rPr lang="ru-RU" sz="1800" dirty="0" smtClean="0"/>
              <a:t>        3. издержки на выплату сдельной заработной платы работникам</a:t>
            </a:r>
          </a:p>
          <a:p>
            <a:pPr>
              <a:buNone/>
            </a:pPr>
            <a:r>
              <a:rPr lang="ru-RU" sz="1800" dirty="0" smtClean="0"/>
              <a:t>        4. арендная плата за помещение ателье</a:t>
            </a:r>
          </a:p>
          <a:p>
            <a:pPr>
              <a:buNone/>
            </a:pPr>
            <a:r>
              <a:rPr lang="ru-RU" sz="1800" dirty="0" smtClean="0"/>
              <a:t>        5. оплата потреблённой электроэнергии</a:t>
            </a:r>
          </a:p>
          <a:p>
            <a:pPr>
              <a:buNone/>
            </a:pPr>
            <a:r>
              <a:rPr lang="ru-RU" sz="1800" dirty="0" smtClean="0"/>
              <a:t>         6. страховые взносы</a:t>
            </a:r>
          </a:p>
          <a:p>
            <a:pPr>
              <a:buNone/>
            </a:pPr>
            <a:endParaRPr lang="ru-RU" sz="1800" dirty="0" smtClean="0"/>
          </a:p>
          <a:p>
            <a:pPr>
              <a:buNone/>
            </a:pPr>
            <a:endParaRPr lang="ru-RU" sz="1800" dirty="0" smtClean="0"/>
          </a:p>
          <a:p>
            <a:pPr>
              <a:buNone/>
            </a:pPr>
            <a:endParaRPr lang="ru-RU" sz="1800" dirty="0" smtClean="0"/>
          </a:p>
          <a:p>
            <a:pPr>
              <a:buNone/>
            </a:pPr>
            <a:r>
              <a:rPr lang="ru-RU" sz="1800" dirty="0" smtClean="0"/>
              <a:t>  </a:t>
            </a:r>
          </a:p>
          <a:p>
            <a:pPr>
              <a:buNone/>
            </a:pPr>
            <a:endParaRPr lang="ru-RU"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3562"/>
          </a:xfrm>
        </p:spPr>
        <p:txBody>
          <a:bodyPr>
            <a:normAutofit fontScale="90000"/>
          </a:bodyPr>
          <a:lstStyle/>
          <a:p>
            <a:r>
              <a:rPr lang="ru-RU" dirty="0" smtClean="0"/>
              <a:t>Самостоятельная работа 9 задание</a:t>
            </a:r>
            <a:endParaRPr lang="ru-RU" dirty="0"/>
          </a:p>
        </p:txBody>
      </p:sp>
      <p:sp>
        <p:nvSpPr>
          <p:cNvPr id="3" name="Содержимое 2"/>
          <p:cNvSpPr>
            <a:spLocks noGrp="1"/>
          </p:cNvSpPr>
          <p:nvPr>
            <p:ph idx="1"/>
          </p:nvPr>
        </p:nvSpPr>
        <p:spPr>
          <a:xfrm>
            <a:off x="457200" y="1066800"/>
            <a:ext cx="8229600" cy="5059363"/>
          </a:xfrm>
        </p:spPr>
        <p:txBody>
          <a:bodyPr>
            <a:normAutofit/>
          </a:bodyPr>
          <a:lstStyle/>
          <a:p>
            <a:pPr>
              <a:buNone/>
            </a:pPr>
            <a:r>
              <a:rPr lang="ru-RU" sz="1800" dirty="0" smtClean="0"/>
              <a:t>.  1.     Правительство страны Z подняло ставки таможенных пошлин на ввозимые</a:t>
            </a:r>
            <a:br>
              <a:rPr lang="ru-RU" sz="1800" dirty="0" smtClean="0"/>
            </a:br>
            <a:r>
              <a:rPr lang="ru-RU" sz="1800" dirty="0" smtClean="0"/>
              <a:t>в страну легковые автомобили иностранного производства. Эта мера выгодна</a:t>
            </a:r>
          </a:p>
          <a:p>
            <a:pPr>
              <a:buNone/>
            </a:pPr>
            <a:r>
              <a:rPr lang="ru-RU" sz="1800" dirty="0" smtClean="0"/>
              <a:t>           </a:t>
            </a:r>
            <a:r>
              <a:rPr lang="ru-RU" sz="1800" b="1" dirty="0" smtClean="0"/>
              <a:t>1)</a:t>
            </a:r>
            <a:r>
              <a:rPr lang="ru-RU" sz="1800" dirty="0" smtClean="0"/>
              <a:t> всем предприятиям страны Z, работающим на экспорт</a:t>
            </a:r>
          </a:p>
          <a:p>
            <a:pPr>
              <a:buNone/>
            </a:pPr>
            <a:r>
              <a:rPr lang="ru-RU" sz="1800" dirty="0" smtClean="0"/>
              <a:t>           </a:t>
            </a:r>
            <a:r>
              <a:rPr lang="ru-RU" sz="1800" b="1" dirty="0" smtClean="0"/>
              <a:t>2)</a:t>
            </a:r>
            <a:r>
              <a:rPr lang="ru-RU" sz="1800" dirty="0" smtClean="0"/>
              <a:t> зарубежным производителям автомобилей</a:t>
            </a:r>
          </a:p>
          <a:p>
            <a:pPr>
              <a:buNone/>
            </a:pPr>
            <a:r>
              <a:rPr lang="ru-RU" sz="1800" dirty="0" smtClean="0"/>
              <a:t>           </a:t>
            </a:r>
            <a:r>
              <a:rPr lang="ru-RU" sz="1800" b="1" dirty="0" smtClean="0"/>
              <a:t>3)</a:t>
            </a:r>
            <a:r>
              <a:rPr lang="ru-RU" sz="1800" dirty="0" smtClean="0"/>
              <a:t> продавцам автомобилей, ввозимых из-за рубежа</a:t>
            </a:r>
          </a:p>
          <a:p>
            <a:pPr>
              <a:buNone/>
            </a:pPr>
            <a:r>
              <a:rPr lang="ru-RU" sz="1800" dirty="0" smtClean="0"/>
              <a:t>           </a:t>
            </a:r>
            <a:r>
              <a:rPr lang="ru-RU" sz="1800" b="1" dirty="0" smtClean="0"/>
              <a:t>4)</a:t>
            </a:r>
            <a:r>
              <a:rPr lang="ru-RU" sz="1800" dirty="0" smtClean="0"/>
              <a:t> предприятиям автомобильной промышленности страны Z    </a:t>
            </a:r>
          </a:p>
          <a:p>
            <a:pPr>
              <a:buNone/>
            </a:pPr>
            <a:endParaRPr lang="ru-RU" sz="1800" dirty="0" smtClean="0"/>
          </a:p>
          <a:p>
            <a:pPr>
              <a:buNone/>
            </a:pPr>
            <a:r>
              <a:rPr lang="ru-RU" sz="1800" dirty="0" smtClean="0"/>
              <a:t>  2.     При характеристике такого фактора производства, как труд   обязательно обращают внимание на  </a:t>
            </a:r>
          </a:p>
          <a:p>
            <a:pPr>
              <a:buNone/>
            </a:pPr>
            <a:r>
              <a:rPr lang="ru-RU" sz="1800" dirty="0" smtClean="0"/>
              <a:t>         1) наличие у работника определённых умений и навыков  </a:t>
            </a:r>
          </a:p>
          <a:p>
            <a:pPr>
              <a:buNone/>
            </a:pPr>
            <a:r>
              <a:rPr lang="ru-RU" sz="1800" dirty="0" smtClean="0"/>
              <a:t>         2) готовность работника участвовать в жизни коллектива      </a:t>
            </a:r>
          </a:p>
          <a:p>
            <a:pPr>
              <a:buNone/>
            </a:pPr>
            <a:r>
              <a:rPr lang="ru-RU" sz="1800" dirty="0" smtClean="0"/>
              <a:t>         3) эффективность оборудования    </a:t>
            </a:r>
          </a:p>
          <a:p>
            <a:pPr>
              <a:buNone/>
            </a:pPr>
            <a:r>
              <a:rPr lang="ru-RU" sz="1800" dirty="0" smtClean="0"/>
              <a:t>         4) наличие на предприятии системы охраны труда</a:t>
            </a:r>
          </a:p>
          <a:p>
            <a:endParaRPr lang="ru-RU"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685800"/>
          </a:xfrm>
        </p:spPr>
        <p:txBody>
          <a:bodyPr>
            <a:normAutofit fontScale="90000"/>
          </a:bodyPr>
          <a:lstStyle/>
          <a:p>
            <a:r>
              <a:rPr lang="ru-RU" dirty="0" smtClean="0"/>
              <a:t>Самостоятельная работа 10 задание</a:t>
            </a:r>
            <a:endParaRPr lang="ru-RU" dirty="0"/>
          </a:p>
        </p:txBody>
      </p:sp>
      <p:sp>
        <p:nvSpPr>
          <p:cNvPr id="3" name="Содержимое 2"/>
          <p:cNvSpPr>
            <a:spLocks noGrp="1"/>
          </p:cNvSpPr>
          <p:nvPr>
            <p:ph idx="1"/>
          </p:nvPr>
        </p:nvSpPr>
        <p:spPr>
          <a:xfrm>
            <a:off x="457200" y="762000"/>
            <a:ext cx="8229600" cy="5791200"/>
          </a:xfrm>
        </p:spPr>
        <p:txBody>
          <a:bodyPr>
            <a:normAutofit lnSpcReduction="10000"/>
          </a:bodyPr>
          <a:lstStyle/>
          <a:p>
            <a:pPr>
              <a:buNone/>
            </a:pPr>
            <a:r>
              <a:rPr lang="en-US" dirty="0" smtClean="0"/>
              <a:t> </a:t>
            </a:r>
            <a:endParaRPr lang="ru-RU" dirty="0" smtClean="0"/>
          </a:p>
          <a:p>
            <a:pPr>
              <a:buNone/>
            </a:pPr>
            <a:r>
              <a:rPr lang="ru-RU" dirty="0" smtClean="0"/>
              <a:t>  1</a:t>
            </a:r>
            <a:r>
              <a:rPr lang="ru-RU" sz="2400" dirty="0" smtClean="0"/>
              <a:t>.             Чем, в первую очередь, различаются рыночная, командная, смешанная    экономические системы?</a:t>
            </a:r>
          </a:p>
          <a:p>
            <a:pPr>
              <a:buNone/>
            </a:pPr>
            <a:r>
              <a:rPr lang="ru-RU" sz="2400" dirty="0" smtClean="0"/>
              <a:t>                 </a:t>
            </a:r>
            <a:r>
              <a:rPr lang="ru-RU" sz="2400" b="1" dirty="0" smtClean="0"/>
              <a:t>1)</a:t>
            </a:r>
            <a:r>
              <a:rPr lang="ru-RU" sz="2400" dirty="0" smtClean="0"/>
              <a:t> уровнем развития факторов производства</a:t>
            </a:r>
          </a:p>
          <a:p>
            <a:pPr>
              <a:buNone/>
            </a:pPr>
            <a:r>
              <a:rPr lang="ru-RU" sz="2400" dirty="0" smtClean="0"/>
              <a:t>                  </a:t>
            </a:r>
            <a:r>
              <a:rPr lang="ru-RU" sz="2400" b="1" dirty="0" smtClean="0"/>
              <a:t>2)</a:t>
            </a:r>
            <a:r>
              <a:rPr lang="ru-RU" sz="2400" dirty="0" smtClean="0"/>
              <a:t> способами регулирования экономики</a:t>
            </a:r>
          </a:p>
          <a:p>
            <a:pPr>
              <a:buNone/>
            </a:pPr>
            <a:r>
              <a:rPr lang="ru-RU" sz="2400" dirty="0" smtClean="0"/>
              <a:t>                 </a:t>
            </a:r>
            <a:r>
              <a:rPr lang="ru-RU" sz="2400" b="1" dirty="0" smtClean="0"/>
              <a:t>3)</a:t>
            </a:r>
            <a:r>
              <a:rPr lang="ru-RU" sz="2400" dirty="0" smtClean="0"/>
              <a:t> качеством производимой продукции</a:t>
            </a:r>
          </a:p>
          <a:p>
            <a:pPr>
              <a:buNone/>
            </a:pPr>
            <a:r>
              <a:rPr lang="ru-RU" sz="2400" dirty="0" smtClean="0"/>
              <a:t>                 </a:t>
            </a:r>
            <a:r>
              <a:rPr lang="ru-RU" sz="2400" b="1" dirty="0" smtClean="0"/>
              <a:t>4)</a:t>
            </a:r>
            <a:r>
              <a:rPr lang="ru-RU" sz="2400" dirty="0" smtClean="0"/>
              <a:t> уровнем благосостояния общества   </a:t>
            </a:r>
          </a:p>
          <a:p>
            <a:pPr>
              <a:buNone/>
            </a:pPr>
            <a:endParaRPr lang="ru-RU" sz="2400" dirty="0" smtClean="0"/>
          </a:p>
          <a:p>
            <a:pPr>
              <a:buNone/>
            </a:pPr>
            <a:r>
              <a:rPr lang="en-US" sz="2400" dirty="0" smtClean="0"/>
              <a:t>   </a:t>
            </a:r>
            <a:r>
              <a:rPr lang="ru-RU" sz="2400" dirty="0" smtClean="0"/>
              <a:t>2.            Косвенные налоги, в отличие от прямых:</a:t>
            </a:r>
          </a:p>
          <a:p>
            <a:pPr>
              <a:buNone/>
            </a:pPr>
            <a:r>
              <a:rPr lang="ru-RU" sz="2400" dirty="0" smtClean="0"/>
              <a:t>                 </a:t>
            </a:r>
            <a:r>
              <a:rPr lang="ru-RU" sz="2400" b="1" dirty="0" smtClean="0"/>
              <a:t>1)</a:t>
            </a:r>
            <a:r>
              <a:rPr lang="ru-RU" sz="2400" dirty="0" smtClean="0"/>
              <a:t> устанавливаются государством</a:t>
            </a:r>
          </a:p>
          <a:p>
            <a:pPr>
              <a:buNone/>
            </a:pPr>
            <a:r>
              <a:rPr lang="ru-RU" sz="2400" dirty="0" smtClean="0"/>
              <a:t>                 </a:t>
            </a:r>
            <a:r>
              <a:rPr lang="ru-RU" sz="2400" b="1" dirty="0" smtClean="0"/>
              <a:t>2)</a:t>
            </a:r>
            <a:r>
              <a:rPr lang="ru-RU" sz="2400" dirty="0" smtClean="0"/>
              <a:t> являются обязательными для уплаты</a:t>
            </a:r>
          </a:p>
          <a:p>
            <a:pPr>
              <a:buNone/>
            </a:pPr>
            <a:r>
              <a:rPr lang="ru-RU" sz="2400" dirty="0" smtClean="0"/>
              <a:t>                 </a:t>
            </a:r>
            <a:r>
              <a:rPr lang="ru-RU" sz="2400" b="1" dirty="0" smtClean="0"/>
              <a:t>3)</a:t>
            </a:r>
            <a:r>
              <a:rPr lang="ru-RU" sz="2400" dirty="0" smtClean="0"/>
              <a:t> включены в цену товаров и услуг</a:t>
            </a:r>
          </a:p>
          <a:p>
            <a:pPr>
              <a:buNone/>
            </a:pPr>
            <a:r>
              <a:rPr lang="ru-RU" sz="2400" dirty="0" smtClean="0"/>
              <a:t>                 </a:t>
            </a:r>
            <a:r>
              <a:rPr lang="ru-RU" sz="2400" b="1" dirty="0" smtClean="0"/>
              <a:t>4)</a:t>
            </a:r>
            <a:r>
              <a:rPr lang="ru-RU" sz="2400" dirty="0" smtClean="0"/>
              <a:t> взимаются с граждан и фирм</a:t>
            </a:r>
          </a:p>
          <a:p>
            <a:pPr>
              <a:buNone/>
            </a:pPr>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Определение МГП</a:t>
            </a:r>
            <a:endParaRPr lang="ru-RU" dirty="0"/>
          </a:p>
        </p:txBody>
      </p:sp>
      <p:sp>
        <p:nvSpPr>
          <p:cNvPr id="3" name="Содержимое 2"/>
          <p:cNvSpPr>
            <a:spLocks noGrp="1"/>
          </p:cNvSpPr>
          <p:nvPr>
            <p:ph idx="1"/>
          </p:nvPr>
        </p:nvSpPr>
        <p:spPr/>
        <p:txBody>
          <a:bodyPr>
            <a:normAutofit/>
          </a:bodyPr>
          <a:lstStyle/>
          <a:p>
            <a:pPr>
              <a:buNone/>
            </a:pPr>
            <a:r>
              <a:rPr lang="ru-RU" sz="2400" b="1" dirty="0" smtClean="0"/>
              <a:t>Международное гуманитарное право – </a:t>
            </a:r>
            <a:r>
              <a:rPr lang="ru-RU" sz="2400" dirty="0" smtClean="0"/>
              <a:t>совокупность международных договорных норм, регулирующих </a:t>
            </a:r>
            <a:r>
              <a:rPr lang="ru-RU" sz="2400" b="1" dirty="0" smtClean="0"/>
              <a:t>правила ведения вооружённых конфликтов и защиты жертв войны.   </a:t>
            </a:r>
          </a:p>
          <a:p>
            <a:pPr>
              <a:buNone/>
            </a:pPr>
            <a:r>
              <a:rPr lang="ru-RU" sz="2400" b="1" dirty="0" smtClean="0"/>
              <a:t>Жертвами военных действий </a:t>
            </a:r>
            <a:r>
              <a:rPr lang="ru-RU" sz="2400" dirty="0" smtClean="0"/>
              <a:t>признаются раненые, военнопленные и мирное гражданское население</a:t>
            </a:r>
            <a:r>
              <a:rPr lang="ru-RU" sz="2400" b="1" dirty="0" smtClean="0"/>
              <a:t>.  </a:t>
            </a:r>
          </a:p>
          <a:p>
            <a:pPr>
              <a:buNone/>
            </a:pPr>
            <a:r>
              <a:rPr lang="ru-RU" sz="2400" dirty="0" smtClean="0"/>
              <a:t>Международное Гуманитарное право имеет свою историю. Ещё в 1785 году Б. Франклин и Фридрих Великий заключили договор о дружбе и мире, в котором обязались   </a:t>
            </a:r>
          </a:p>
          <a:p>
            <a:pPr>
              <a:buNone/>
            </a:pPr>
            <a:r>
              <a:rPr lang="ru-RU" sz="2400" dirty="0" smtClean="0"/>
              <a:t>содержать и кормить военнопленных, а после конфликта возвращать их на родину.</a:t>
            </a:r>
            <a:endParaRPr lang="ru-RU"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9762"/>
          </a:xfrm>
        </p:spPr>
        <p:txBody>
          <a:bodyPr>
            <a:normAutofit fontScale="90000"/>
          </a:bodyPr>
          <a:lstStyle/>
          <a:p>
            <a:r>
              <a:rPr lang="ru-RU" dirty="0" smtClean="0"/>
              <a:t>Самостоятельная работа 11 задание</a:t>
            </a:r>
            <a:endParaRPr lang="ru-RU" dirty="0"/>
          </a:p>
        </p:txBody>
      </p:sp>
      <p:sp>
        <p:nvSpPr>
          <p:cNvPr id="3" name="Содержимое 2"/>
          <p:cNvSpPr>
            <a:spLocks noGrp="1"/>
          </p:cNvSpPr>
          <p:nvPr>
            <p:ph idx="1"/>
          </p:nvPr>
        </p:nvSpPr>
        <p:spPr>
          <a:xfrm>
            <a:off x="457200" y="990600"/>
            <a:ext cx="8229600" cy="5486400"/>
          </a:xfrm>
        </p:spPr>
        <p:txBody>
          <a:bodyPr>
            <a:noAutofit/>
          </a:bodyPr>
          <a:lstStyle/>
          <a:p>
            <a:pPr>
              <a:buNone/>
            </a:pPr>
            <a:r>
              <a:rPr lang="ru-RU" sz="1400" dirty="0" smtClean="0"/>
              <a:t>     </a:t>
            </a:r>
            <a:r>
              <a:rPr lang="en-US" sz="1400" smtClean="0"/>
              <a:t>11</a:t>
            </a:r>
            <a:r>
              <a:rPr lang="ru-RU" sz="1400" smtClean="0"/>
              <a:t>.     </a:t>
            </a:r>
            <a:r>
              <a:rPr lang="ru-RU" sz="1400" dirty="0" smtClean="0"/>
              <a:t>Прочитайте приведённый ниже текст, в котором пропущен ряд слов (словосочетаний). Выберите из предлагаемого списка слова (словосочетания), которые необходимо вставить на место пропусков.</a:t>
            </a:r>
          </a:p>
          <a:p>
            <a:pPr>
              <a:buNone/>
            </a:pPr>
            <a:r>
              <a:rPr lang="ru-RU" sz="1400" dirty="0" smtClean="0"/>
              <a:t> </a:t>
            </a:r>
          </a:p>
          <a:p>
            <a:pPr>
              <a:buNone/>
            </a:pPr>
            <a:r>
              <a:rPr lang="ru-RU" sz="1400" dirty="0" smtClean="0"/>
              <a:t>         «Ограниченность ресурсов порождает несколько важнейших последствий. Прежде всего, люди издавна начали закреплять экономические ресурсы в __________(А). Они договорились о том, что отдельный человек или группа людей может обладать правами владения, пользования, __________(Б).</a:t>
            </a:r>
          </a:p>
          <a:p>
            <a:pPr>
              <a:buNone/>
            </a:pPr>
            <a:r>
              <a:rPr lang="ru-RU" sz="1400" dirty="0" smtClean="0"/>
              <a:t>        Закрепление ресурсов за гражданами и организациями позволяет владельцам предоставлять эти ресурсы тем, кто в них нуждается, за __________(В). Следовательно, владение ресурсами становится источником доходов. Если владелец обладает только __________(Г) трудиться и продаёт именно её, т.е. работает по найму, то получает за это __________(Д). Владелец земельного участка или другого природного ресурса, предоставляющий возможность другим использовать его для хозяйственных целей, получает доход, называемый __________(Е). Владелец капитала (зданий, сооружений, оборудования), использующий его для обеспечения деятельности своей фирмы, получает доход в форме части прибыли этой фирмы».</a:t>
            </a:r>
          </a:p>
          <a:p>
            <a:pPr>
              <a:buNone/>
            </a:pPr>
            <a:r>
              <a:rPr lang="ru-RU" sz="1400" dirty="0" smtClean="0"/>
              <a:t> </a:t>
            </a:r>
          </a:p>
          <a:p>
            <a:pPr>
              <a:buNone/>
            </a:pPr>
            <a:r>
              <a:rPr lang="ru-RU" sz="1400" dirty="0" smtClean="0"/>
              <a:t>.</a:t>
            </a:r>
          </a:p>
          <a:p>
            <a:r>
              <a:rPr lang="ru-RU" sz="1400" dirty="0" smtClean="0"/>
              <a:t>  </a:t>
            </a:r>
            <a:r>
              <a:rPr lang="ru-RU" sz="1400" b="1" u="sng" dirty="0" smtClean="0"/>
              <a:t>Список терминов:</a:t>
            </a:r>
          </a:p>
          <a:p>
            <a:r>
              <a:rPr lang="ru-RU" sz="1400" b="1" dirty="0" smtClean="0"/>
              <a:t>1)</a:t>
            </a:r>
            <a:r>
              <a:rPr lang="ru-RU" sz="1400" dirty="0" smtClean="0"/>
              <a:t> заработная плата     </a:t>
            </a:r>
            <a:r>
              <a:rPr lang="ru-RU" sz="1400" b="1" dirty="0" smtClean="0"/>
              <a:t>2)</a:t>
            </a:r>
            <a:r>
              <a:rPr lang="ru-RU" sz="1400" dirty="0" smtClean="0"/>
              <a:t> распоряжение      </a:t>
            </a:r>
            <a:r>
              <a:rPr lang="ru-RU" sz="1400" b="1" dirty="0" smtClean="0"/>
              <a:t>3)</a:t>
            </a:r>
            <a:r>
              <a:rPr lang="ru-RU" sz="1400" dirty="0" smtClean="0"/>
              <a:t> производство      </a:t>
            </a:r>
            <a:r>
              <a:rPr lang="ru-RU" sz="1400" b="1" dirty="0" smtClean="0"/>
              <a:t>4)</a:t>
            </a:r>
            <a:r>
              <a:rPr lang="ru-RU" sz="1400" dirty="0" smtClean="0"/>
              <a:t> способность          </a:t>
            </a:r>
            <a:r>
              <a:rPr lang="ru-RU" sz="1400" b="1" dirty="0" smtClean="0"/>
              <a:t>5)</a:t>
            </a:r>
            <a:r>
              <a:rPr lang="ru-RU" sz="1400" dirty="0" smtClean="0"/>
              <a:t> рента</a:t>
            </a:r>
          </a:p>
          <a:p>
            <a:r>
              <a:rPr lang="ru-RU" sz="1400" b="1" dirty="0" smtClean="0"/>
              <a:t>6)</a:t>
            </a:r>
            <a:r>
              <a:rPr lang="ru-RU" sz="1400" dirty="0" smtClean="0"/>
              <a:t> собственность           </a:t>
            </a:r>
            <a:r>
              <a:rPr lang="ru-RU" sz="1400" b="1" dirty="0" smtClean="0"/>
              <a:t>7)</a:t>
            </a:r>
            <a:r>
              <a:rPr lang="ru-RU" sz="1400" dirty="0" smtClean="0"/>
              <a:t> плата                       </a:t>
            </a:r>
            <a:r>
              <a:rPr lang="ru-RU" sz="1400" b="1" dirty="0" smtClean="0"/>
              <a:t>8)</a:t>
            </a:r>
            <a:r>
              <a:rPr lang="ru-RU" sz="1400" dirty="0" smtClean="0"/>
              <a:t> равновесная цена              </a:t>
            </a:r>
            <a:r>
              <a:rPr lang="ru-RU" sz="1400" b="1" dirty="0" smtClean="0"/>
              <a:t>9)</a:t>
            </a:r>
            <a:r>
              <a:rPr lang="ru-RU" sz="1400" dirty="0" smtClean="0"/>
              <a:t> предложение</a:t>
            </a:r>
            <a:endParaRPr lang="ru-RU" sz="1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Ответы</a:t>
            </a:r>
            <a:endParaRPr lang="ru-RU" dirty="0"/>
          </a:p>
        </p:txBody>
      </p:sp>
      <p:sp>
        <p:nvSpPr>
          <p:cNvPr id="3" name="Содержимое 2"/>
          <p:cNvSpPr>
            <a:spLocks noGrp="1"/>
          </p:cNvSpPr>
          <p:nvPr>
            <p:ph idx="1"/>
          </p:nvPr>
        </p:nvSpPr>
        <p:spPr/>
        <p:txBody>
          <a:bodyPr/>
          <a:lstStyle/>
          <a:p>
            <a:pPr marL="514350" indent="-514350">
              <a:buAutoNum type="arabicPlain"/>
            </a:pPr>
            <a:r>
              <a:rPr lang="ru-RU" dirty="0" smtClean="0"/>
              <a:t>вариант:    прямые (1) – А Г Д </a:t>
            </a:r>
          </a:p>
          <a:p>
            <a:pPr marL="514350" indent="-514350">
              <a:buNone/>
            </a:pPr>
            <a:r>
              <a:rPr lang="ru-RU" dirty="0" smtClean="0"/>
              <a:t>                           </a:t>
            </a:r>
            <a:r>
              <a:rPr lang="ru-RU" dirty="0" err="1" smtClean="0"/>
              <a:t>косвенн</a:t>
            </a:r>
            <a:r>
              <a:rPr lang="ru-RU" dirty="0" smtClean="0"/>
              <a:t> (2) -    Б В Е  </a:t>
            </a:r>
          </a:p>
          <a:p>
            <a:pPr marL="514350" indent="-514350">
              <a:buNone/>
            </a:pPr>
            <a:r>
              <a:rPr lang="ru-RU" dirty="0" smtClean="0"/>
              <a:t> </a:t>
            </a:r>
            <a:r>
              <a:rPr lang="ru-RU" dirty="0" smtClean="0"/>
              <a:t>2) -3     3) -1      4) -1      5) -1     6) -1       </a:t>
            </a:r>
          </a:p>
          <a:p>
            <a:pPr marL="514350" indent="-514350">
              <a:buNone/>
            </a:pPr>
            <a:endParaRPr lang="ru-RU" dirty="0" smtClean="0"/>
          </a:p>
          <a:p>
            <a:pPr marL="514350" indent="-514350">
              <a:buNone/>
            </a:pPr>
            <a:r>
              <a:rPr lang="ru-RU" dirty="0" smtClean="0"/>
              <a:t> 2 вариант:   сходство -1,4    различие -2,3  </a:t>
            </a:r>
          </a:p>
          <a:p>
            <a:pPr marL="514350" indent="-514350">
              <a:buNone/>
            </a:pPr>
            <a:r>
              <a:rPr lang="ru-RU" dirty="0" smtClean="0"/>
              <a:t> </a:t>
            </a:r>
            <a:r>
              <a:rPr lang="ru-RU" dirty="0" smtClean="0"/>
              <a:t> 2) -3     3) -2112    4) -3     5)-1   6)-2     </a:t>
            </a:r>
          </a:p>
          <a:p>
            <a:pPr marL="514350" indent="-514350">
              <a:buNone/>
            </a:pPr>
            <a:r>
              <a:rPr lang="ru-RU" smtClean="0"/>
              <a:t>Текст:  А6      Б2      В7  Г4      Д1     Е5      </a:t>
            </a:r>
            <a:endParaRPr lang="ru-RU" dirty="0" smtClean="0"/>
          </a:p>
          <a:p>
            <a:pPr marL="514350" indent="-514350">
              <a:buAutoNum type="arabicPlain"/>
            </a:pP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История МГП</a:t>
            </a:r>
            <a:endParaRPr lang="ru-RU" dirty="0"/>
          </a:p>
        </p:txBody>
      </p:sp>
      <p:sp>
        <p:nvSpPr>
          <p:cNvPr id="3" name="Содержимое 2"/>
          <p:cNvSpPr>
            <a:spLocks noGrp="1"/>
          </p:cNvSpPr>
          <p:nvPr>
            <p:ph idx="1"/>
          </p:nvPr>
        </p:nvSpPr>
        <p:spPr>
          <a:xfrm>
            <a:off x="457200" y="1600200"/>
            <a:ext cx="5181600" cy="4525963"/>
          </a:xfrm>
        </p:spPr>
        <p:txBody>
          <a:bodyPr>
            <a:normAutofit fontScale="92500" lnSpcReduction="10000"/>
          </a:bodyPr>
          <a:lstStyle/>
          <a:p>
            <a:pPr>
              <a:buNone/>
            </a:pPr>
            <a:r>
              <a:rPr lang="ru-RU" dirty="0" smtClean="0"/>
              <a:t> </a:t>
            </a:r>
            <a:r>
              <a:rPr lang="ru-RU" sz="2400" dirty="0" smtClean="0"/>
              <a:t>В 1859 году в Ломбардии (Италия )  произошла битва при </a:t>
            </a:r>
            <a:r>
              <a:rPr lang="ru-RU" sz="2400" dirty="0" err="1" smtClean="0"/>
              <a:t>Сольферино</a:t>
            </a:r>
            <a:r>
              <a:rPr lang="ru-RU" sz="2400" dirty="0" smtClean="0"/>
              <a:t>, после которой на поле боя осталось   6 тысяч убитых и 36 тысяч раненых. Оказавшийся в это время   поблизости молодой швейцарец </a:t>
            </a:r>
            <a:r>
              <a:rPr lang="ru-RU" sz="2400" b="1" dirty="0" smtClean="0"/>
              <a:t>Анри </a:t>
            </a:r>
            <a:r>
              <a:rPr lang="ru-RU" sz="2400" b="1" dirty="0" err="1" smtClean="0"/>
              <a:t>Дюнан</a:t>
            </a:r>
            <a:r>
              <a:rPr lang="ru-RU" sz="2400" b="1" dirty="0" smtClean="0"/>
              <a:t>  </a:t>
            </a:r>
            <a:r>
              <a:rPr lang="ru-RU" sz="2400" dirty="0" smtClean="0"/>
              <a:t>сделал всё возможное для  солдат, терпящих невыносимые муки и брошенных умирать.   А затем он добился созыва конференции в Женеве, принявшую первую Конвенцию «Об улучшении участи раненых  на поле боя.»</a:t>
            </a:r>
            <a:endParaRPr lang="ru-RU" sz="2400" dirty="0"/>
          </a:p>
        </p:txBody>
      </p:sp>
      <p:pic>
        <p:nvPicPr>
          <p:cNvPr id="1026" name="Picture 2" descr="C:\Users\Семен\Desktop\дюнан.jpg"/>
          <p:cNvPicPr>
            <a:picLocks noChangeAspect="1" noChangeArrowheads="1"/>
          </p:cNvPicPr>
          <p:nvPr/>
        </p:nvPicPr>
        <p:blipFill>
          <a:blip r:embed="rId2"/>
          <a:srcRect/>
          <a:stretch>
            <a:fillRect/>
          </a:stretch>
        </p:blipFill>
        <p:spPr bwMode="auto">
          <a:xfrm>
            <a:off x="5943600" y="1752600"/>
            <a:ext cx="2819400" cy="38862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Основные источники МГП</a:t>
            </a:r>
            <a:endParaRPr lang="ru-RU" dirty="0"/>
          </a:p>
        </p:txBody>
      </p:sp>
      <p:sp>
        <p:nvSpPr>
          <p:cNvPr id="3" name="Содержимое 2"/>
          <p:cNvSpPr>
            <a:spLocks noGrp="1"/>
          </p:cNvSpPr>
          <p:nvPr>
            <p:ph idx="1"/>
          </p:nvPr>
        </p:nvSpPr>
        <p:spPr>
          <a:xfrm>
            <a:off x="457200" y="1600200"/>
            <a:ext cx="4800600" cy="4525963"/>
          </a:xfrm>
        </p:spPr>
        <p:txBody>
          <a:bodyPr>
            <a:normAutofit/>
          </a:bodyPr>
          <a:lstStyle/>
          <a:p>
            <a:pPr>
              <a:buNone/>
            </a:pPr>
            <a:r>
              <a:rPr lang="ru-RU" sz="2400" dirty="0" smtClean="0"/>
              <a:t>Все нормы МГП – договорные. ( Конвенция – это соглашение нескольких сторон).  </a:t>
            </a:r>
          </a:p>
          <a:p>
            <a:pPr>
              <a:buNone/>
            </a:pPr>
            <a:r>
              <a:rPr lang="ru-RU" sz="2400" dirty="0" smtClean="0"/>
              <a:t>В 1860 году возникла организация Красного креста. Первоначальной задачей этой международной организации стала помощь  раненым во время вооружённых конфликтов.  </a:t>
            </a:r>
          </a:p>
          <a:p>
            <a:pPr>
              <a:buNone/>
            </a:pPr>
            <a:endParaRPr lang="ru-RU" sz="2400" dirty="0"/>
          </a:p>
        </p:txBody>
      </p:sp>
      <p:pic>
        <p:nvPicPr>
          <p:cNvPr id="2050" name="Picture 2" descr="C:\Users\Семен\Desktop\download.png"/>
          <p:cNvPicPr>
            <a:picLocks noChangeAspect="1" noChangeArrowheads="1"/>
          </p:cNvPicPr>
          <p:nvPr/>
        </p:nvPicPr>
        <p:blipFill>
          <a:blip r:embed="rId2"/>
          <a:srcRect/>
          <a:stretch>
            <a:fillRect/>
          </a:stretch>
        </p:blipFill>
        <p:spPr bwMode="auto">
          <a:xfrm>
            <a:off x="5791200" y="1752600"/>
            <a:ext cx="2619375" cy="1743075"/>
          </a:xfrm>
          <a:prstGeom prst="rect">
            <a:avLst/>
          </a:prstGeom>
          <a:noFill/>
        </p:spPr>
      </p:pic>
      <p:pic>
        <p:nvPicPr>
          <p:cNvPr id="2051" name="Picture 3" descr="C:\Users\Семен\Desktop\unnamed.jpg"/>
          <p:cNvPicPr>
            <a:picLocks noChangeAspect="1" noChangeArrowheads="1"/>
          </p:cNvPicPr>
          <p:nvPr/>
        </p:nvPicPr>
        <p:blipFill>
          <a:blip r:embed="rId3"/>
          <a:srcRect/>
          <a:stretch>
            <a:fillRect/>
          </a:stretch>
        </p:blipFill>
        <p:spPr bwMode="auto">
          <a:xfrm>
            <a:off x="5867400" y="3810000"/>
            <a:ext cx="2514600" cy="19812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Конвенции</a:t>
            </a:r>
            <a:endParaRPr lang="ru-RU" dirty="0"/>
          </a:p>
        </p:txBody>
      </p:sp>
      <p:sp>
        <p:nvSpPr>
          <p:cNvPr id="3" name="Содержимое 2"/>
          <p:cNvSpPr>
            <a:spLocks noGrp="1"/>
          </p:cNvSpPr>
          <p:nvPr>
            <p:ph idx="1"/>
          </p:nvPr>
        </p:nvSpPr>
        <p:spPr/>
        <p:txBody>
          <a:bodyPr>
            <a:normAutofit fontScale="92500" lnSpcReduction="20000"/>
          </a:bodyPr>
          <a:lstStyle/>
          <a:p>
            <a:pPr>
              <a:buNone/>
            </a:pPr>
            <a:r>
              <a:rPr lang="ru-RU" dirty="0" smtClean="0"/>
              <a:t> </a:t>
            </a:r>
            <a:r>
              <a:rPr lang="ru-RU" sz="2400" dirty="0" smtClean="0"/>
              <a:t>Позднее были приняты  </a:t>
            </a:r>
            <a:r>
              <a:rPr lang="ru-RU" sz="2400" b="1" dirty="0" smtClean="0"/>
              <a:t>Гаагские Конвенции  1899 года и 1907 </a:t>
            </a:r>
            <a:r>
              <a:rPr lang="ru-RU" sz="2400" dirty="0" smtClean="0"/>
              <a:t>года,  ограничивающие  воюющие стороны в </a:t>
            </a:r>
            <a:r>
              <a:rPr lang="ru-RU" sz="2400" b="1" dirty="0" smtClean="0"/>
              <a:t>выборе средств ведения военных действий:  </a:t>
            </a:r>
          </a:p>
          <a:p>
            <a:pPr>
              <a:buFontTx/>
              <a:buChar char="-"/>
            </a:pPr>
            <a:r>
              <a:rPr lang="ru-RU" sz="2400" dirty="0" smtClean="0"/>
              <a:t>Запрет использовать оружие. Снаряды, вещества и методы ведения войны, причиняющие излишние страдания;  </a:t>
            </a:r>
          </a:p>
          <a:p>
            <a:pPr>
              <a:buFontTx/>
              <a:buChar char="-"/>
            </a:pPr>
            <a:r>
              <a:rPr lang="ru-RU" sz="2400" dirty="0" smtClean="0"/>
              <a:t>Отравлять  источники воды и территорию ведения военных действий;   </a:t>
            </a:r>
          </a:p>
          <a:p>
            <a:pPr>
              <a:buFontTx/>
              <a:buChar char="-"/>
            </a:pPr>
            <a:r>
              <a:rPr lang="ru-RU" sz="2400" dirty="0" smtClean="0"/>
              <a:t>Уничтожать солдат, сложивших оружие;  </a:t>
            </a:r>
          </a:p>
          <a:p>
            <a:pPr>
              <a:buFontTx/>
              <a:buChar char="-"/>
            </a:pPr>
            <a:r>
              <a:rPr lang="ru-RU" sz="2400" dirty="0" smtClean="0"/>
              <a:t>Нападать на гражданское население;   </a:t>
            </a:r>
          </a:p>
          <a:p>
            <a:pPr>
              <a:buFontTx/>
              <a:buChar char="-"/>
            </a:pPr>
            <a:r>
              <a:rPr lang="ru-RU" sz="2400" dirty="0" smtClean="0"/>
              <a:t>Нападать на медицинский персонал и госпитали;  </a:t>
            </a:r>
          </a:p>
          <a:p>
            <a:pPr>
              <a:buFontTx/>
              <a:buChar char="-"/>
            </a:pPr>
            <a:r>
              <a:rPr lang="ru-RU" sz="2400" dirty="0" smtClean="0"/>
              <a:t>Использовать медицинскую символику для прикрытия вооружённых сил;  </a:t>
            </a:r>
          </a:p>
          <a:p>
            <a:pPr>
              <a:buFontTx/>
              <a:buChar char="-"/>
            </a:pPr>
            <a:r>
              <a:rPr lang="ru-RU" sz="2400" dirty="0" smtClean="0"/>
              <a:t>Использовать терроризм</a:t>
            </a:r>
            <a:endParaRPr lang="ru-RU"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Источники современного гуманитарного права</a:t>
            </a:r>
            <a:endParaRPr lang="ru-RU" dirty="0"/>
          </a:p>
        </p:txBody>
      </p:sp>
      <p:sp>
        <p:nvSpPr>
          <p:cNvPr id="3" name="Содержимое 2"/>
          <p:cNvSpPr>
            <a:spLocks noGrp="1"/>
          </p:cNvSpPr>
          <p:nvPr>
            <p:ph idx="1"/>
          </p:nvPr>
        </p:nvSpPr>
        <p:spPr/>
        <p:txBody>
          <a:bodyPr>
            <a:normAutofit lnSpcReduction="10000"/>
          </a:bodyPr>
          <a:lstStyle/>
          <a:p>
            <a:pPr>
              <a:buNone/>
            </a:pPr>
            <a:r>
              <a:rPr lang="ru-RU" sz="2400" dirty="0" smtClean="0"/>
              <a:t>1925 год – Женевский протокол, </a:t>
            </a:r>
            <a:r>
              <a:rPr lang="ru-RU" sz="2400" b="1" dirty="0" smtClean="0"/>
              <a:t>запрещающий применение на войне удушливых, ядовитых и других газов, а также бактериологических средств.    </a:t>
            </a:r>
          </a:p>
          <a:p>
            <a:pPr>
              <a:buNone/>
            </a:pPr>
            <a:r>
              <a:rPr lang="ru-RU" sz="2400" dirty="0" smtClean="0"/>
              <a:t>1949 год – Женевские Конвенции « об улучшении участи раненых и больных лиц…»  </a:t>
            </a:r>
          </a:p>
          <a:p>
            <a:pPr>
              <a:buNone/>
            </a:pPr>
            <a:r>
              <a:rPr lang="ru-RU" sz="2400" dirty="0" smtClean="0"/>
              <a:t>                     - «Об обращении с военнопленными»   </a:t>
            </a:r>
          </a:p>
          <a:p>
            <a:pPr>
              <a:buNone/>
            </a:pPr>
            <a:r>
              <a:rPr lang="ru-RU" sz="2400" dirty="0" smtClean="0"/>
              <a:t>                    - «О защите гражданского населения»   </a:t>
            </a:r>
          </a:p>
          <a:p>
            <a:pPr>
              <a:buNone/>
            </a:pPr>
            <a:r>
              <a:rPr lang="ru-RU" sz="2400" dirty="0" smtClean="0"/>
              <a:t>1951 год – «О статусе беженцев»     </a:t>
            </a:r>
          </a:p>
          <a:p>
            <a:pPr>
              <a:buNone/>
            </a:pPr>
            <a:r>
              <a:rPr lang="ru-RU" sz="2400" dirty="0" smtClean="0"/>
              <a:t>1972 год – « О запрещении  разработки, производства, накопления  </a:t>
            </a:r>
            <a:r>
              <a:rPr lang="ru-RU" sz="2400" dirty="0" err="1" smtClean="0"/>
              <a:t>бактериологическогои</a:t>
            </a:r>
            <a:r>
              <a:rPr lang="ru-RU" sz="2400" dirty="0" smtClean="0"/>
              <a:t> токсического оружия»  </a:t>
            </a:r>
          </a:p>
          <a:p>
            <a:pPr>
              <a:buNone/>
            </a:pPr>
            <a:r>
              <a:rPr lang="ru-RU" sz="2400" dirty="0" smtClean="0"/>
              <a:t>1980 -      « о запрещении применения некоторых видов оружия неизбирательного действия»</a:t>
            </a:r>
          </a:p>
          <a:p>
            <a:pPr>
              <a:buNone/>
            </a:pPr>
            <a:endParaRPr lang="ru-RU" sz="24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Основные принципы МГП</a:t>
            </a:r>
            <a:endParaRPr lang="ru-RU" dirty="0"/>
          </a:p>
        </p:txBody>
      </p:sp>
      <p:sp>
        <p:nvSpPr>
          <p:cNvPr id="3" name="Содержимое 2"/>
          <p:cNvSpPr>
            <a:spLocks noGrp="1"/>
          </p:cNvSpPr>
          <p:nvPr>
            <p:ph idx="1"/>
          </p:nvPr>
        </p:nvSpPr>
        <p:spPr>
          <a:xfrm>
            <a:off x="533400" y="1600200"/>
            <a:ext cx="8229600" cy="4525963"/>
          </a:xfrm>
        </p:spPr>
        <p:txBody>
          <a:bodyPr/>
          <a:lstStyle/>
          <a:p>
            <a:pPr>
              <a:buNone/>
            </a:pPr>
            <a:r>
              <a:rPr lang="ru-RU" dirty="0" smtClean="0"/>
              <a:t> </a:t>
            </a:r>
            <a:r>
              <a:rPr lang="ru-RU" sz="2400" dirty="0" smtClean="0"/>
              <a:t>1. Принцип соразмерности : нельзя наносить противнику ущерб, несоразмерный с целью войны.  </a:t>
            </a:r>
          </a:p>
          <a:p>
            <a:pPr marL="457200" indent="-457200">
              <a:buAutoNum type="arabicPeriod" startAt="2"/>
            </a:pPr>
            <a:r>
              <a:rPr lang="ru-RU" sz="2400" dirty="0" smtClean="0"/>
              <a:t>Лица, выведенные из строя, а также не участвующие непосредственно в войне имеют право на уважение, защиту и гуманное обращение.  </a:t>
            </a:r>
          </a:p>
          <a:p>
            <a:pPr marL="457200" indent="-457200">
              <a:buAutoNum type="arabicPeriod" startAt="2"/>
            </a:pPr>
            <a:r>
              <a:rPr lang="ru-RU" sz="2400" dirty="0" smtClean="0"/>
              <a:t>Право сторон военного конфликта выбирать способы ведения войны не является неограниченным.</a:t>
            </a:r>
            <a:endParaRPr lang="ru-RU"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Некоторые нормы МГП</a:t>
            </a:r>
            <a:endParaRPr lang="ru-RU" dirty="0"/>
          </a:p>
        </p:txBody>
      </p:sp>
      <p:sp>
        <p:nvSpPr>
          <p:cNvPr id="3" name="Содержимое 2"/>
          <p:cNvSpPr>
            <a:spLocks noGrp="1"/>
          </p:cNvSpPr>
          <p:nvPr>
            <p:ph idx="1"/>
          </p:nvPr>
        </p:nvSpPr>
        <p:spPr/>
        <p:txBody>
          <a:bodyPr>
            <a:normAutofit fontScale="92500" lnSpcReduction="10000"/>
          </a:bodyPr>
          <a:lstStyle/>
          <a:p>
            <a:pPr>
              <a:buNone/>
            </a:pPr>
            <a:r>
              <a:rPr lang="ru-RU" dirty="0" smtClean="0"/>
              <a:t> </a:t>
            </a:r>
            <a:r>
              <a:rPr lang="ru-RU" sz="2400" dirty="0" smtClean="0"/>
              <a:t>- нельзя унижать человеческое достоинство раненых и военнопленных;  </a:t>
            </a:r>
          </a:p>
          <a:p>
            <a:pPr>
              <a:buFontTx/>
              <a:buChar char="-"/>
            </a:pPr>
            <a:r>
              <a:rPr lang="ru-RU" sz="2400" dirty="0" smtClean="0"/>
              <a:t>Нельзя проводить на военнопленных медицинские эксперименты;   </a:t>
            </a:r>
          </a:p>
          <a:p>
            <a:pPr>
              <a:buFontTx/>
              <a:buChar char="-"/>
            </a:pPr>
            <a:r>
              <a:rPr lang="ru-RU" sz="2400" dirty="0" smtClean="0"/>
              <a:t> пытки запрещены;  </a:t>
            </a:r>
          </a:p>
          <a:p>
            <a:pPr>
              <a:buFontTx/>
              <a:buChar char="-"/>
            </a:pPr>
            <a:r>
              <a:rPr lang="ru-RU" sz="2400" dirty="0" smtClean="0"/>
              <a:t>Для выхода мирного населения должны быть предоставлены  «мирные коридоры»;   </a:t>
            </a:r>
          </a:p>
          <a:p>
            <a:pPr>
              <a:buFontTx/>
              <a:buChar char="-"/>
            </a:pPr>
            <a:r>
              <a:rPr lang="ru-RU" sz="2400" dirty="0" smtClean="0"/>
              <a:t>Нельзя нападать на медицинский персонал;  </a:t>
            </a:r>
          </a:p>
          <a:p>
            <a:pPr>
              <a:buFontTx/>
              <a:buChar char="-"/>
            </a:pPr>
            <a:r>
              <a:rPr lang="ru-RU" sz="2400" dirty="0" smtClean="0"/>
              <a:t>Госпитали и медицинские объекты можно защищать от грабежа, </a:t>
            </a:r>
            <a:r>
              <a:rPr lang="ru-RU" sz="2400" b="1" dirty="0" smtClean="0"/>
              <a:t>но нельзя оборонять;  </a:t>
            </a:r>
          </a:p>
          <a:p>
            <a:pPr>
              <a:buFontTx/>
              <a:buChar char="-"/>
            </a:pPr>
            <a:r>
              <a:rPr lang="ru-RU" sz="2400" b="1" dirty="0" smtClean="0"/>
              <a:t> их следует передать противнику в сохранном состоянии в случае оставления территории;</a:t>
            </a:r>
            <a:endParaRPr lang="ru-RU"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Вывод</a:t>
            </a:r>
            <a:endParaRPr lang="ru-RU" dirty="0"/>
          </a:p>
        </p:txBody>
      </p:sp>
      <p:sp>
        <p:nvSpPr>
          <p:cNvPr id="3" name="Содержимое 2"/>
          <p:cNvSpPr>
            <a:spLocks noGrp="1"/>
          </p:cNvSpPr>
          <p:nvPr>
            <p:ph idx="1"/>
          </p:nvPr>
        </p:nvSpPr>
        <p:spPr/>
        <p:txBody>
          <a:bodyPr/>
          <a:lstStyle/>
          <a:p>
            <a:pPr>
              <a:buNone/>
            </a:pPr>
            <a:r>
              <a:rPr lang="ru-RU" dirty="0" smtClean="0"/>
              <a:t> </a:t>
            </a:r>
            <a:r>
              <a:rPr lang="ru-RU" sz="2400" dirty="0" smtClean="0"/>
              <a:t>Таким образом смысл и цель МГП – помочь людям сохранить человечность даже в условиях войны!   </a:t>
            </a:r>
          </a:p>
          <a:p>
            <a:pPr>
              <a:buNone/>
            </a:pPr>
            <a:r>
              <a:rPr lang="ru-RU" sz="2400" dirty="0" smtClean="0"/>
              <a:t>МГП не может исключить войну из жизни человечества, но может уменьшить бедствия, вызванные войной. </a:t>
            </a:r>
          </a:p>
          <a:p>
            <a:pPr>
              <a:buNone/>
            </a:pPr>
            <a:endParaRPr lang="ru-RU" sz="2400" dirty="0" smtClean="0"/>
          </a:p>
          <a:p>
            <a:pPr>
              <a:buNone/>
            </a:pPr>
            <a:endParaRPr lang="ru-RU" sz="2400" dirty="0" smtClean="0"/>
          </a:p>
          <a:p>
            <a:pPr>
              <a:buNone/>
            </a:pPr>
            <a:r>
              <a:rPr lang="ru-RU" sz="2400" dirty="0" smtClean="0"/>
              <a:t>Домашнее задание: повторение тем   «общество и его развитие</a:t>
            </a:r>
            <a:r>
              <a:rPr lang="ru-RU" sz="2400" smtClean="0"/>
              <a:t>» параграфы № </a:t>
            </a:r>
            <a:r>
              <a:rPr lang="ru-RU" sz="2400" dirty="0" smtClean="0"/>
              <a:t>№3-4 и </a:t>
            </a:r>
          </a:p>
          <a:p>
            <a:pPr>
              <a:buNone/>
            </a:pPr>
            <a:r>
              <a:rPr lang="ru-RU" sz="2400" dirty="0" smtClean="0"/>
              <a:t>   повторение по тетради к тестовой работе</a:t>
            </a:r>
            <a:endParaRPr lang="en-US" sz="24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209</TotalTime>
  <Words>1326</Words>
  <PresentationFormat>Экран (4:3)</PresentationFormat>
  <Paragraphs>204</Paragraphs>
  <Slides>21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Office Theme</vt:lpstr>
      <vt:lpstr>Международное  гуманитарное право</vt:lpstr>
      <vt:lpstr>Определение МГП</vt:lpstr>
      <vt:lpstr>История МГП</vt:lpstr>
      <vt:lpstr>Основные источники МГП</vt:lpstr>
      <vt:lpstr>Конвенции</vt:lpstr>
      <vt:lpstr>Источники современного гуманитарного права</vt:lpstr>
      <vt:lpstr>Основные принципы МГП</vt:lpstr>
      <vt:lpstr>Некоторые нормы МГП</vt:lpstr>
      <vt:lpstr>Вывод</vt:lpstr>
      <vt:lpstr>Самостоятельная работа 1 задание</vt:lpstr>
      <vt:lpstr>Самостоятельная работа  2 задание</vt:lpstr>
      <vt:lpstr>Самостоятельная работа 3 задание</vt:lpstr>
      <vt:lpstr>2. На рисунке отражена ситуация на рынке спортивных тренажёров для дома. Что из приведённого выше могло привести к такому сдвигу кривой спроса?         1 снижение доходов населения        2.снижение цен на посещение тренажёрных залов               3. повышение внимания людей к своему здоровью                4.  увеличение налогов на доходы физических лиц   </vt:lpstr>
      <vt:lpstr>Самостоятельная работа 5 задание</vt:lpstr>
      <vt:lpstr>Самостоятельная работа 6 задание</vt:lpstr>
      <vt:lpstr>Самостоятельная работа 7 задание</vt:lpstr>
      <vt:lpstr>Самостоятельная работа 8 задание</vt:lpstr>
      <vt:lpstr>Самостоятельная работа 9 задание</vt:lpstr>
      <vt:lpstr>Самостоятельная работа 10 задание</vt:lpstr>
      <vt:lpstr>Самостоятельная работа 11 задание</vt:lpstr>
      <vt:lpstr>Ответы</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Международное  гуманитарное право</dc:title>
  <dc:creator>Семен</dc:creator>
  <cp:lastModifiedBy>Семен</cp:lastModifiedBy>
  <cp:revision>51</cp:revision>
  <dcterms:created xsi:type="dcterms:W3CDTF">2020-04-22T01:15:17Z</dcterms:created>
  <dcterms:modified xsi:type="dcterms:W3CDTF">2020-05-21T10:54:47Z</dcterms:modified>
</cp:coreProperties>
</file>