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движение в странах Европы в </a:t>
            </a:r>
            <a:r>
              <a:rPr lang="en-US" dirty="0" smtClean="0"/>
              <a:t>XIX </a:t>
            </a:r>
            <a:r>
              <a:rPr lang="ru-RU" dirty="0" smtClean="0"/>
              <a:t>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609600"/>
          </a:xfrm>
        </p:spPr>
        <p:txBody>
          <a:bodyPr/>
          <a:lstStyle/>
          <a:p>
            <a:r>
              <a:rPr lang="ru-RU" dirty="0" smtClean="0"/>
              <a:t>История 9 класс</a:t>
            </a:r>
            <a:endParaRPr lang="ru-RU" dirty="0"/>
          </a:p>
        </p:txBody>
      </p:sp>
      <p:pic>
        <p:nvPicPr>
          <p:cNvPr id="1027" name="Picture 3" descr="C:\Users\Семен\Desktop\Paris_barrikad184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010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движение в Америке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3505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Заработная плата рабочих в США была выше, чем в Европе, но и здесь рабочий день длился 12 – 14 часов.  В конце </a:t>
            </a:r>
            <a:r>
              <a:rPr lang="en-US" sz="1800" dirty="0" smtClean="0"/>
              <a:t>XIX </a:t>
            </a:r>
            <a:r>
              <a:rPr lang="ru-RU" sz="1800" dirty="0" smtClean="0"/>
              <a:t>века начались первые выступления протеста рабочего класса .  </a:t>
            </a:r>
          </a:p>
          <a:p>
            <a:pPr>
              <a:buNone/>
            </a:pPr>
            <a:r>
              <a:rPr lang="ru-RU" sz="1800" dirty="0" smtClean="0"/>
              <a:t>  В 1886 году прошла первая волна забастовок с требованием 8-часового рабочего дня.  </a:t>
            </a:r>
          </a:p>
          <a:p>
            <a:pPr>
              <a:buNone/>
            </a:pPr>
            <a:r>
              <a:rPr lang="ru-RU" sz="1800" b="1" dirty="0" smtClean="0"/>
              <a:t>1 мая 1886 года в Чикаго забастовало 350 тысяч человек, а 3 мая во время демонстрации полиция стреляла в рабочих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Впоследствии </a:t>
            </a:r>
            <a:r>
              <a:rPr lang="en-US" sz="1800" dirty="0" smtClean="0"/>
              <a:t>II </a:t>
            </a:r>
            <a:r>
              <a:rPr lang="ru-RU" sz="1800" dirty="0" smtClean="0"/>
              <a:t>Интернационал ( объёдинение коммунистических и рабочих партий мира) предложил </a:t>
            </a:r>
            <a:r>
              <a:rPr lang="ru-RU" sz="1800" b="1" dirty="0" smtClean="0"/>
              <a:t>считать 1 Мая Днём всемирной солидарности рабочих в борьбе за свои права. </a:t>
            </a:r>
          </a:p>
          <a:p>
            <a:pPr>
              <a:buNone/>
            </a:pPr>
            <a:r>
              <a:rPr lang="ru-RU" sz="1800" b="1" dirty="0" smtClean="0"/>
              <a:t>Основной формой рабочего движения в США стали не </a:t>
            </a:r>
            <a:r>
              <a:rPr lang="ru-RU" sz="1800" dirty="0" smtClean="0"/>
              <a:t>восстания и революции</a:t>
            </a:r>
            <a:r>
              <a:rPr lang="ru-RU" sz="1800" b="1" dirty="0" smtClean="0"/>
              <a:t>, а организация профсоюзов, которые вели переговоры с работодателями.   </a:t>
            </a:r>
          </a:p>
          <a:p>
            <a:pPr>
              <a:buNone/>
            </a:pPr>
            <a:r>
              <a:rPr lang="ru-RU" sz="1800" b="1" dirty="0" smtClean="0"/>
              <a:t>Самой влиятельной организацией стала АФТ – Американская федерация труда – </a:t>
            </a:r>
            <a:r>
              <a:rPr lang="ru-RU" sz="1800" dirty="0" smtClean="0"/>
              <a:t>объединение профсоюзов квалифицированных рабочих.  Очень большая часть рабочих не состояла в профсоюзах, так как это часто были иммигранты и они боялись потерять работу и быть выдворенными из страны.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1026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43400"/>
            <a:ext cx="5029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Уметь сравнивать по таблице в тетради рабочее движение в Англии, Франции и США в </a:t>
            </a:r>
            <a:r>
              <a:rPr lang="en-US" dirty="0" smtClean="0"/>
              <a:t>XIX </a:t>
            </a:r>
            <a:r>
              <a:rPr lang="ru-RU" dirty="0" smtClean="0"/>
              <a:t>веке. </a:t>
            </a:r>
          </a:p>
          <a:p>
            <a:pPr>
              <a:buNone/>
            </a:pPr>
            <a:r>
              <a:rPr lang="ru-RU" dirty="0" smtClean="0"/>
              <a:t>2. Объяснять термины: политическое движение, </a:t>
            </a:r>
            <a:r>
              <a:rPr lang="ru-RU" dirty="0" err="1" smtClean="0"/>
              <a:t>тред</a:t>
            </a:r>
            <a:r>
              <a:rPr lang="ru-RU" dirty="0" smtClean="0"/>
              <a:t> – </a:t>
            </a:r>
            <a:r>
              <a:rPr lang="ru-RU" dirty="0" err="1" smtClean="0"/>
              <a:t>юнионы</a:t>
            </a:r>
            <a:r>
              <a:rPr lang="ru-RU" dirty="0" smtClean="0"/>
              <a:t>, АФТ, чартизм, Хартия, профсоюзы, </a:t>
            </a:r>
            <a:r>
              <a:rPr lang="ru-RU" dirty="0" smtClean="0"/>
              <a:t>Коммуна, иммигранты.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Использовать материал учебника по Всеобщей истории ( </a:t>
            </a:r>
            <a:r>
              <a:rPr lang="ru-RU" dirty="0" err="1" smtClean="0"/>
              <a:t>стр</a:t>
            </a:r>
            <a:r>
              <a:rPr lang="ru-RU" dirty="0" smtClean="0"/>
              <a:t>; 65 – 66; 73 – 77;    113 -114)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Чартизм в Англии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Англии промышленный переворот завершился  к 1825 году. Примерно в это время сложилась отрасль машиностроение – машины стали изготовлять машины. Это признак завершения промышленного перево</a:t>
            </a:r>
            <a:r>
              <a:rPr lang="ru-RU" sz="1800" dirty="0" smtClean="0"/>
              <a:t>рота . Англия становится « мастерской мира» и « мировым извозчиком». Её паровозы, рельсы, паровые двигатели покупают все страны мира, вт. ч. И Россия. </a:t>
            </a:r>
          </a:p>
          <a:p>
            <a:pPr>
              <a:buNone/>
            </a:pPr>
            <a:r>
              <a:rPr lang="ru-RU" sz="1800" b="1" dirty="0" smtClean="0"/>
              <a:t>Но именно в 1825 году в Англии происходит первый экономический кризис перепроизводства</a:t>
            </a:r>
            <a:r>
              <a:rPr lang="ru-RU" sz="1800" dirty="0" smtClean="0"/>
              <a:t> – низкая зарплата рабочих не позволяет им приобретать товары промышленного производства.  Закрываются фабрики, падает зарплата, безработица и  голод преследуют рабочих.</a:t>
            </a:r>
          </a:p>
          <a:p>
            <a:pPr>
              <a:buNone/>
            </a:pPr>
            <a:r>
              <a:rPr lang="ru-RU" sz="1800" dirty="0" smtClean="0"/>
              <a:t> В Англии положение рабочих было чуть лучше, чем в других странах. Многочисленные колонии смягчали кризис и увеличивали прибыль предпринимателей. Но и здесь новый класс начинает борьбу за свои права.</a:t>
            </a:r>
            <a:endParaRPr lang="ru-RU" sz="1800" dirty="0"/>
          </a:p>
        </p:txBody>
      </p:sp>
      <p:pic>
        <p:nvPicPr>
          <p:cNvPr id="2050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95800"/>
            <a:ext cx="685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Чартизм в Англии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Чартизм – политическое движение за всеобщее избирательное право в Англии. </a:t>
            </a:r>
          </a:p>
          <a:p>
            <a:pPr>
              <a:buNone/>
            </a:pPr>
            <a:r>
              <a:rPr lang="ru-RU" sz="1800" dirty="0" smtClean="0"/>
              <a:t> В 1836 году была создана Лондонская Ассоциация Рабочих, которая опубликовала </a:t>
            </a:r>
            <a:r>
              <a:rPr lang="ru-RU" sz="1800" b="1" dirty="0" smtClean="0"/>
              <a:t>проек</a:t>
            </a:r>
            <a:r>
              <a:rPr lang="ru-RU" sz="1800" dirty="0" smtClean="0"/>
              <a:t>т введения всеобщего избирательного права для мужчин  - Хартию. </a:t>
            </a:r>
          </a:p>
          <a:p>
            <a:pPr>
              <a:buNone/>
            </a:pPr>
            <a:r>
              <a:rPr lang="ru-RU" sz="1800" dirty="0" smtClean="0"/>
              <a:t> « Политическая власть – наше средство, социальное благоденствие – наша цель», </a:t>
            </a:r>
            <a:r>
              <a:rPr lang="ru-RU" sz="1800" dirty="0" smtClean="0"/>
              <a:t>-</a:t>
            </a:r>
            <a:r>
              <a:rPr lang="en-US" sz="1800" dirty="0" smtClean="0"/>
              <a:t> </a:t>
            </a:r>
            <a:r>
              <a:rPr lang="ru-RU" sz="1800" dirty="0" smtClean="0"/>
              <a:t>  </a:t>
            </a:r>
            <a:r>
              <a:rPr lang="ru-RU" sz="1800" dirty="0" smtClean="0"/>
              <a:t>заявляли они. «Если мы добьёмся  всеобщего избирательного права, власть окажется в наших руках. </a:t>
            </a:r>
          </a:p>
          <a:p>
            <a:pPr>
              <a:buNone/>
            </a:pPr>
            <a:r>
              <a:rPr lang="ru-RU" sz="1800" dirty="0" smtClean="0"/>
              <a:t> В феврале 1839 года Ассоциация доставила в Парламент Хартию, подписанную более чем миллионом людей, но палата общин её отвергла. В ответ начались забастовки рабочих.  В 1842 году парламент вторично отверг Хартию. </a:t>
            </a:r>
          </a:p>
          <a:p>
            <a:pPr>
              <a:buNone/>
            </a:pPr>
            <a:r>
              <a:rPr lang="ru-RU" sz="1800" dirty="0" smtClean="0"/>
              <a:t>В 1848 году весной по Англии вновь прокатилась волна митингов и демонстраций с требованием ввести всеобщее избирательное право</a:t>
            </a:r>
            <a:r>
              <a:rPr lang="ru-RU" sz="1800" b="1" dirty="0" smtClean="0"/>
              <a:t>. Были даже требования республики…</a:t>
            </a:r>
            <a:r>
              <a:rPr lang="ru-RU" sz="1800" dirty="0" smtClean="0"/>
              <a:t> Петицию подписали около 6 млн. человек, но и в этот раз Хартия была отвергнута.</a:t>
            </a:r>
          </a:p>
          <a:p>
            <a:pPr>
              <a:buNone/>
            </a:pPr>
            <a:r>
              <a:rPr lang="ru-RU" sz="1800" dirty="0" smtClean="0"/>
              <a:t> Но парламент  всё же пошёл на некоторые реформы в интересах рабочих:  </a:t>
            </a:r>
          </a:p>
          <a:p>
            <a:pPr>
              <a:buNone/>
            </a:pPr>
            <a:r>
              <a:rPr lang="ru-RU" sz="1800" dirty="0" smtClean="0"/>
              <a:t> - был сокращён рабочий день до 10 часов ( с15 –</a:t>
            </a:r>
            <a:r>
              <a:rPr lang="ru-RU" sz="1800" dirty="0" err="1" smtClean="0"/>
              <a:t>ти</a:t>
            </a:r>
            <a:r>
              <a:rPr lang="ru-RU" sz="1800" dirty="0" smtClean="0"/>
              <a:t>)  </a:t>
            </a:r>
          </a:p>
          <a:p>
            <a:pPr>
              <a:buNone/>
            </a:pPr>
            <a:r>
              <a:rPr lang="ru-RU" sz="1800" dirty="0" smtClean="0"/>
              <a:t> - ограничен детский труд   </a:t>
            </a:r>
          </a:p>
          <a:p>
            <a:pPr>
              <a:buNone/>
            </a:pPr>
            <a:r>
              <a:rPr lang="ru-RU" sz="1800" dirty="0" smtClean="0"/>
              <a:t> -  </a:t>
            </a:r>
            <a:r>
              <a:rPr lang="ru-RU" sz="1800" dirty="0" smtClean="0"/>
              <a:t>повышен</a:t>
            </a:r>
            <a:r>
              <a:rPr lang="ru-RU" sz="1800" dirty="0" smtClean="0"/>
              <a:t>ы </a:t>
            </a:r>
            <a:r>
              <a:rPr lang="ru-RU" sz="1800" dirty="0" smtClean="0"/>
              <a:t> </a:t>
            </a:r>
            <a:r>
              <a:rPr lang="ru-RU" sz="1800" dirty="0" smtClean="0"/>
              <a:t>зарплаты квалифицированным рабочим.</a:t>
            </a:r>
          </a:p>
          <a:p>
            <a:pPr>
              <a:buNone/>
            </a:pPr>
            <a:r>
              <a:rPr lang="ru-RU" sz="1800" dirty="0" smtClean="0"/>
              <a:t> Всеобщее избирательное право для мужчин в Англии было введено только во второй половине </a:t>
            </a:r>
            <a:r>
              <a:rPr lang="en-US" sz="1800" dirty="0" smtClean="0"/>
              <a:t>XIX </a:t>
            </a:r>
            <a:r>
              <a:rPr lang="ru-RU" sz="1800" dirty="0" smtClean="0"/>
              <a:t>века, причём до конца века оно не было тайным.</a:t>
            </a:r>
            <a:endParaRPr lang="ru-RU" sz="1800" dirty="0"/>
          </a:p>
        </p:txBody>
      </p:sp>
      <p:pic>
        <p:nvPicPr>
          <p:cNvPr id="3074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4419600"/>
            <a:ext cx="24669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движение во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Раскрывая утром газеты, лионские промышленники и торговцы недовольно морщились. </a:t>
            </a:r>
            <a:r>
              <a:rPr lang="ru-RU" sz="1600" b="1" dirty="0" smtClean="0"/>
              <a:t>Спад в шелкоткацкой промышленности, начавшийся еще несколько лет назад, все еще давал </a:t>
            </a:r>
            <a:r>
              <a:rPr lang="ru-RU" sz="1600" dirty="0" smtClean="0"/>
              <a:t>себя знать. Заказы на шелковые ткани, ленты и тесьму увеличились, но цены, резко упавшие во время кризиса 1820 г., не имели тенденции к росту. Даже июльская революция 1830 г., приведшая к власти крупную буржуазию во главе с королем </a:t>
            </a:r>
            <a:r>
              <a:rPr lang="ru-RU" sz="1600" b="1" dirty="0" smtClean="0"/>
              <a:t>Луи Филиппом, не </a:t>
            </a:r>
            <a:r>
              <a:rPr lang="ru-RU" sz="1600" dirty="0" smtClean="0"/>
              <a:t>улучшила положения в промышленности и торговле. </a:t>
            </a:r>
          </a:p>
          <a:p>
            <a:pPr>
              <a:buNone/>
            </a:pPr>
            <a:r>
              <a:rPr lang="ru-RU" sz="1600" b="1" dirty="0" smtClean="0"/>
              <a:t>Новый король </a:t>
            </a:r>
            <a:r>
              <a:rPr lang="ru-RU" sz="1600" dirty="0" smtClean="0"/>
              <a:t>был известен не только своей полнотой, но и невероятной жадностью. Он был готов буквально на все, чтобы еще более обогатиться. Он окружил себя всякого рода спекулянтами и проходимцами. «Величайший мошенник из королей», как определял Луи Филиппа Стендаль, смотрел на Францию как на огромный кошелек, в который он в любую минуту мог запустить свои жадные руки. </a:t>
            </a:r>
          </a:p>
          <a:p>
            <a:pPr>
              <a:buNone/>
            </a:pPr>
            <a:r>
              <a:rPr lang="ru-RU" sz="1600" dirty="0" smtClean="0"/>
              <a:t>Лионских предпринимателей и торговцев раздражали </a:t>
            </a:r>
            <a:r>
              <a:rPr lang="ru-RU" sz="1600" b="1" dirty="0" smtClean="0"/>
              <a:t>непрерывно растущие налоги. </a:t>
            </a:r>
            <a:r>
              <a:rPr lang="ru-RU" sz="1600" dirty="0" smtClean="0"/>
              <a:t>Играющий роль бедного лавочника король оказался большим мастером по выколачиванию денег из карманов своих подданных, но еще большее беспокойство у них вызывала обстановка, царившая в рабочих предместьях Лиона.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Король Луи – Филипп </a:t>
            </a:r>
            <a:endParaRPr lang="ru-RU" sz="1600" dirty="0"/>
          </a:p>
        </p:txBody>
      </p:sp>
      <p:pic>
        <p:nvPicPr>
          <p:cNvPr id="5122" name="Picture 2" descr="C:\Users\Семен\Desktop\karik11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32861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движение во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январе </a:t>
            </a:r>
            <a:r>
              <a:rPr lang="ru-RU" sz="1800" b="1" dirty="0" smtClean="0"/>
              <a:t>1831 г.</a:t>
            </a:r>
            <a:r>
              <a:rPr lang="ru-RU" sz="1800" dirty="0" smtClean="0"/>
              <a:t>, доведенные до отчаяния голодом и нищетой, в предместье </a:t>
            </a:r>
            <a:r>
              <a:rPr lang="ru-RU" sz="1800" dirty="0" err="1" smtClean="0"/>
              <a:t>Бротто</a:t>
            </a:r>
            <a:r>
              <a:rPr lang="ru-RU" sz="1800" dirty="0" smtClean="0"/>
              <a:t> собрались около 800 безработных ткачей, которые провели демонстрацию, требуя «работы или хлеба».</a:t>
            </a:r>
            <a:br>
              <a:rPr lang="ru-RU" sz="1800" dirty="0" smtClean="0"/>
            </a:br>
            <a:r>
              <a:rPr lang="ru-RU" sz="1800" dirty="0" smtClean="0"/>
              <a:t>В Лионе было разбросано несколько десятков листовок. В одной из них говорилось:</a:t>
            </a:r>
          </a:p>
          <a:p>
            <a:pPr>
              <a:buNone/>
            </a:pPr>
            <a:r>
              <a:rPr lang="ru-RU" sz="1800" dirty="0" smtClean="0"/>
              <a:t>    «Пора нам объединиться, чтобы свергнуть иго крупного капитала, который хочет занять место наших бывших господ. Поклянемся же все сбросить это иго. Лучше умереть, чем терпеть тиранию богачей. Победить или умереть - будет нашим девизом».</a:t>
            </a:r>
          </a:p>
          <a:p>
            <a:pPr>
              <a:buNone/>
            </a:pPr>
            <a:r>
              <a:rPr lang="ru-RU" sz="1800" dirty="0" smtClean="0"/>
              <a:t>     В феврале 4 тыс. ткачей обратились с петицией в палату депутатов, с жалобой на «бесстыдство» и «позорное поведение купцов». Ответа на нее они не дождались.  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b="1" dirty="0" smtClean="0"/>
              <a:t>Узнав о подготовке демонстрации, префект отдал приказ направить в предместья Лиона отряды национальной гвардии и войска лионского гарнизона, чтобы не допустить беспорядков. Ни власти, ни командование гарнизона, ни ткачи не предполагали, что в этот день события выйдут из-под контроля.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движение во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3657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Рано утром  21 ноября 1831</a:t>
            </a:r>
            <a:r>
              <a:rPr lang="ru-RU" dirty="0" smtClean="0"/>
              <a:t> года и на площадях и улицах Лиона стали собираться ткачи и подмастерья. Было холодно, но настроение у всех было приподнятое. Где-то около 10 часов колонны ткачей двинулись к префектуре. Недалеко от площади Капуцинов одна из колонн натолкнулась на пикет национальных гвардейцев. Начальник пикета потребовал разойтись, а когда они отказались, крикнул гвардейцам: «Сметите с дороги эту рваную сволочь!» Демонстранты бросились на гвардейцев, разоружили их и двинулись дальше. Но вскоре они были неожиданно обстреляны отрядом национальной гвардии, состоявшим из фабрикантов и богатых лавочников. На мостовую упали убитые и раненые.</a:t>
            </a:r>
          </a:p>
          <a:p>
            <a:pPr>
              <a:buNone/>
            </a:pPr>
            <a:r>
              <a:rPr lang="ru-RU" dirty="0" smtClean="0"/>
              <a:t>  И если до этого ткачи были настроены миролюбиво, то залп гвардейцев вызвал у них ярость. Они бросились назад, чтобы вооружиться. Оружейные лавки были немедленно разгромлены. Ружей было мало, поэтому ткачи вооружались пиками, саблями, вилами, палками. Молниеносно возникла баррикада, над которой поднялось черное знамя с надписью: </a:t>
            </a:r>
            <a:r>
              <a:rPr lang="ru-RU" b="1" dirty="0" smtClean="0"/>
              <a:t>«Жить работая или умереть сражаясь</a:t>
            </a:r>
            <a:r>
              <a:rPr lang="ru-RU" dirty="0" smtClean="0"/>
              <a:t>». Сюда же были притащены два орудия национальной гвардии предместья, сформированной в основном из ткачей.</a:t>
            </a:r>
            <a:endParaRPr lang="ru-RU" dirty="0"/>
          </a:p>
        </p:txBody>
      </p:sp>
      <p:pic>
        <p:nvPicPr>
          <p:cNvPr id="4" name="Picture 2" descr="C:\Users\Семен\Desktop\image_5a14bef644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0"/>
            <a:ext cx="66675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Восстания лионских ткачей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791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Восстание было подавлено. В июле 1832 года состоялся судебный процесс над его участниками. Суд старался избегать рассказов о положении рабочих – так они были ужасны.  Всем подсудимым был вынесен оправдательный приговор, только один из рабочих, стрелявший в полицейских был осуждён на два года тюрьмы. </a:t>
            </a:r>
          </a:p>
          <a:p>
            <a:pPr>
              <a:buNone/>
            </a:pPr>
            <a:r>
              <a:rPr lang="ru-RU" sz="1800" dirty="0" smtClean="0"/>
              <a:t> Уже в </a:t>
            </a:r>
            <a:r>
              <a:rPr lang="ru-RU" sz="1800" b="1" dirty="0" smtClean="0"/>
              <a:t>1834</a:t>
            </a:r>
            <a:r>
              <a:rPr lang="ru-RU" sz="1800" dirty="0" smtClean="0"/>
              <a:t> году, в апреле восстание в Лионе повторилось. И в этот раз рабочим не удалось победить. Но они стали примером для многих представителей рабочего класса Франции и других стран.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1848 году в Германии вышла небольшая книжка Карла Маркса « Манифест Коммунистической партии». </a:t>
            </a:r>
            <a:r>
              <a:rPr lang="ru-RU" sz="1800" dirty="0" smtClean="0"/>
              <a:t>В ней говорилось, что буржуазия сама создаёт своего « могильщика» – рабочий класс. Маркс предрекал пролетарскую революцию и призывал рабочих разных стран объединяться</a:t>
            </a:r>
          </a:p>
          <a:p>
            <a:pPr>
              <a:buNone/>
            </a:pPr>
            <a:r>
              <a:rPr lang="ru-RU" sz="1800" smtClean="0"/>
              <a:t>                                                              </a:t>
            </a:r>
            <a:r>
              <a:rPr lang="ru-RU" sz="1800" u="sng" smtClean="0"/>
              <a:t>  </a:t>
            </a:r>
            <a:r>
              <a:rPr lang="ru-RU" sz="1800" u="sng" dirty="0" smtClean="0"/>
              <a:t>К. Маркс и ф. Энгельс</a:t>
            </a:r>
            <a:endParaRPr lang="ru-RU" sz="1800" u="sng" dirty="0"/>
          </a:p>
        </p:txBody>
      </p:sp>
      <p:pic>
        <p:nvPicPr>
          <p:cNvPr id="4099" name="Picture 3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914400"/>
            <a:ext cx="2133600" cy="2819400"/>
          </a:xfrm>
          <a:prstGeom prst="rect">
            <a:avLst/>
          </a:prstGeom>
          <a:noFill/>
        </p:spPr>
      </p:pic>
      <p:pic>
        <p:nvPicPr>
          <p:cNvPr id="4100" name="Picture 4" descr="C:\Users\Семен\Desktop\opera-snimok_2020-08-05_134903_yandex.ru_-820x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4191000"/>
            <a:ext cx="32194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Парижская коммуна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638800" cy="5715000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/>
              <a:t>Парижская коммуна стала первой попыткой изменить буржуазный образ жизни на социалистический</a:t>
            </a:r>
            <a:r>
              <a:rPr lang="ru-RU" sz="1800" dirty="0" smtClean="0"/>
              <a:t>. Это был первый раз в истории человечества, когда было сформировано революционное правительство.  </a:t>
            </a:r>
          </a:p>
          <a:p>
            <a:pPr>
              <a:buNone/>
            </a:pPr>
            <a:r>
              <a:rPr lang="ru-RU" sz="1800" b="1" dirty="0" smtClean="0"/>
              <a:t>Франко – прусская </a:t>
            </a:r>
            <a:r>
              <a:rPr lang="ru-RU" sz="1800" dirty="0" smtClean="0"/>
              <a:t>война принесла Бисмарку победу – он создал Германскую империю, </a:t>
            </a:r>
            <a:r>
              <a:rPr lang="ru-RU" sz="1800" b="1" dirty="0" smtClean="0"/>
              <a:t>отняв у Франции Эльзас и Лотарингию </a:t>
            </a:r>
            <a:r>
              <a:rPr lang="ru-RU" sz="1800" dirty="0" smtClean="0"/>
              <a:t>– самые развитые  промышленные области. </a:t>
            </a:r>
            <a:r>
              <a:rPr lang="ru-RU" sz="1800" b="1" dirty="0" smtClean="0"/>
              <a:t>2 сентября 1870 го</a:t>
            </a:r>
            <a:r>
              <a:rPr lang="ru-RU" sz="1800" dirty="0" smtClean="0"/>
              <a:t>да Наполеон </a:t>
            </a:r>
            <a:r>
              <a:rPr lang="en-US" sz="1800" dirty="0" smtClean="0"/>
              <a:t>III </a:t>
            </a:r>
            <a:r>
              <a:rPr lang="ru-RU" sz="1800" dirty="0" smtClean="0"/>
              <a:t> капитулировал под крепостью Седан. </a:t>
            </a:r>
          </a:p>
          <a:p>
            <a:pPr>
              <a:buNone/>
            </a:pPr>
            <a:r>
              <a:rPr lang="ru-RU" sz="1800" dirty="0" smtClean="0"/>
              <a:t>Газеты назвали это « </a:t>
            </a:r>
            <a:r>
              <a:rPr lang="ru-RU" sz="1800" dirty="0" err="1" smtClean="0"/>
              <a:t>седанской</a:t>
            </a:r>
            <a:r>
              <a:rPr lang="ru-RU" sz="1800" dirty="0" smtClean="0"/>
              <a:t> катастрофой». </a:t>
            </a:r>
          </a:p>
          <a:p>
            <a:pPr>
              <a:buNone/>
            </a:pPr>
            <a:r>
              <a:rPr lang="ru-RU" sz="1800" dirty="0" smtClean="0"/>
              <a:t>А </a:t>
            </a:r>
            <a:r>
              <a:rPr lang="ru-RU" sz="1800" b="1" dirty="0" smtClean="0"/>
              <a:t>уже 4 сентября улицы Пари</a:t>
            </a:r>
            <a:r>
              <a:rPr lang="ru-RU" sz="1800" dirty="0" smtClean="0"/>
              <a:t>жа наполнились народом, требовавшим </a:t>
            </a:r>
            <a:r>
              <a:rPr lang="ru-RU" sz="1800" b="1" dirty="0" smtClean="0"/>
              <a:t>установления республики.  </a:t>
            </a:r>
          </a:p>
          <a:p>
            <a:pPr>
              <a:buNone/>
            </a:pPr>
            <a:r>
              <a:rPr lang="ru-RU" sz="1800" dirty="0" smtClean="0"/>
              <a:t>После войны положение в Париже  было очень тяжёлым. Фабрики не работали, очень высокие цены на хлеб, Национальной гвардии перестали платить жалованье. Прусские войска находились в Париже до окончания выплаты </a:t>
            </a:r>
            <a:r>
              <a:rPr lang="ru-RU" sz="1800" b="1" dirty="0" smtClean="0"/>
              <a:t>5 </a:t>
            </a:r>
            <a:r>
              <a:rPr lang="ru-RU" sz="1800" b="1" dirty="0" err="1" smtClean="0"/>
              <a:t>млрд</a:t>
            </a:r>
            <a:r>
              <a:rPr lang="ru-RU" sz="1800" b="1" dirty="0" smtClean="0"/>
              <a:t> франков  контрибуции.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Семен\Desktop\istoriya-41879-znamya-parizhskoy-kommu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47800"/>
            <a:ext cx="3429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Парижская коммуна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114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18 марта 1871 </a:t>
            </a:r>
            <a:r>
              <a:rPr lang="ru-RU" sz="1800" dirty="0" smtClean="0"/>
              <a:t>года в Париже началось стихийное восстание против временного правительства.  </a:t>
            </a:r>
          </a:p>
          <a:p>
            <a:pPr>
              <a:buNone/>
            </a:pPr>
            <a:r>
              <a:rPr lang="ru-RU" sz="1800" dirty="0" smtClean="0"/>
              <a:t> 26 марта прошли выборы в Парижскую коммуну – орган местного самоуправления. Была принята программа Совета Коммуны: бесплатное начальное образование, заменить постоянную армию вооружённым народом, ввести выборность и сменяемость чиновников, отделить церковь от государства и т.д.  Но почти сразу же правительство начало борьбу с коммуной. Причём Бисмарк поддержал Версальское правительство и даже выделил средства на борьбу с Коммуной. Остальная Франция не поддержала Коммуну и </a:t>
            </a:r>
            <a:r>
              <a:rPr lang="ru-RU" sz="1800" b="1" dirty="0" smtClean="0"/>
              <a:t>21 мая </a:t>
            </a:r>
            <a:r>
              <a:rPr lang="ru-RU" sz="1800" dirty="0" smtClean="0"/>
              <a:t>началась « кровавая майская неделя» -</a:t>
            </a:r>
            <a:r>
              <a:rPr lang="ru-RU" sz="1800" b="1" dirty="0" smtClean="0"/>
              <a:t>28 мая последние </a:t>
            </a:r>
            <a:r>
              <a:rPr lang="ru-RU" sz="1800" dirty="0" smtClean="0"/>
              <a:t>защитники Коммуны были расстреляны у стены кладбища Пер – </a:t>
            </a:r>
            <a:r>
              <a:rPr lang="ru-RU" sz="1800" dirty="0" err="1" smtClean="0"/>
              <a:t>Лашез</a:t>
            </a:r>
            <a:r>
              <a:rPr lang="ru-RU" sz="1800" dirty="0" smtClean="0"/>
              <a:t>. </a:t>
            </a:r>
            <a:r>
              <a:rPr lang="ru-RU" sz="1800" b="1" dirty="0" smtClean="0"/>
              <a:t>Коммуна просуществовала всего 72 дня</a:t>
            </a:r>
            <a:r>
              <a:rPr lang="ru-RU" sz="1800" dirty="0" smtClean="0"/>
              <a:t>.  Оценки этого события очень разные ( </a:t>
            </a:r>
            <a:r>
              <a:rPr lang="ru-RU" sz="1800" dirty="0" err="1" smtClean="0"/>
              <a:t>стр</a:t>
            </a:r>
            <a:r>
              <a:rPr lang="ru-RU" sz="1800" dirty="0" smtClean="0"/>
              <a:t> 65 -66 учебника Всеобщей истории)</a:t>
            </a:r>
            <a:endParaRPr lang="ru-RU" sz="1800" dirty="0"/>
          </a:p>
        </p:txBody>
      </p:sp>
      <p:pic>
        <p:nvPicPr>
          <p:cNvPr id="7170" name="Picture 2" descr="C:\Users\Семе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343400"/>
            <a:ext cx="42672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1401</Words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Рабочее движение в странах Европы в XIX веке</vt:lpstr>
      <vt:lpstr>Чартизм в Англии</vt:lpstr>
      <vt:lpstr>Чартизм в Англии</vt:lpstr>
      <vt:lpstr>Рабочее движение во Франции</vt:lpstr>
      <vt:lpstr>Рабочее движение во Франции</vt:lpstr>
      <vt:lpstr>Рабочее движение во Франции</vt:lpstr>
      <vt:lpstr>Восстания лионских ткачей</vt:lpstr>
      <vt:lpstr>Парижская коммуна</vt:lpstr>
      <vt:lpstr>Парижская коммуна</vt:lpstr>
      <vt:lpstr>Рабочее движение в Америке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движение в странах Европы в XIX веке</dc:title>
  <dc:creator>Семен</dc:creator>
  <cp:lastModifiedBy>Семен</cp:lastModifiedBy>
  <cp:revision>20</cp:revision>
  <dcterms:created xsi:type="dcterms:W3CDTF">2020-11-21T03:19:42Z</dcterms:created>
  <dcterms:modified xsi:type="dcterms:W3CDTF">2020-11-21T17:30:01Z</dcterms:modified>
</cp:coreProperties>
</file>