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8" r:id="rId12"/>
    <p:sldId id="266" r:id="rId13"/>
    <p:sldId id="267" r:id="rId1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www.consultant.ru/document/cons_doc_LAW_18118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ase.garant.ru/12125267/afa6a9ba04392e1cfe1c09aeb8a7e5f4/" TargetMode="External"/><Relationship Id="rId2" Type="http://schemas.openxmlformats.org/officeDocument/2006/relationships/hyperlink" Target="http://base.garant.ru/10108000/4409e3d130a818a2b5323978ad10f4c3/" TargetMode="External"/><Relationship Id="rId1" Type="http://schemas.openxmlformats.org/officeDocument/2006/relationships/slideLayout" Target="../slideLayouts/slideLayout2.xml"/><Relationship Id="rId5" Type="http://schemas.openxmlformats.org/officeDocument/2006/relationships/hyperlink" Target="http://www.consultant.ru/document/cons_doc_LAW_171229/b004fed0b70d0f223e4a81f8ad6cd92af90a7e3b/" TargetMode="External"/><Relationship Id="rId4" Type="http://schemas.openxmlformats.org/officeDocument/2006/relationships/hyperlink" Target="http://www.consultant.ru/document/cons_doc_LAW_217346/3d0cac60971a511280cbba229d9b6329c07731f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nsultant.ru/document/cons_doc_LAW_320450/8b16b1d54dc1a1a0cb68695ad846a49a19b4c1a1/" TargetMode="External"/><Relationship Id="rId7" Type="http://schemas.openxmlformats.org/officeDocument/2006/relationships/hyperlink" Target="http://www.consultant.ru/document/cons_doc_LAW_320450/b1eb518de03f10ae323b0d7cc7c648c1a15dd2da/" TargetMode="External"/><Relationship Id="rId2" Type="http://schemas.openxmlformats.org/officeDocument/2006/relationships/hyperlink" Target="http://www.consultant.ru/document/cons_doc_LAW_320450/ded009db389f384c41e25cbd01e10c72a784a54d/" TargetMode="External"/><Relationship Id="rId1" Type="http://schemas.openxmlformats.org/officeDocument/2006/relationships/slideLayout" Target="../slideLayouts/slideLayout2.xml"/><Relationship Id="rId6" Type="http://schemas.openxmlformats.org/officeDocument/2006/relationships/hyperlink" Target="http://www.consultant.ru/document/cons_doc_LAW_320450/5115fc85cdaf5086530a7cfde712ac2fe425a175/" TargetMode="External"/><Relationship Id="rId5" Type="http://schemas.openxmlformats.org/officeDocument/2006/relationships/hyperlink" Target="http://www.consultant.ru/document/cons_doc_LAW_320450/29605b928e5bbaa206d31a3ffa827b67288f54a1/" TargetMode="External"/><Relationship Id="rId4" Type="http://schemas.openxmlformats.org/officeDocument/2006/relationships/hyperlink" Target="http://www.consultant.ru/document/cons_doc_LAW_320450/1633ef51c6506c9d4fb11a0f350ed55e8012983d/"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consultant.ru/document/cons_doc_LAW_122992/3d0cac60971a511280cbba229d9b6329c07731f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nsultant.ru/document/cons_doc_LAW_344845/e7b1756423784cd5463ef71faa562799898dbf62/" TargetMode="External"/><Relationship Id="rId2" Type="http://schemas.openxmlformats.org/officeDocument/2006/relationships/hyperlink" Target="http://www.consultant.ru/document/cons_doc_LAW_18118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audit-it.ru/terms/taxation/penya.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81001"/>
            <a:ext cx="7772400" cy="838199"/>
          </a:xfrm>
        </p:spPr>
        <p:txBody>
          <a:bodyPr/>
          <a:lstStyle/>
          <a:p>
            <a:r>
              <a:rPr lang="ru-RU" dirty="0" smtClean="0"/>
              <a:t>Система права</a:t>
            </a:r>
            <a:endParaRPr lang="ru-RU" dirty="0"/>
          </a:p>
        </p:txBody>
      </p:sp>
      <p:sp>
        <p:nvSpPr>
          <p:cNvPr id="3" name="Подзаголовок 2"/>
          <p:cNvSpPr>
            <a:spLocks noGrp="1"/>
          </p:cNvSpPr>
          <p:nvPr>
            <p:ph type="subTitle" idx="1"/>
          </p:nvPr>
        </p:nvSpPr>
        <p:spPr>
          <a:xfrm>
            <a:off x="1371600" y="5715000"/>
            <a:ext cx="6400800" cy="609600"/>
          </a:xfrm>
        </p:spPr>
        <p:txBody>
          <a:bodyPr/>
          <a:lstStyle/>
          <a:p>
            <a:r>
              <a:rPr lang="ru-RU" dirty="0" smtClean="0"/>
              <a:t>Обществознание 10 класс</a:t>
            </a:r>
            <a:endParaRPr lang="ru-RU" dirty="0"/>
          </a:p>
        </p:txBody>
      </p:sp>
      <p:pic>
        <p:nvPicPr>
          <p:cNvPr id="1026" name="Picture 2" descr="C:\Users\Семен\Desktop\images.jpg"/>
          <p:cNvPicPr>
            <a:picLocks noChangeAspect="1" noChangeArrowheads="1"/>
          </p:cNvPicPr>
          <p:nvPr/>
        </p:nvPicPr>
        <p:blipFill>
          <a:blip r:embed="rId2"/>
          <a:srcRect/>
          <a:stretch>
            <a:fillRect/>
          </a:stretch>
        </p:blipFill>
        <p:spPr bwMode="auto">
          <a:xfrm>
            <a:off x="6324600" y="1143000"/>
            <a:ext cx="2619375" cy="1743075"/>
          </a:xfrm>
          <a:prstGeom prst="rect">
            <a:avLst/>
          </a:prstGeom>
          <a:noFill/>
        </p:spPr>
      </p:pic>
      <p:pic>
        <p:nvPicPr>
          <p:cNvPr id="1027" name="Picture 3" descr="C:\Users\Семен\Desktop\images (1).jpg"/>
          <p:cNvPicPr>
            <a:picLocks noChangeAspect="1" noChangeArrowheads="1"/>
          </p:cNvPicPr>
          <p:nvPr/>
        </p:nvPicPr>
        <p:blipFill>
          <a:blip r:embed="rId3"/>
          <a:srcRect/>
          <a:stretch>
            <a:fillRect/>
          </a:stretch>
        </p:blipFill>
        <p:spPr bwMode="auto">
          <a:xfrm>
            <a:off x="304800" y="3886200"/>
            <a:ext cx="2619375" cy="1743075"/>
          </a:xfrm>
          <a:prstGeom prst="rect">
            <a:avLst/>
          </a:prstGeom>
          <a:noFill/>
        </p:spPr>
      </p:pic>
      <p:pic>
        <p:nvPicPr>
          <p:cNvPr id="1028" name="Picture 4" descr="C:\Users\Семен\Desktop\download.jpg"/>
          <p:cNvPicPr>
            <a:picLocks noChangeAspect="1" noChangeArrowheads="1"/>
          </p:cNvPicPr>
          <p:nvPr/>
        </p:nvPicPr>
        <p:blipFill>
          <a:blip r:embed="rId4"/>
          <a:srcRect/>
          <a:stretch>
            <a:fillRect/>
          </a:stretch>
        </p:blipFill>
        <p:spPr bwMode="auto">
          <a:xfrm>
            <a:off x="381000" y="1066800"/>
            <a:ext cx="1838325" cy="2486025"/>
          </a:xfrm>
          <a:prstGeom prst="rect">
            <a:avLst/>
          </a:prstGeom>
          <a:noFill/>
        </p:spPr>
      </p:pic>
      <p:pic>
        <p:nvPicPr>
          <p:cNvPr id="1029" name="Picture 5" descr="C:\Users\Семен\Desktop\images (2).jpg"/>
          <p:cNvPicPr>
            <a:picLocks noChangeAspect="1" noChangeArrowheads="1"/>
          </p:cNvPicPr>
          <p:nvPr/>
        </p:nvPicPr>
        <p:blipFill>
          <a:blip r:embed="rId5"/>
          <a:srcRect/>
          <a:stretch>
            <a:fillRect/>
          </a:stretch>
        </p:blipFill>
        <p:spPr bwMode="auto">
          <a:xfrm>
            <a:off x="2438400" y="1066800"/>
            <a:ext cx="1790700" cy="2552700"/>
          </a:xfrm>
          <a:prstGeom prst="rect">
            <a:avLst/>
          </a:prstGeom>
          <a:noFill/>
        </p:spPr>
      </p:pic>
      <p:pic>
        <p:nvPicPr>
          <p:cNvPr id="1030" name="Picture 6" descr="C:\Users\Семен\Desktop\images (3).jpg"/>
          <p:cNvPicPr>
            <a:picLocks noChangeAspect="1" noChangeArrowheads="1"/>
          </p:cNvPicPr>
          <p:nvPr/>
        </p:nvPicPr>
        <p:blipFill>
          <a:blip r:embed="rId6"/>
          <a:srcRect/>
          <a:stretch>
            <a:fillRect/>
          </a:stretch>
        </p:blipFill>
        <p:spPr bwMode="auto">
          <a:xfrm>
            <a:off x="6438900" y="3810000"/>
            <a:ext cx="2705100" cy="1838325"/>
          </a:xfrm>
          <a:prstGeom prst="rect">
            <a:avLst/>
          </a:prstGeom>
          <a:noFill/>
        </p:spPr>
      </p:pic>
      <p:pic>
        <p:nvPicPr>
          <p:cNvPr id="1033" name="Picture 9" descr="C:\Users\Семен\Desktop\cover3d1__w600.jpg"/>
          <p:cNvPicPr>
            <a:picLocks noChangeAspect="1" noChangeArrowheads="1"/>
          </p:cNvPicPr>
          <p:nvPr/>
        </p:nvPicPr>
        <p:blipFill>
          <a:blip r:embed="rId7"/>
          <a:srcRect/>
          <a:stretch>
            <a:fillRect/>
          </a:stretch>
        </p:blipFill>
        <p:spPr bwMode="auto">
          <a:xfrm>
            <a:off x="4191000" y="990600"/>
            <a:ext cx="2057400" cy="2895599"/>
          </a:xfrm>
          <a:prstGeom prst="rect">
            <a:avLst/>
          </a:prstGeom>
          <a:noFill/>
        </p:spPr>
      </p:pic>
      <p:pic>
        <p:nvPicPr>
          <p:cNvPr id="1034" name="Picture 10" descr="C:\Users\Семен\Desktop\ukrf.jpg"/>
          <p:cNvPicPr>
            <a:picLocks noChangeAspect="1" noChangeArrowheads="1"/>
          </p:cNvPicPr>
          <p:nvPr/>
        </p:nvPicPr>
        <p:blipFill>
          <a:blip r:embed="rId8" cstate="print"/>
          <a:srcRect/>
          <a:stretch>
            <a:fillRect/>
          </a:stretch>
        </p:blipFill>
        <p:spPr bwMode="auto">
          <a:xfrm>
            <a:off x="3200400" y="3886200"/>
            <a:ext cx="3048000" cy="1752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dirty="0" smtClean="0"/>
              <a:t>Структура нормы права</a:t>
            </a:r>
            <a:endParaRPr lang="ru-RU" dirty="0"/>
          </a:p>
        </p:txBody>
      </p:sp>
      <p:sp>
        <p:nvSpPr>
          <p:cNvPr id="3" name="Содержимое 2"/>
          <p:cNvSpPr>
            <a:spLocks noGrp="1"/>
          </p:cNvSpPr>
          <p:nvPr>
            <p:ph idx="1"/>
          </p:nvPr>
        </p:nvSpPr>
        <p:spPr>
          <a:xfrm>
            <a:off x="457200" y="1066800"/>
            <a:ext cx="8229600" cy="5059363"/>
          </a:xfrm>
        </p:spPr>
        <p:txBody>
          <a:bodyPr>
            <a:normAutofit fontScale="85000" lnSpcReduction="20000"/>
          </a:bodyPr>
          <a:lstStyle/>
          <a:p>
            <a:pPr>
              <a:buNone/>
            </a:pPr>
            <a:r>
              <a:rPr lang="ru-RU" dirty="0" smtClean="0"/>
              <a:t> </a:t>
            </a:r>
            <a:r>
              <a:rPr lang="ru-RU" sz="2000" dirty="0" smtClean="0"/>
              <a:t>Норма права состоит из трёх основных частей:  </a:t>
            </a:r>
          </a:p>
          <a:p>
            <a:pPr>
              <a:buNone/>
            </a:pPr>
            <a:r>
              <a:rPr lang="ru-RU" sz="2000" u="sng" dirty="0" smtClean="0"/>
              <a:t>  гипотезы ( Если…)        диспозиции ( То…)         санкции( Иначе…) </a:t>
            </a:r>
          </a:p>
          <a:p>
            <a:pPr>
              <a:buNone/>
            </a:pPr>
            <a:endParaRPr lang="ru-RU" sz="2000" u="sng" dirty="0" smtClean="0"/>
          </a:p>
          <a:p>
            <a:pPr>
              <a:buNone/>
            </a:pPr>
            <a:r>
              <a:rPr lang="ru-RU" sz="2000" u="sng" dirty="0" smtClean="0"/>
              <a:t> Гипотеза – условия , при которых данная норма вступает в силу   </a:t>
            </a:r>
          </a:p>
          <a:p>
            <a:pPr>
              <a:buNone/>
            </a:pPr>
            <a:r>
              <a:rPr lang="ru-RU" sz="2000" u="sng" dirty="0" smtClean="0"/>
              <a:t>Диспозиция – само правило поведения участников правоотношений  </a:t>
            </a:r>
          </a:p>
          <a:p>
            <a:pPr>
              <a:buNone/>
            </a:pPr>
            <a:r>
              <a:rPr lang="ru-RU" sz="2000" u="sng" dirty="0" smtClean="0"/>
              <a:t> Санкция – мера воздействия </a:t>
            </a:r>
            <a:r>
              <a:rPr lang="ru-RU" sz="2000" u="sng" dirty="0" err="1" smtClean="0"/>
              <a:t>гсударства</a:t>
            </a:r>
            <a:r>
              <a:rPr lang="ru-RU" sz="2000" u="sng" dirty="0" smtClean="0"/>
              <a:t> на нарушителя данной нормы права </a:t>
            </a:r>
          </a:p>
          <a:p>
            <a:pPr>
              <a:buNone/>
            </a:pPr>
            <a:r>
              <a:rPr lang="ru-RU" sz="2000" dirty="0" smtClean="0"/>
              <a:t> Все части правовой нормы могут содержаться в разных нормативно – правовых актах. </a:t>
            </a:r>
          </a:p>
          <a:p>
            <a:pPr>
              <a:buNone/>
            </a:pPr>
            <a:endParaRPr lang="ru-RU" sz="2000" dirty="0" smtClean="0"/>
          </a:p>
          <a:p>
            <a:pPr>
              <a:buNone/>
            </a:pPr>
            <a:r>
              <a:rPr lang="ru-RU" sz="2000" dirty="0" smtClean="0"/>
              <a:t>Примеры:  </a:t>
            </a:r>
            <a:r>
              <a:rPr lang="ru-RU" sz="2000" b="1" dirty="0" smtClean="0"/>
              <a:t>УК РФ Статья 155. Разглашение тайны усыновления (удочерения)</a:t>
            </a:r>
          </a:p>
          <a:p>
            <a:pPr>
              <a:buNone/>
            </a:pPr>
            <a:r>
              <a:rPr lang="ru-RU" sz="2000" b="1" dirty="0" smtClean="0"/>
              <a:t> </a:t>
            </a:r>
          </a:p>
          <a:p>
            <a:pPr>
              <a:buNone/>
            </a:pPr>
            <a:r>
              <a:rPr lang="ru-RU" sz="2000" dirty="0" smtClean="0"/>
              <a:t>       Разглашение </a:t>
            </a:r>
            <a:r>
              <a:rPr lang="ru-RU" sz="2000" dirty="0" smtClean="0">
                <a:hlinkClick r:id="rId2"/>
              </a:rPr>
              <a:t>тайны</a:t>
            </a:r>
            <a:r>
              <a:rPr lang="ru-RU" sz="2000" dirty="0" smtClean="0"/>
              <a:t> усыновления (удочерения) вопреки воле усыновителя, совершенное лицом, обязанным хранить факт усыновления (удочерения) как служебную или профессиональную тайну, либо иным лицом из корыстных или иных низменных побуждений, -</a:t>
            </a:r>
          </a:p>
          <a:p>
            <a:pPr>
              <a:buNone/>
            </a:pPr>
            <a:r>
              <a:rPr lang="ru-RU" sz="2000" dirty="0" smtClean="0"/>
              <a:t>        наказывается штрафом в размере до восьмидесяти тысяч рублей или в размере заработной платы или иного дохода осужденного за период до шести месяцев, либо обязательными работами на срок до трехсот шестидесяти часов, либо исправительными работами на срок до одного года, либо арестом на срок до четырех месяцев с лишением права занимать определенные должности или заниматься определенной деятельностью на срок до трех лет или без такового.</a:t>
            </a:r>
          </a:p>
          <a:p>
            <a:pPr>
              <a:buNone/>
            </a:pP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Верховный суд Российской Федерации</a:t>
            </a:r>
            <a:endParaRPr lang="ru-RU" dirty="0"/>
          </a:p>
        </p:txBody>
      </p:sp>
      <p:pic>
        <p:nvPicPr>
          <p:cNvPr id="4099" name="Picture 3" descr="C:\Users\Семен\Desktop\regnum_picture_1563555491353676_normal.jpg"/>
          <p:cNvPicPr>
            <a:picLocks noGrp="1" noChangeAspect="1" noChangeArrowheads="1"/>
          </p:cNvPicPr>
          <p:nvPr>
            <p:ph idx="1"/>
          </p:nvPr>
        </p:nvPicPr>
        <p:blipFill>
          <a:blip r:embed="rId2"/>
          <a:srcRect/>
          <a:stretch>
            <a:fillRect/>
          </a:stretch>
        </p:blipFill>
        <p:spPr bwMode="auto">
          <a:xfrm>
            <a:off x="762000" y="1524000"/>
            <a:ext cx="7772400" cy="5029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dirty="0" smtClean="0"/>
              <a:t>Санкции в разных нормативно – правовых актах</a:t>
            </a:r>
            <a:endParaRPr lang="ru-RU" dirty="0"/>
          </a:p>
        </p:txBody>
      </p:sp>
      <p:sp>
        <p:nvSpPr>
          <p:cNvPr id="3" name="Содержимое 2"/>
          <p:cNvSpPr>
            <a:spLocks noGrp="1"/>
          </p:cNvSpPr>
          <p:nvPr>
            <p:ph idx="1"/>
          </p:nvPr>
        </p:nvSpPr>
        <p:spPr>
          <a:xfrm>
            <a:off x="457200" y="1219200"/>
            <a:ext cx="8229600" cy="5334000"/>
          </a:xfrm>
        </p:spPr>
        <p:txBody>
          <a:bodyPr>
            <a:normAutofit fontScale="85000" lnSpcReduction="20000"/>
          </a:bodyPr>
          <a:lstStyle/>
          <a:p>
            <a:pPr>
              <a:buNone/>
            </a:pPr>
            <a:r>
              <a:rPr lang="ru-RU" sz="1600" b="1" dirty="0" smtClean="0"/>
              <a:t>     Статья 93. Ответственность за нарушение избирательных прав граждан </a:t>
            </a:r>
          </a:p>
          <a:p>
            <a:pPr>
              <a:buNone/>
            </a:pPr>
            <a:r>
              <a:rPr lang="ru-RU" sz="1600" b="1" dirty="0" smtClean="0"/>
              <a:t>(из ФЗ « О выборах депутатов Государственной Думы»)  </a:t>
            </a:r>
          </a:p>
          <a:p>
            <a:pPr>
              <a:buNone/>
            </a:pPr>
            <a:r>
              <a:rPr lang="ru-RU" sz="1600" dirty="0" smtClean="0"/>
              <a:t>      1. </a:t>
            </a:r>
            <a:r>
              <a:rPr lang="ru-RU" sz="1600" dirty="0" smtClean="0">
                <a:hlinkClick r:id="rId2"/>
              </a:rPr>
              <a:t>Уголовную</a:t>
            </a:r>
            <a:r>
              <a:rPr lang="ru-RU" sz="1600" dirty="0" smtClean="0"/>
              <a:t>, </a:t>
            </a:r>
            <a:r>
              <a:rPr lang="ru-RU" sz="1600" dirty="0" smtClean="0">
                <a:hlinkClick r:id="rId3"/>
              </a:rPr>
              <a:t>административную</a:t>
            </a:r>
            <a:r>
              <a:rPr lang="ru-RU" sz="1600" dirty="0" smtClean="0"/>
              <a:t> либо иную ответственность в соответствии с федеральными законами несут лица:</a:t>
            </a:r>
          </a:p>
          <a:p>
            <a:pPr>
              <a:buNone/>
            </a:pPr>
            <a:r>
              <a:rPr lang="ru-RU" sz="1600" dirty="0" smtClean="0"/>
              <a:t>    а) препятствующие путем насилия, обмана, угроз, подлога или иным способом свободному осуществлению гражданином Российской Федерации права избирать и быть избранным,  </a:t>
            </a:r>
          </a:p>
          <a:p>
            <a:pPr>
              <a:buNone/>
            </a:pPr>
            <a:r>
              <a:rPr lang="ru-RU" sz="1600" dirty="0" smtClean="0"/>
              <a:t>     о) препятствующие голосованию на избирательных участках,</a:t>
            </a:r>
          </a:p>
          <a:p>
            <a:pPr>
              <a:buNone/>
            </a:pPr>
            <a:r>
              <a:rPr lang="ru-RU" sz="1600" dirty="0" smtClean="0"/>
              <a:t>    </a:t>
            </a:r>
            <a:r>
              <a:rPr lang="ru-RU" sz="1600" dirty="0" err="1" smtClean="0"/>
              <a:t>п</a:t>
            </a:r>
            <a:r>
              <a:rPr lang="ru-RU" sz="1600" dirty="0" smtClean="0"/>
              <a:t>) нарушающие тайну голосования,</a:t>
            </a:r>
          </a:p>
          <a:p>
            <a:pPr>
              <a:buNone/>
            </a:pPr>
            <a:r>
              <a:rPr lang="ru-RU" sz="1600" dirty="0" smtClean="0"/>
              <a:t>     </a:t>
            </a:r>
            <a:r>
              <a:rPr lang="ru-RU" sz="1600" dirty="0" err="1" smtClean="0"/>
              <a:t>р</a:t>
            </a:r>
            <a:r>
              <a:rPr lang="ru-RU" sz="1600" dirty="0" smtClean="0"/>
              <a:t>) принуждающие избирателей голосовать вопреки их собственному выбору, </a:t>
            </a:r>
          </a:p>
          <a:p>
            <a:pPr>
              <a:buNone/>
            </a:pPr>
            <a:endParaRPr lang="ru-RU" sz="1600" b="1" dirty="0" smtClean="0"/>
          </a:p>
          <a:p>
            <a:pPr>
              <a:buNone/>
            </a:pPr>
            <a:r>
              <a:rPr lang="ru-RU" sz="1600" b="1" dirty="0" smtClean="0"/>
              <a:t>    </a:t>
            </a:r>
            <a:r>
              <a:rPr lang="ru-RU" sz="1600" b="1" dirty="0" err="1" smtClean="0"/>
              <a:t>КоАП</a:t>
            </a:r>
            <a:r>
              <a:rPr lang="ru-RU" sz="1600" b="1" dirty="0" smtClean="0"/>
              <a:t> РФ Статья 5.16. Подкуп избирателей, участников референдума либо осуществление в период избирательной кампании, кампании референдума благотворительной деятельности с нарушением законодательства о выборах и референдумах</a:t>
            </a:r>
          </a:p>
          <a:p>
            <a:endParaRPr lang="ru-RU" sz="1600" b="1" dirty="0" smtClean="0"/>
          </a:p>
          <a:p>
            <a:pPr>
              <a:buNone/>
            </a:pPr>
            <a:r>
              <a:rPr lang="ru-RU" sz="1600" dirty="0" smtClean="0"/>
              <a:t>    Подкуп избирателей, участников референдума, если эти действия не содержат уголовно наказуемого деяния, либо осуществление благотворительной деятельности с нарушением законодательства о выборах и референдумах -</a:t>
            </a:r>
          </a:p>
          <a:p>
            <a:pPr>
              <a:buNone/>
            </a:pPr>
            <a:r>
              <a:rPr lang="ru-RU" sz="1600" dirty="0" smtClean="0"/>
              <a:t>    влечет наложение административного штрафа на граждан в размере от двадцати тысяч до двадцати пяти тысяч рублей; на должностных лиц - от тридцати тысяч до сорока тысяч рублей; на юридических лиц - от трехсот тысяч до пятисот тысяч рублей.</a:t>
            </a:r>
          </a:p>
          <a:p>
            <a:pPr>
              <a:buNone/>
            </a:pPr>
            <a:r>
              <a:rPr lang="ru-RU" sz="1600" dirty="0" smtClean="0"/>
              <a:t>     (в ред. Федеральных законов от 22.06.2007 </a:t>
            </a:r>
            <a:r>
              <a:rPr lang="ru-RU" sz="1600" dirty="0" smtClean="0">
                <a:hlinkClick r:id="rId4"/>
              </a:rPr>
              <a:t>N 116-ФЗ</a:t>
            </a:r>
            <a:r>
              <a:rPr lang="ru-RU" sz="1600" dirty="0" smtClean="0"/>
              <a:t>, от </a:t>
            </a:r>
            <a:r>
              <a:rPr lang="ru-RU" sz="1600" dirty="0" smtClean="0"/>
              <a:t>24.11.2017</a:t>
            </a:r>
            <a:r>
              <a:rPr lang="ru-RU" sz="1600" dirty="0" smtClean="0"/>
              <a:t> </a:t>
            </a:r>
            <a:r>
              <a:rPr lang="ru-RU" sz="1600" dirty="0" smtClean="0">
                <a:hlinkClick r:id="rId5"/>
              </a:rPr>
              <a:t>N 355-ФЗ</a:t>
            </a:r>
            <a:r>
              <a:rPr lang="ru-RU" sz="1600" dirty="0" smtClean="0"/>
              <a:t>)</a:t>
            </a:r>
          </a:p>
          <a:p>
            <a:pPr>
              <a:buNone/>
            </a:pPr>
            <a:r>
              <a:rPr lang="ru-RU" sz="1600" b="1" dirty="0" smtClean="0"/>
              <a:t>   </a:t>
            </a:r>
            <a:br>
              <a:rPr lang="ru-RU" sz="1600" b="1" dirty="0" smtClean="0"/>
            </a:br>
            <a:r>
              <a:rPr lang="ru-RU" sz="1600" b="1" dirty="0" smtClean="0"/>
              <a:t/>
            </a:r>
            <a:br>
              <a:rPr lang="ru-RU" sz="1600" b="1" dirty="0" smtClean="0"/>
            </a:b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 </a:t>
            </a:r>
            <a:endParaRPr lang="ru-RU" dirty="0"/>
          </a:p>
        </p:txBody>
      </p:sp>
      <p:sp>
        <p:nvSpPr>
          <p:cNvPr id="3" name="Содержимое 2"/>
          <p:cNvSpPr>
            <a:spLocks noGrp="1"/>
          </p:cNvSpPr>
          <p:nvPr>
            <p:ph idx="1"/>
          </p:nvPr>
        </p:nvSpPr>
        <p:spPr/>
        <p:txBody>
          <a:bodyPr/>
          <a:lstStyle/>
          <a:p>
            <a:pPr>
              <a:buNone/>
            </a:pPr>
            <a:r>
              <a:rPr lang="ru-RU" dirty="0" smtClean="0"/>
              <a:t> параграф №25 учебника + презентация </a:t>
            </a:r>
          </a:p>
          <a:p>
            <a:pPr>
              <a:buNone/>
            </a:pPr>
            <a:r>
              <a:rPr lang="ru-RU" dirty="0" smtClean="0"/>
              <a:t>Знать определения: </a:t>
            </a:r>
            <a:r>
              <a:rPr lang="ru-RU" b="1" dirty="0" smtClean="0"/>
              <a:t>право, норма права и её части, система права , частное и публичное право, материальное и процессуальное право,  социальные нормы и их виды.</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fontScale="90000"/>
          </a:bodyPr>
          <a:lstStyle/>
          <a:p>
            <a:r>
              <a:rPr lang="ru-RU" dirty="0" smtClean="0"/>
              <a:t>Понятие системы права</a:t>
            </a:r>
            <a:endParaRPr lang="ru-RU" dirty="0"/>
          </a:p>
        </p:txBody>
      </p:sp>
      <p:sp>
        <p:nvSpPr>
          <p:cNvPr id="3" name="Содержимое 2"/>
          <p:cNvSpPr>
            <a:spLocks noGrp="1"/>
          </p:cNvSpPr>
          <p:nvPr>
            <p:ph idx="1"/>
          </p:nvPr>
        </p:nvSpPr>
        <p:spPr>
          <a:xfrm>
            <a:off x="76200" y="914400"/>
            <a:ext cx="6477000" cy="5638800"/>
          </a:xfrm>
        </p:spPr>
        <p:txBody>
          <a:bodyPr/>
          <a:lstStyle/>
          <a:p>
            <a:pPr>
              <a:buNone/>
            </a:pPr>
            <a:r>
              <a:rPr lang="ru-RU" dirty="0" smtClean="0"/>
              <a:t> </a:t>
            </a:r>
            <a:r>
              <a:rPr lang="ru-RU" sz="1800" dirty="0" smtClean="0"/>
              <a:t>Система права – это внутреннее строение права, взаимосвязь всех его элементов и подсистем. Как же строится система права ? </a:t>
            </a:r>
          </a:p>
          <a:p>
            <a:pPr>
              <a:buNone/>
            </a:pPr>
            <a:r>
              <a:rPr lang="ru-RU" sz="1800" dirty="0" smtClean="0"/>
              <a:t> </a:t>
            </a:r>
            <a:r>
              <a:rPr lang="ru-RU" sz="1800" b="1" dirty="0" smtClean="0"/>
              <a:t>Основной элемент системы права, его « </a:t>
            </a:r>
            <a:r>
              <a:rPr lang="ru-RU" sz="1800" b="1" dirty="0" err="1" smtClean="0"/>
              <a:t>первокирпичик</a:t>
            </a:r>
            <a:r>
              <a:rPr lang="ru-RU" sz="1800" b="1" dirty="0" smtClean="0"/>
              <a:t>» – это норма права.  </a:t>
            </a:r>
          </a:p>
          <a:p>
            <a:pPr>
              <a:buNone/>
            </a:pPr>
            <a:r>
              <a:rPr lang="ru-RU" sz="1800" b="1" dirty="0" smtClean="0"/>
              <a:t> </a:t>
            </a:r>
            <a:r>
              <a:rPr lang="ru-RU" sz="1800" dirty="0" smtClean="0"/>
              <a:t>Нормы права регулируют конкретные ситуации в различных сферах жизни.  </a:t>
            </a:r>
            <a:r>
              <a:rPr lang="ru-RU" sz="1800" b="1" dirty="0" smtClean="0"/>
              <a:t>Совокупность норм, регулирующих определённый круг отношений называется правовой институт. </a:t>
            </a:r>
          </a:p>
          <a:p>
            <a:pPr>
              <a:buNone/>
            </a:pPr>
            <a:r>
              <a:rPr lang="ru-RU" sz="1800" dirty="0" smtClean="0"/>
              <a:t> В свою очередь, правовые институты тоже можно объединить в определённые сферы регулирования </a:t>
            </a:r>
            <a:r>
              <a:rPr lang="ru-RU" sz="1800" b="1" dirty="0" smtClean="0"/>
              <a:t>– отрасли правового регулирования. </a:t>
            </a:r>
          </a:p>
          <a:p>
            <a:pPr>
              <a:buNone/>
            </a:pPr>
            <a:r>
              <a:rPr lang="ru-RU" sz="1800" dirty="0" smtClean="0"/>
              <a:t> Всего базовых отраслей в правовой системе РФ </a:t>
            </a:r>
            <a:r>
              <a:rPr lang="ru-RU" sz="1800" b="1" dirty="0" smtClean="0"/>
              <a:t>шесть:</a:t>
            </a:r>
            <a:r>
              <a:rPr lang="ru-RU" sz="1800" dirty="0" smtClean="0"/>
              <a:t> </a:t>
            </a:r>
          </a:p>
          <a:p>
            <a:pPr>
              <a:buNone/>
            </a:pPr>
            <a:r>
              <a:rPr lang="ru-RU" sz="1800" dirty="0" smtClean="0"/>
              <a:t> </a:t>
            </a:r>
            <a:r>
              <a:rPr lang="ru-RU" sz="1800" b="1" dirty="0" smtClean="0"/>
              <a:t>конституционное, административное, уголовное, гражданское, трудовое и семейное право.  </a:t>
            </a:r>
          </a:p>
          <a:p>
            <a:pPr>
              <a:buNone/>
            </a:pPr>
            <a:r>
              <a:rPr lang="ru-RU" sz="1800" dirty="0" smtClean="0"/>
              <a:t> сферы правового регулирования также подразделяют: сфера </a:t>
            </a:r>
            <a:r>
              <a:rPr lang="ru-RU" sz="1800" b="1" dirty="0" smtClean="0"/>
              <a:t>частного права и сфера публичного права.</a:t>
            </a:r>
          </a:p>
          <a:p>
            <a:pPr>
              <a:buNone/>
            </a:pPr>
            <a:endParaRPr lang="ru-RU" sz="1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dirty="0" smtClean="0"/>
              <a:t>Публичное право</a:t>
            </a:r>
            <a:endParaRPr lang="ru-RU" dirty="0"/>
          </a:p>
        </p:txBody>
      </p:sp>
      <p:pic>
        <p:nvPicPr>
          <p:cNvPr id="2050" name="Picture 2" descr="C:\Users\Семен\Desktop\bd62fafbed343e81184452624be0b559-800x.jpg"/>
          <p:cNvPicPr>
            <a:picLocks noGrp="1" noChangeAspect="1" noChangeArrowheads="1"/>
          </p:cNvPicPr>
          <p:nvPr>
            <p:ph idx="1"/>
          </p:nvPr>
        </p:nvPicPr>
        <p:blipFill>
          <a:blip r:embed="rId2"/>
          <a:srcRect/>
          <a:stretch>
            <a:fillRect/>
          </a:stretch>
        </p:blipFill>
        <p:spPr bwMode="auto">
          <a:xfrm>
            <a:off x="152401" y="1066800"/>
            <a:ext cx="4648199" cy="5181600"/>
          </a:xfrm>
          <a:prstGeom prst="rect">
            <a:avLst/>
          </a:prstGeom>
          <a:noFill/>
        </p:spPr>
      </p:pic>
      <p:pic>
        <p:nvPicPr>
          <p:cNvPr id="2051" name="Picture 3" descr="C:\Users\Семен\Desktop\download.jpg"/>
          <p:cNvPicPr>
            <a:picLocks noChangeAspect="1" noChangeArrowheads="1"/>
          </p:cNvPicPr>
          <p:nvPr/>
        </p:nvPicPr>
        <p:blipFill>
          <a:blip r:embed="rId3"/>
          <a:srcRect/>
          <a:stretch>
            <a:fillRect/>
          </a:stretch>
        </p:blipFill>
        <p:spPr bwMode="auto">
          <a:xfrm>
            <a:off x="4876800" y="838200"/>
            <a:ext cx="4267200" cy="5791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задание</a:t>
            </a:r>
            <a:endParaRPr lang="ru-RU" dirty="0"/>
          </a:p>
        </p:txBody>
      </p:sp>
      <p:sp>
        <p:nvSpPr>
          <p:cNvPr id="3" name="Содержимое 2"/>
          <p:cNvSpPr>
            <a:spLocks noGrp="1"/>
          </p:cNvSpPr>
          <p:nvPr>
            <p:ph idx="1"/>
          </p:nvPr>
        </p:nvSpPr>
        <p:spPr>
          <a:xfrm>
            <a:off x="457200" y="838200"/>
            <a:ext cx="8229600" cy="5287963"/>
          </a:xfrm>
        </p:spPr>
        <p:txBody>
          <a:bodyPr>
            <a:normAutofit lnSpcReduction="10000"/>
          </a:bodyPr>
          <a:lstStyle/>
          <a:p>
            <a:pPr>
              <a:buNone/>
            </a:pPr>
            <a:r>
              <a:rPr lang="ru-RU" dirty="0" smtClean="0"/>
              <a:t> </a:t>
            </a:r>
            <a:r>
              <a:rPr lang="ru-RU" sz="1800" dirty="0" smtClean="0"/>
              <a:t>Перед вами текст нормы права. Определите институт, отрасль права и сферу правового регулирования – частное или публичное?  </a:t>
            </a:r>
          </a:p>
          <a:p>
            <a:pPr>
              <a:buNone/>
            </a:pPr>
            <a:r>
              <a:rPr lang="ru-RU" sz="1400" dirty="0" smtClean="0"/>
              <a:t>  1</a:t>
            </a:r>
            <a:r>
              <a:rPr lang="ru-RU" sz="1400" i="1" dirty="0" smtClean="0"/>
              <a:t>.    Наследники по закону призываются к </a:t>
            </a:r>
            <a:r>
              <a:rPr lang="ru-RU" sz="1400" b="1" i="1" dirty="0" smtClean="0"/>
              <a:t>наследованию</a:t>
            </a:r>
            <a:r>
              <a:rPr lang="ru-RU" sz="1400" i="1" dirty="0" smtClean="0"/>
              <a:t> в порядке очередности, предусмотренной </a:t>
            </a:r>
            <a:r>
              <a:rPr lang="ru-RU" sz="1400" i="1" dirty="0" smtClean="0">
                <a:hlinkClick r:id="rId2"/>
              </a:rPr>
              <a:t>статьями 1142</a:t>
            </a:r>
            <a:r>
              <a:rPr lang="ru-RU" sz="1400" i="1" dirty="0" smtClean="0"/>
              <a:t> - </a:t>
            </a:r>
            <a:r>
              <a:rPr lang="ru-RU" sz="1400" i="1" dirty="0" smtClean="0">
                <a:hlinkClick r:id="rId3"/>
              </a:rPr>
              <a:t>1145</a:t>
            </a:r>
            <a:r>
              <a:rPr lang="ru-RU" sz="1400" i="1" dirty="0" smtClean="0"/>
              <a:t> и </a:t>
            </a:r>
            <a:r>
              <a:rPr lang="ru-RU" sz="1400" i="1" dirty="0" smtClean="0">
                <a:hlinkClick r:id="rId4"/>
              </a:rPr>
              <a:t>1148</a:t>
            </a:r>
            <a:r>
              <a:rPr lang="ru-RU" sz="1400" i="1" dirty="0" smtClean="0"/>
              <a:t> настоящего Кодекса.</a:t>
            </a:r>
          </a:p>
          <a:p>
            <a:pPr>
              <a:buNone/>
            </a:pPr>
            <a:r>
              <a:rPr lang="ru-RU" sz="1400" i="1" dirty="0" smtClean="0"/>
              <a:t>        Наследники каждой последующей очереди наследуют, если нет наследников предшествующих очередей, то есть если наследники предшествующих очередей отсутствуют, либо никто из них не имеет права наследовать, либо все они отстранены от наследования </a:t>
            </a:r>
            <a:r>
              <a:rPr lang="ru-RU" sz="1400" i="1" dirty="0" smtClean="0">
                <a:hlinkClick r:id="rId5"/>
              </a:rPr>
              <a:t>(статья 1117)</a:t>
            </a:r>
            <a:r>
              <a:rPr lang="ru-RU" sz="1400" i="1" dirty="0" smtClean="0"/>
              <a:t>, либо лишены наследства </a:t>
            </a:r>
            <a:r>
              <a:rPr lang="ru-RU" sz="1400" i="1" dirty="0" smtClean="0">
                <a:hlinkClick r:id="rId6"/>
              </a:rPr>
              <a:t>(пункт 1 статьи 1119)</a:t>
            </a:r>
            <a:r>
              <a:rPr lang="ru-RU" sz="1400" i="1" dirty="0" smtClean="0"/>
              <a:t>, либо никто из них не принял наследства, либо все они отказались от наследства.</a:t>
            </a:r>
          </a:p>
          <a:p>
            <a:pPr>
              <a:buNone/>
            </a:pPr>
            <a:r>
              <a:rPr lang="ru-RU" sz="1400" i="1" dirty="0" smtClean="0"/>
              <a:t>        Наследники одной очереди наследуют в равных долях, за исключением наследников, наследующих по праву представления </a:t>
            </a:r>
            <a:r>
              <a:rPr lang="ru-RU" sz="1400" i="1" dirty="0" smtClean="0">
                <a:hlinkClick r:id="rId7"/>
              </a:rPr>
              <a:t>(статья 1146)</a:t>
            </a:r>
            <a:r>
              <a:rPr lang="ru-RU" sz="1400" i="1" dirty="0" smtClean="0"/>
              <a:t>.</a:t>
            </a:r>
          </a:p>
          <a:p>
            <a:pPr>
              <a:buNone/>
            </a:pPr>
            <a:endParaRPr lang="ru-RU" sz="1400" i="1" dirty="0" smtClean="0"/>
          </a:p>
          <a:p>
            <a:pPr>
              <a:buNone/>
            </a:pPr>
            <a:endParaRPr lang="ru-RU" sz="1400" i="1" dirty="0" smtClean="0"/>
          </a:p>
          <a:p>
            <a:pPr>
              <a:buNone/>
            </a:pPr>
            <a:r>
              <a:rPr lang="ru-RU" sz="1400" i="1" dirty="0" smtClean="0"/>
              <a:t>         2. </a:t>
            </a:r>
            <a:r>
              <a:rPr lang="ru-RU" sz="1400" dirty="0" smtClean="0"/>
              <a:t>1. </a:t>
            </a:r>
            <a:r>
              <a:rPr lang="ru-RU" sz="1400" b="1" dirty="0" smtClean="0"/>
              <a:t>Расторжение брака</a:t>
            </a:r>
            <a:r>
              <a:rPr lang="ru-RU" sz="1400" dirty="0" smtClean="0"/>
              <a:t> в судебном порядке производится, если судом установлено, что дальнейшая совместная жизнь супругов и сохранение семьи невозможны.</a:t>
            </a:r>
          </a:p>
          <a:p>
            <a:pPr>
              <a:buNone/>
            </a:pPr>
            <a:r>
              <a:rPr lang="ru-RU" sz="1400" dirty="0" smtClean="0"/>
              <a:t>        При рассмотрении дела о расторжении брака при отсутствии согласия одного из супругов на расторжение брака суд вправе принять меры к примирению супругов и вправе отложить разбирательство дела, назначив супругам срок для примирения в пределах трех месяцев.</a:t>
            </a:r>
          </a:p>
          <a:p>
            <a:pPr>
              <a:buNone/>
            </a:pPr>
            <a:r>
              <a:rPr lang="ru-RU" sz="1400" dirty="0" smtClean="0"/>
              <a:t>         Расторжение брака производится, если меры по примирению супругов оказались безрезультатными и супруги (один из них) настаивают на расторжении брака.</a:t>
            </a:r>
          </a:p>
          <a:p>
            <a:pPr>
              <a:buNone/>
            </a:pPr>
            <a:r>
              <a:rPr lang="ru-RU" sz="1400" dirty="0" smtClean="0"/>
              <a:t> </a:t>
            </a:r>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dirty="0" smtClean="0"/>
              <a:t>Задание</a:t>
            </a:r>
            <a:endParaRPr lang="ru-RU" dirty="0"/>
          </a:p>
        </p:txBody>
      </p:sp>
      <p:sp>
        <p:nvSpPr>
          <p:cNvPr id="3" name="Содержимое 2"/>
          <p:cNvSpPr>
            <a:spLocks noGrp="1"/>
          </p:cNvSpPr>
          <p:nvPr>
            <p:ph idx="1"/>
          </p:nvPr>
        </p:nvSpPr>
        <p:spPr>
          <a:xfrm>
            <a:off x="457200" y="762000"/>
            <a:ext cx="8229600" cy="5791200"/>
          </a:xfrm>
        </p:spPr>
        <p:txBody>
          <a:bodyPr>
            <a:normAutofit/>
          </a:bodyPr>
          <a:lstStyle/>
          <a:p>
            <a:pPr>
              <a:buNone/>
            </a:pPr>
            <a:r>
              <a:rPr lang="ru-RU" sz="1600" b="1" i="1" dirty="0" smtClean="0"/>
              <a:t>    Статья 82</a:t>
            </a:r>
          </a:p>
          <a:p>
            <a:pPr>
              <a:buNone/>
            </a:pPr>
            <a:r>
              <a:rPr lang="ru-RU" sz="1600" i="1" dirty="0" smtClean="0"/>
              <a:t>    1. При вступлении в должность </a:t>
            </a:r>
            <a:r>
              <a:rPr lang="ru-RU" sz="1600" b="1" i="1" dirty="0" smtClean="0"/>
              <a:t>Президент Российской Фе</a:t>
            </a:r>
            <a:r>
              <a:rPr lang="ru-RU" sz="1600" i="1" dirty="0" smtClean="0"/>
              <a:t>дерации приносит народу следующую присягу:</a:t>
            </a:r>
          </a:p>
          <a:p>
            <a:pPr>
              <a:buNone/>
            </a:pPr>
            <a:r>
              <a:rPr lang="ru-RU" sz="1600" i="1" dirty="0" smtClean="0"/>
              <a:t>    "Клянусь при осуществлении полномочий Президента Российской Федерации уважать и охранять права и свободы человека и гражданина, соблюдать и защищать Конституцию Российской Федерации, защищать суверенитет и независимость, безопасность и целостность государства, верно служить народу".</a:t>
            </a:r>
          </a:p>
          <a:p>
            <a:pPr>
              <a:buNone/>
            </a:pPr>
            <a:r>
              <a:rPr lang="ru-RU" sz="1600" i="1" dirty="0" smtClean="0"/>
              <a:t>     2. Присяга приносится в торжественной обстановке в присутствии членов Совета Федерации, депутатов Государственной Думы и судей Конституционного Суда Российской Федерации.  </a:t>
            </a:r>
          </a:p>
          <a:p>
            <a:pPr>
              <a:buNone/>
            </a:pPr>
            <a:endParaRPr lang="ru-RU" sz="1600" i="1" dirty="0" smtClean="0"/>
          </a:p>
          <a:p>
            <a:pPr>
              <a:buNone/>
            </a:pPr>
            <a:endParaRPr lang="ru-RU" sz="1600" i="1" dirty="0" smtClean="0"/>
          </a:p>
          <a:p>
            <a:pPr>
              <a:buNone/>
            </a:pPr>
            <a:r>
              <a:rPr lang="ru-RU" sz="1600" dirty="0" smtClean="0"/>
              <a:t>     2.1. Не являются превышением пределов </a:t>
            </a:r>
            <a:r>
              <a:rPr lang="ru-RU" sz="1600" b="1" dirty="0" smtClean="0"/>
              <a:t>необходимой обороны</a:t>
            </a:r>
            <a:r>
              <a:rPr lang="ru-RU" sz="1600" dirty="0" smtClean="0"/>
              <a:t> действия обороняющегося лица, если это лицо вследствие неожиданности посягательства не могло объективно оценить степень и характер опасности нападения.</a:t>
            </a:r>
          </a:p>
          <a:p>
            <a:pPr>
              <a:buNone/>
            </a:pPr>
            <a:r>
              <a:rPr lang="ru-RU" sz="1600" dirty="0" smtClean="0"/>
              <a:t>       (часть вторая.1 введена Федеральным </a:t>
            </a:r>
            <a:r>
              <a:rPr lang="ru-RU" sz="1600" dirty="0" smtClean="0">
                <a:hlinkClick r:id="rId2"/>
              </a:rPr>
              <a:t>законом</a:t>
            </a:r>
            <a:r>
              <a:rPr lang="ru-RU" sz="1600" dirty="0" smtClean="0"/>
              <a:t> от 08.12.2003 N 162-ФЗ)</a:t>
            </a:r>
          </a:p>
          <a:p>
            <a:pPr>
              <a:buNone/>
            </a:pPr>
            <a:r>
              <a:rPr lang="ru-RU" sz="1600" dirty="0" smtClean="0"/>
              <a:t>      3. Положения настоящей статьи в равной мере распространяются на всех лиц независимо от их профессиональной или иной специальной подготовки и служебного положения, а также независимо от возможности избежать общественно опасного посягательства или обратиться за помощью к другим лицам или органам власти.</a:t>
            </a:r>
          </a:p>
          <a:p>
            <a:pPr>
              <a:buNone/>
            </a:pPr>
            <a:endParaRPr lang="ru-RU" sz="1600" i="1"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609600"/>
          </a:xfrm>
        </p:spPr>
        <p:txBody>
          <a:bodyPr>
            <a:normAutofit fontScale="90000"/>
          </a:bodyPr>
          <a:lstStyle/>
          <a:p>
            <a:r>
              <a:rPr lang="ru-RU" dirty="0" smtClean="0"/>
              <a:t>Материальное и процессуальное право</a:t>
            </a:r>
            <a:endParaRPr lang="ru-RU" dirty="0"/>
          </a:p>
        </p:txBody>
      </p:sp>
      <p:sp>
        <p:nvSpPr>
          <p:cNvPr id="3" name="Содержимое 2"/>
          <p:cNvSpPr>
            <a:spLocks noGrp="1"/>
          </p:cNvSpPr>
          <p:nvPr>
            <p:ph idx="1"/>
          </p:nvPr>
        </p:nvSpPr>
        <p:spPr>
          <a:xfrm>
            <a:off x="152400" y="1371600"/>
            <a:ext cx="4876800" cy="5257800"/>
          </a:xfrm>
        </p:spPr>
        <p:txBody>
          <a:bodyPr>
            <a:normAutofit fontScale="77500" lnSpcReduction="20000"/>
          </a:bodyPr>
          <a:lstStyle/>
          <a:p>
            <a:pPr>
              <a:buNone/>
            </a:pPr>
            <a:r>
              <a:rPr lang="ru-RU" dirty="0" smtClean="0"/>
              <a:t> В системе </a:t>
            </a:r>
            <a:r>
              <a:rPr lang="ru-RU" b="1" dirty="0" smtClean="0"/>
              <a:t>права</a:t>
            </a:r>
            <a:r>
              <a:rPr lang="ru-RU" dirty="0" smtClean="0"/>
              <a:t> различают две группы правовых общностей — </a:t>
            </a:r>
            <a:r>
              <a:rPr lang="ru-RU" b="1" dirty="0" smtClean="0"/>
              <a:t>материальное и процессуальное право</a:t>
            </a:r>
            <a:r>
              <a:rPr lang="ru-RU" dirty="0" smtClean="0"/>
              <a:t>. </a:t>
            </a:r>
            <a:r>
              <a:rPr lang="ru-RU" b="1" dirty="0" smtClean="0"/>
              <a:t>Материальное право</a:t>
            </a:r>
            <a:r>
              <a:rPr lang="ru-RU" dirty="0" smtClean="0"/>
              <a:t> непосредственно регулирует предметные, </a:t>
            </a:r>
            <a:r>
              <a:rPr lang="ru-RU" b="1" dirty="0" smtClean="0"/>
              <a:t>материальные</a:t>
            </a:r>
            <a:r>
              <a:rPr lang="ru-RU" dirty="0" smtClean="0"/>
              <a:t> отношения</a:t>
            </a:r>
            <a:r>
              <a:rPr lang="ru-RU" dirty="0" smtClean="0"/>
              <a:t>,</a:t>
            </a:r>
            <a:r>
              <a:rPr lang="en-US" dirty="0" smtClean="0"/>
              <a:t>( </a:t>
            </a:r>
            <a:r>
              <a:rPr lang="ru-RU" dirty="0" smtClean="0"/>
              <a:t>Права и обязанности)а</a:t>
            </a:r>
            <a:r>
              <a:rPr lang="ru-RU" dirty="0" smtClean="0"/>
              <a:t> </a:t>
            </a:r>
            <a:r>
              <a:rPr lang="ru-RU" b="1" dirty="0" smtClean="0"/>
              <a:t>процессуальное право</a:t>
            </a:r>
            <a:r>
              <a:rPr lang="ru-RU" dirty="0" smtClean="0"/>
              <a:t> — </a:t>
            </a:r>
            <a:r>
              <a:rPr lang="ru-RU" dirty="0" smtClean="0">
                <a:solidFill>
                  <a:srgbClr val="FF0000"/>
                </a:solidFill>
              </a:rPr>
              <a:t>порядок реализации </a:t>
            </a:r>
            <a:r>
              <a:rPr lang="ru-RU" dirty="0" smtClean="0"/>
              <a:t>норм </a:t>
            </a:r>
            <a:r>
              <a:rPr lang="ru-RU" b="1" dirty="0" smtClean="0"/>
              <a:t>материального права</a:t>
            </a:r>
            <a:r>
              <a:rPr lang="ru-RU" dirty="0" smtClean="0"/>
              <a:t>,(</a:t>
            </a:r>
            <a:r>
              <a:rPr lang="ru-RU" b="1" dirty="0" smtClean="0"/>
              <a:t>прав</a:t>
            </a:r>
            <a:r>
              <a:rPr lang="ru-RU" dirty="0" smtClean="0"/>
              <a:t> и </a:t>
            </a:r>
            <a:r>
              <a:rPr lang="ru-RU" dirty="0" smtClean="0"/>
              <a:t>обязанностей) </a:t>
            </a:r>
            <a:r>
              <a:rPr lang="ru-RU" dirty="0" smtClean="0"/>
              <a:t>субъектов правовых отношений.</a:t>
            </a:r>
            <a:endParaRPr lang="ru-RU" dirty="0"/>
          </a:p>
        </p:txBody>
      </p:sp>
      <p:pic>
        <p:nvPicPr>
          <p:cNvPr id="3074" name="Picture 2" descr="C:\Users\Семен\Desktop\cover1__w600.jpg"/>
          <p:cNvPicPr>
            <a:picLocks noChangeAspect="1" noChangeArrowheads="1"/>
          </p:cNvPicPr>
          <p:nvPr/>
        </p:nvPicPr>
        <p:blipFill>
          <a:blip r:embed="rId2"/>
          <a:srcRect/>
          <a:stretch>
            <a:fillRect/>
          </a:stretch>
        </p:blipFill>
        <p:spPr bwMode="auto">
          <a:xfrm>
            <a:off x="6553200" y="3886200"/>
            <a:ext cx="2133600" cy="2667000"/>
          </a:xfrm>
          <a:prstGeom prst="rect">
            <a:avLst/>
          </a:prstGeom>
          <a:noFill/>
        </p:spPr>
      </p:pic>
      <p:pic>
        <p:nvPicPr>
          <p:cNvPr id="3075" name="Picture 3" descr="C:\Users\Семен\Desktop\unnamed.jpg"/>
          <p:cNvPicPr>
            <a:picLocks noChangeAspect="1" noChangeArrowheads="1"/>
          </p:cNvPicPr>
          <p:nvPr/>
        </p:nvPicPr>
        <p:blipFill>
          <a:blip r:embed="rId3"/>
          <a:srcRect/>
          <a:stretch>
            <a:fillRect/>
          </a:stretch>
        </p:blipFill>
        <p:spPr bwMode="auto">
          <a:xfrm>
            <a:off x="5562601" y="1219200"/>
            <a:ext cx="1828800" cy="2590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fontScale="90000"/>
          </a:bodyPr>
          <a:lstStyle/>
          <a:p>
            <a:r>
              <a:rPr lang="ru-RU" dirty="0" smtClean="0"/>
              <a:t>Задание</a:t>
            </a:r>
            <a:endParaRPr lang="ru-RU" dirty="0"/>
          </a:p>
        </p:txBody>
      </p:sp>
      <p:sp>
        <p:nvSpPr>
          <p:cNvPr id="3" name="Содержимое 2"/>
          <p:cNvSpPr>
            <a:spLocks noGrp="1"/>
          </p:cNvSpPr>
          <p:nvPr>
            <p:ph idx="1"/>
          </p:nvPr>
        </p:nvSpPr>
        <p:spPr>
          <a:xfrm>
            <a:off x="457200" y="1066800"/>
            <a:ext cx="8229600" cy="5059363"/>
          </a:xfrm>
        </p:spPr>
        <p:txBody>
          <a:bodyPr>
            <a:normAutofit fontScale="92500" lnSpcReduction="20000"/>
          </a:bodyPr>
          <a:lstStyle/>
          <a:p>
            <a:pPr>
              <a:buNone/>
            </a:pPr>
            <a:r>
              <a:rPr lang="ru-RU" sz="1800" dirty="0" smtClean="0"/>
              <a:t> Определите характер нормы права: материальное или процессуальное право она представляет?  </a:t>
            </a:r>
          </a:p>
          <a:p>
            <a:pPr>
              <a:buNone/>
            </a:pPr>
            <a:endParaRPr lang="ru-RU" sz="1800" dirty="0" smtClean="0"/>
          </a:p>
          <a:p>
            <a:pPr>
              <a:buNone/>
            </a:pPr>
            <a:r>
              <a:rPr lang="ru-RU" sz="1800" dirty="0" smtClean="0"/>
              <a:t>  1. </a:t>
            </a:r>
            <a:r>
              <a:rPr lang="ru-RU" sz="1800" b="1" dirty="0" smtClean="0"/>
              <a:t>Авторские права</a:t>
            </a:r>
            <a:r>
              <a:rPr lang="ru-RU" sz="1800" dirty="0" smtClean="0"/>
              <a:t> объединяют все виды интеллектуальной деятельности, результатом которой становятся любые научные работы или произведения искусства. ... Оно означает возможность автора использовать произведение в том случае, если это приносит или не приносит материальную выгоду. </a:t>
            </a:r>
          </a:p>
          <a:p>
            <a:pPr>
              <a:buNone/>
            </a:pPr>
            <a:endParaRPr lang="ru-RU" sz="1800" dirty="0" smtClean="0"/>
          </a:p>
          <a:p>
            <a:pPr>
              <a:buNone/>
            </a:pPr>
            <a:r>
              <a:rPr lang="ru-RU" sz="1800" dirty="0" smtClean="0"/>
              <a:t>   </a:t>
            </a:r>
            <a:r>
              <a:rPr lang="ru-RU" sz="1800" b="1" dirty="0" smtClean="0"/>
              <a:t>2</a:t>
            </a:r>
            <a:r>
              <a:rPr lang="ru-RU" sz="1800" dirty="0" smtClean="0"/>
              <a:t>. </a:t>
            </a:r>
            <a:r>
              <a:rPr lang="ru-RU" sz="1800" b="1" dirty="0" smtClean="0"/>
              <a:t> Статья 16. Основания для отвода судьи</a:t>
            </a:r>
          </a:p>
          <a:p>
            <a:pPr>
              <a:buNone/>
            </a:pPr>
            <a:r>
              <a:rPr lang="ru-RU" sz="1800" b="1" dirty="0" smtClean="0"/>
              <a:t> </a:t>
            </a:r>
          </a:p>
          <a:p>
            <a:pPr>
              <a:buNone/>
            </a:pPr>
            <a:r>
              <a:rPr lang="ru-RU" sz="1800" dirty="0" smtClean="0"/>
              <a:t>        1. Мировой судья, а также судья не может рассматривать дело и подлежит отводу, если он:</a:t>
            </a:r>
          </a:p>
          <a:p>
            <a:pPr>
              <a:buNone/>
            </a:pPr>
            <a:r>
              <a:rPr lang="ru-RU" sz="1800" dirty="0" smtClean="0"/>
              <a:t>        1) при предыдущем рассмотрении данного дела участвовал в нем в качестве прокурора, помощника судьи, секретаря судебного заседания, представителя, свидетеля, эксперта, специалиста, переводчика;</a:t>
            </a:r>
          </a:p>
          <a:p>
            <a:r>
              <a:rPr lang="ru-RU" sz="1800" dirty="0" smtClean="0"/>
              <a:t>2) является родственником или свойственником кого-либо из лиц, участвующих в деле, либо их представителей;</a:t>
            </a:r>
          </a:p>
          <a:p>
            <a:r>
              <a:rPr lang="ru-RU" sz="1800" dirty="0" smtClean="0"/>
              <a:t>3) лично, прямо или косвенно заинтересован в исходе дела либо имеются иные обстоятельства, вызывающие сомнение в его объективности и беспристрастности.</a:t>
            </a:r>
          </a:p>
          <a:p>
            <a:r>
              <a:rPr lang="ru-RU" sz="1800" dirty="0" smtClean="0"/>
              <a:t>2. В состав суда, рассматривающего дело, не могут входить лица, состоящие в родстве между собой.</a:t>
            </a:r>
          </a:p>
          <a:p>
            <a:pPr>
              <a:buNone/>
            </a:pP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Нормы права</a:t>
            </a:r>
            <a:endParaRPr lang="ru-RU" dirty="0"/>
          </a:p>
        </p:txBody>
      </p:sp>
      <p:sp>
        <p:nvSpPr>
          <p:cNvPr id="3" name="Содержимое 2"/>
          <p:cNvSpPr>
            <a:spLocks noGrp="1"/>
          </p:cNvSpPr>
          <p:nvPr>
            <p:ph idx="1"/>
          </p:nvPr>
        </p:nvSpPr>
        <p:spPr>
          <a:xfrm>
            <a:off x="228600" y="838200"/>
            <a:ext cx="8305800" cy="5867400"/>
          </a:xfrm>
          <a:ln>
            <a:solidFill>
              <a:schemeClr val="accent1"/>
            </a:solidFill>
          </a:ln>
        </p:spPr>
        <p:txBody>
          <a:bodyPr>
            <a:normAutofit lnSpcReduction="10000"/>
          </a:bodyPr>
          <a:lstStyle/>
          <a:p>
            <a:pPr>
              <a:buNone/>
            </a:pPr>
            <a:r>
              <a:rPr lang="ru-RU" dirty="0" smtClean="0">
                <a:solidFill>
                  <a:srgbClr val="FF0000"/>
                </a:solidFill>
              </a:rPr>
              <a:t> </a:t>
            </a:r>
            <a:r>
              <a:rPr lang="ru-RU" sz="1800" dirty="0" smtClean="0">
                <a:solidFill>
                  <a:srgbClr val="FF0000"/>
                </a:solidFill>
              </a:rPr>
              <a:t>Норма права – общеобязательное, формально – определённое правило поведения, установленное государством и охраняемое силой государственного принуждения</a:t>
            </a:r>
            <a:r>
              <a:rPr lang="ru-RU" sz="1800" dirty="0" smtClean="0"/>
              <a:t>. </a:t>
            </a:r>
          </a:p>
          <a:p>
            <a:pPr>
              <a:buNone/>
            </a:pPr>
            <a:r>
              <a:rPr lang="ru-RU" sz="1800" dirty="0" smtClean="0"/>
              <a:t> Виды норм права:   </a:t>
            </a:r>
          </a:p>
          <a:p>
            <a:pPr>
              <a:buAutoNum type="arabicPeriod"/>
            </a:pPr>
            <a:r>
              <a:rPr lang="ru-RU" sz="1800" dirty="0" smtClean="0"/>
              <a:t>По </a:t>
            </a:r>
            <a:r>
              <a:rPr lang="ru-RU" sz="1800" dirty="0" smtClean="0"/>
              <a:t>месту в системе </a:t>
            </a:r>
            <a:r>
              <a:rPr lang="ru-RU" sz="1800" dirty="0" smtClean="0"/>
              <a:t>права : а) </a:t>
            </a:r>
            <a:r>
              <a:rPr lang="ru-RU" sz="1800" dirty="0" smtClean="0"/>
              <a:t>нормы – правила </a:t>
            </a:r>
            <a:r>
              <a:rPr lang="ru-RU" sz="1800" dirty="0" smtClean="0"/>
              <a:t>поведения;                                     ,б) </a:t>
            </a:r>
            <a:r>
              <a:rPr lang="ru-RU" sz="1800" dirty="0" smtClean="0"/>
              <a:t>нормы – принципы, </a:t>
            </a:r>
            <a:r>
              <a:rPr lang="ru-RU" sz="1800" dirty="0" smtClean="0"/>
              <a:t>   в)нормы </a:t>
            </a:r>
            <a:r>
              <a:rPr lang="ru-RU" sz="1800" dirty="0" smtClean="0"/>
              <a:t>– презумпции</a:t>
            </a:r>
            <a:r>
              <a:rPr lang="ru-RU" sz="1800" dirty="0" smtClean="0"/>
              <a:t>,        г) </a:t>
            </a:r>
            <a:r>
              <a:rPr lang="ru-RU" sz="1800" dirty="0" smtClean="0"/>
              <a:t>нормы – </a:t>
            </a:r>
            <a:r>
              <a:rPr lang="ru-RU" sz="1800" dirty="0" smtClean="0"/>
              <a:t>дефиниции       (т.е.  </a:t>
            </a:r>
            <a:r>
              <a:rPr lang="ru-RU" sz="1800" dirty="0" smtClean="0"/>
              <a:t>определения)</a:t>
            </a:r>
          </a:p>
          <a:p>
            <a:pPr>
              <a:buNone/>
            </a:pPr>
            <a:r>
              <a:rPr lang="ru-RU" sz="1800" dirty="0" smtClean="0"/>
              <a:t>       Определите характер нормы:  </a:t>
            </a:r>
          </a:p>
          <a:p>
            <a:pPr>
              <a:buNone/>
            </a:pPr>
            <a:r>
              <a:rPr lang="ru-RU" sz="1800" dirty="0" smtClean="0"/>
              <a:t>     </a:t>
            </a:r>
            <a:r>
              <a:rPr lang="ru-RU" sz="1800" dirty="0" smtClean="0"/>
              <a:t>А    </a:t>
            </a:r>
            <a:r>
              <a:rPr lang="ru-RU" sz="1400" i="1" dirty="0" smtClean="0"/>
              <a:t>Налоги </a:t>
            </a:r>
            <a:r>
              <a:rPr lang="ru-RU" sz="1400" i="1" dirty="0" smtClean="0"/>
              <a:t>и сборы не могут иметь дискриминационный характер и различно применяться исходя из социальных, расовых, национальных, религиозных и иных подобных критериев.  </a:t>
            </a:r>
          </a:p>
          <a:p>
            <a:pPr>
              <a:buNone/>
            </a:pPr>
            <a:endParaRPr lang="ru-RU" sz="1400" i="1" dirty="0" smtClean="0"/>
          </a:p>
          <a:p>
            <a:pPr>
              <a:buNone/>
            </a:pPr>
            <a:r>
              <a:rPr lang="ru-RU" sz="1400" i="1" dirty="0" smtClean="0"/>
              <a:t>       Б     </a:t>
            </a:r>
            <a:r>
              <a:rPr lang="ru-RU" sz="1400" b="1" dirty="0" smtClean="0"/>
              <a:t>СК </a:t>
            </a:r>
            <a:r>
              <a:rPr lang="ru-RU" sz="1400" b="1" dirty="0" smtClean="0"/>
              <a:t>РФ Статья 139. Тайна усыновления ребенка </a:t>
            </a:r>
          </a:p>
          <a:p>
            <a:pPr>
              <a:buNone/>
            </a:pPr>
            <a:r>
              <a:rPr lang="ru-RU" sz="1400" dirty="0" smtClean="0"/>
              <a:t>        1. </a:t>
            </a:r>
            <a:r>
              <a:rPr lang="ru-RU" sz="1400" dirty="0" smtClean="0">
                <a:hlinkClick r:id="rId2"/>
              </a:rPr>
              <a:t>Тайна усыновления</a:t>
            </a:r>
            <a:r>
              <a:rPr lang="ru-RU" sz="1400" dirty="0" smtClean="0"/>
              <a:t> ребенка охраняется законом.</a:t>
            </a:r>
          </a:p>
          <a:p>
            <a:pPr>
              <a:buNone/>
            </a:pPr>
            <a:r>
              <a:rPr lang="ru-RU" sz="1400" dirty="0" smtClean="0"/>
              <a:t>       Судьи, вынесшие решение об усыновлении ребенка, или должностные лица, осуществившие государственную регистрацию усыновления, а также лица, иным образом осведомленные об усыновлении, обязаны сохранять тайну усыновления ребенка.</a:t>
            </a:r>
          </a:p>
          <a:p>
            <a:pPr>
              <a:buNone/>
            </a:pPr>
            <a:r>
              <a:rPr lang="ru-RU" sz="1400" dirty="0" smtClean="0"/>
              <a:t>       2. Лица, указанные в </a:t>
            </a:r>
            <a:r>
              <a:rPr lang="ru-RU" sz="1400" dirty="0" smtClean="0">
                <a:hlinkClick r:id="rId3"/>
              </a:rPr>
              <a:t>пункте 1</a:t>
            </a:r>
            <a:r>
              <a:rPr lang="ru-RU" sz="1400" dirty="0" smtClean="0"/>
              <a:t> настоящей статьи, разгласившие тайну усыновления ребенка против воли его усыновителей, привлекаются к ответственности в установленном законом порядке.  </a:t>
            </a:r>
          </a:p>
          <a:p>
            <a:pPr>
              <a:buNone/>
            </a:pPr>
            <a:endParaRPr lang="ru-RU" sz="1400" dirty="0" smtClean="0"/>
          </a:p>
          <a:p>
            <a:pPr>
              <a:buNone/>
            </a:pPr>
            <a:r>
              <a:rPr lang="ru-RU" sz="1400" b="1" dirty="0" smtClean="0"/>
              <a:t>        </a:t>
            </a:r>
            <a:r>
              <a:rPr lang="ru-RU" sz="1400" b="1" dirty="0" smtClean="0"/>
              <a:t>В      СК </a:t>
            </a:r>
            <a:r>
              <a:rPr lang="ru-RU" sz="1400" b="1" dirty="0" smtClean="0"/>
              <a:t>РФ Статья 40. Брачный договор </a:t>
            </a:r>
          </a:p>
          <a:p>
            <a:pPr>
              <a:buNone/>
            </a:pPr>
            <a:r>
              <a:rPr lang="ru-RU" sz="1400" dirty="0" smtClean="0"/>
              <a:t>          Брачным договором признается соглашение лиц, вступающих в брак, или соглашение супругов, определяющее имущественные права и обязанности супругов в браке и (или) в случае его расторжения.</a:t>
            </a:r>
          </a:p>
          <a:p>
            <a:pPr>
              <a:buNone/>
            </a:pPr>
            <a:endParaRPr lang="ru-RU"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Нормы права</a:t>
            </a:r>
            <a:endParaRPr lang="ru-RU" dirty="0"/>
          </a:p>
        </p:txBody>
      </p:sp>
      <p:sp>
        <p:nvSpPr>
          <p:cNvPr id="3" name="Содержимое 2"/>
          <p:cNvSpPr>
            <a:spLocks noGrp="1"/>
          </p:cNvSpPr>
          <p:nvPr>
            <p:ph idx="1"/>
          </p:nvPr>
        </p:nvSpPr>
        <p:spPr>
          <a:xfrm>
            <a:off x="457200" y="838201"/>
            <a:ext cx="8229600" cy="4724399"/>
          </a:xfrm>
        </p:spPr>
        <p:txBody>
          <a:bodyPr>
            <a:normAutofit fontScale="92500" lnSpcReduction="20000"/>
          </a:bodyPr>
          <a:lstStyle/>
          <a:p>
            <a:pPr>
              <a:buNone/>
            </a:pPr>
            <a:r>
              <a:rPr lang="ru-RU" sz="1800" dirty="0" smtClean="0"/>
              <a:t>2.</a:t>
            </a:r>
            <a:r>
              <a:rPr lang="ru-RU" dirty="0" smtClean="0"/>
              <a:t>  </a:t>
            </a:r>
            <a:r>
              <a:rPr lang="ru-RU" sz="1800" dirty="0" smtClean="0"/>
              <a:t>Нормы права также различают </a:t>
            </a:r>
            <a:r>
              <a:rPr lang="ru-RU" sz="1800" b="1" u="sng" dirty="0" smtClean="0"/>
              <a:t>по способу </a:t>
            </a:r>
            <a:r>
              <a:rPr lang="ru-RU" sz="1800" dirty="0" smtClean="0"/>
              <a:t>правового регулирования: </a:t>
            </a:r>
          </a:p>
          <a:p>
            <a:pPr>
              <a:buNone/>
            </a:pPr>
            <a:r>
              <a:rPr lang="ru-RU" sz="1800" dirty="0" smtClean="0"/>
              <a:t> нормы запрещающие ( запреты), нормы </a:t>
            </a:r>
            <a:r>
              <a:rPr lang="ru-RU" sz="1800" dirty="0" err="1" smtClean="0"/>
              <a:t>управомочивающие</a:t>
            </a:r>
            <a:r>
              <a:rPr lang="ru-RU" sz="1800" dirty="0" smtClean="0"/>
              <a:t> ( дозволяющие) и нормы предписывающие ( предписания). </a:t>
            </a:r>
          </a:p>
          <a:p>
            <a:pPr>
              <a:buNone/>
            </a:pPr>
            <a:endParaRPr lang="ru-RU" sz="1800" dirty="0" smtClean="0"/>
          </a:p>
          <a:p>
            <a:pPr>
              <a:buNone/>
            </a:pPr>
            <a:r>
              <a:rPr lang="ru-RU" sz="1800" dirty="0" smtClean="0"/>
              <a:t>3. Ещё одна классификация норм права – </a:t>
            </a:r>
            <a:r>
              <a:rPr lang="ru-RU" sz="1800" b="1" u="sng" dirty="0" smtClean="0"/>
              <a:t>по методу </a:t>
            </a:r>
            <a:r>
              <a:rPr lang="ru-RU" sz="1800" dirty="0" smtClean="0"/>
              <a:t>правового регулирования. </a:t>
            </a:r>
          </a:p>
          <a:p>
            <a:pPr>
              <a:buNone/>
            </a:pPr>
            <a:r>
              <a:rPr lang="ru-RU" sz="1800" dirty="0" smtClean="0"/>
              <a:t>   Метода всего два: </a:t>
            </a:r>
            <a:r>
              <a:rPr lang="ru-RU" sz="1800" b="1" dirty="0" smtClean="0"/>
              <a:t>императивный метод </a:t>
            </a:r>
            <a:r>
              <a:rPr lang="ru-RU" sz="1800" dirty="0" smtClean="0"/>
              <a:t>предписывает </a:t>
            </a:r>
            <a:r>
              <a:rPr lang="ru-RU" sz="1800" b="1" dirty="0" smtClean="0"/>
              <a:t>строгое исполнение нормы </a:t>
            </a:r>
            <a:r>
              <a:rPr lang="ru-RU" sz="1800" dirty="0" smtClean="0"/>
              <a:t>в соответствии с требованием закона  ( от слова « </a:t>
            </a:r>
            <a:r>
              <a:rPr lang="ru-RU" sz="1800" dirty="0" err="1" smtClean="0"/>
              <a:t>империо</a:t>
            </a:r>
            <a:r>
              <a:rPr lang="ru-RU" sz="1800" dirty="0" smtClean="0"/>
              <a:t>» – повелевать) </a:t>
            </a:r>
          </a:p>
          <a:p>
            <a:pPr>
              <a:buNone/>
            </a:pPr>
            <a:r>
              <a:rPr lang="ru-RU" sz="1800" b="1" dirty="0" smtClean="0"/>
              <a:t>    диспозитивный ме</a:t>
            </a:r>
            <a:r>
              <a:rPr lang="ru-RU" sz="1800" dirty="0" smtClean="0"/>
              <a:t>тод </a:t>
            </a:r>
            <a:r>
              <a:rPr lang="ru-RU" sz="1800" b="1" dirty="0" smtClean="0"/>
              <a:t>подразумевает выбор участниками </a:t>
            </a:r>
            <a:r>
              <a:rPr lang="ru-RU" sz="1800" dirty="0" smtClean="0"/>
              <a:t>правоотношений поведения в указанных рамках закона. </a:t>
            </a:r>
          </a:p>
          <a:p>
            <a:pPr>
              <a:buNone/>
            </a:pPr>
            <a:r>
              <a:rPr lang="ru-RU" sz="1800" dirty="0" smtClean="0"/>
              <a:t> определите характер нормы по методу правового регулирования:</a:t>
            </a:r>
          </a:p>
          <a:p>
            <a:pPr>
              <a:buNone/>
            </a:pPr>
            <a:endParaRPr lang="ru-RU" sz="1800" dirty="0" smtClean="0"/>
          </a:p>
          <a:p>
            <a:pPr>
              <a:buNone/>
            </a:pPr>
            <a:r>
              <a:rPr lang="ru-RU" sz="1800" b="1" i="1" dirty="0" smtClean="0"/>
              <a:t>Неустойка</a:t>
            </a:r>
            <a:r>
              <a:rPr lang="ru-RU" sz="1800" i="1" dirty="0" smtClean="0"/>
              <a:t> (штраф, </a:t>
            </a:r>
            <a:r>
              <a:rPr lang="ru-RU" sz="1800" i="1" dirty="0" smtClean="0">
                <a:hlinkClick r:id="rId2" tooltip="пеня (определение, описание, подробности)"/>
              </a:rPr>
              <a:t>пеня</a:t>
            </a:r>
            <a:r>
              <a:rPr lang="ru-RU" sz="1800" i="1" dirty="0" smtClean="0"/>
              <a:t>) – это определённая законом или </a:t>
            </a:r>
            <a:r>
              <a:rPr lang="ru-RU" sz="1800" b="1" i="1" dirty="0" smtClean="0"/>
              <a:t>договором</a:t>
            </a:r>
            <a:r>
              <a:rPr lang="ru-RU" sz="1800" i="1" dirty="0" smtClean="0"/>
              <a:t> денежная сумма, которую должник обязан уплатить кредитору в случае неисполнения или ненадлежащего исполнения своих обязательств.  </a:t>
            </a:r>
          </a:p>
          <a:p>
            <a:pPr>
              <a:buNone/>
            </a:pPr>
            <a:r>
              <a:rPr lang="ru-RU" sz="1800" i="1" dirty="0" smtClean="0"/>
              <a:t>Размер законной неустойки может быть увеличен </a:t>
            </a:r>
            <a:r>
              <a:rPr lang="ru-RU" sz="1800" b="1" i="1" dirty="0" smtClean="0"/>
              <a:t>соглашением сторон</a:t>
            </a:r>
            <a:r>
              <a:rPr lang="ru-RU" sz="1800" i="1" dirty="0" smtClean="0"/>
              <a:t>, если закон этого не запрещает. Если подлежащая уплате неустойка явно несоразмерна последствиям нарушения обязательства, суд вправе уменьшить неустойку.</a:t>
            </a:r>
          </a:p>
          <a:p>
            <a:pPr>
              <a:buNone/>
            </a:pPr>
            <a:r>
              <a:rPr lang="ru-RU" sz="1800" i="1" dirty="0" smtClean="0"/>
              <a:t> </a:t>
            </a:r>
          </a:p>
          <a:p>
            <a:pPr>
              <a:buNone/>
            </a:pPr>
            <a:endParaRPr lang="ru-RU" sz="1800" dirty="0"/>
          </a:p>
        </p:txBody>
      </p:sp>
      <p:pic>
        <p:nvPicPr>
          <p:cNvPr id="5122" name="Picture 2" descr="C:\Users\Семен\Desktop\unnamed (1).jpg"/>
          <p:cNvPicPr>
            <a:picLocks noChangeAspect="1" noChangeArrowheads="1"/>
          </p:cNvPicPr>
          <p:nvPr/>
        </p:nvPicPr>
        <p:blipFill>
          <a:blip r:embed="rId3"/>
          <a:srcRect/>
          <a:stretch>
            <a:fillRect/>
          </a:stretch>
        </p:blipFill>
        <p:spPr bwMode="auto">
          <a:xfrm>
            <a:off x="2133600" y="5257800"/>
            <a:ext cx="4876800" cy="143827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622</Words>
  <PresentationFormat>Экран (4:3)</PresentationFormat>
  <Paragraphs>104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Система права</vt:lpstr>
      <vt:lpstr>Понятие системы права</vt:lpstr>
      <vt:lpstr>Публичное право</vt:lpstr>
      <vt:lpstr>задание</vt:lpstr>
      <vt:lpstr>Задание</vt:lpstr>
      <vt:lpstr>Материальное и процессуальное право</vt:lpstr>
      <vt:lpstr>Задание</vt:lpstr>
      <vt:lpstr>Нормы права</vt:lpstr>
      <vt:lpstr>Нормы права</vt:lpstr>
      <vt:lpstr>Структура нормы права</vt:lpstr>
      <vt:lpstr>Верховный суд Российской Федерации</vt:lpstr>
      <vt:lpstr>Санкции в разных нормативно – правовых актах</vt:lpstr>
      <vt:lpstr>Домашнее задание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права</dc:title>
  <dc:creator>Семен</dc:creator>
  <cp:lastModifiedBy>Семен</cp:lastModifiedBy>
  <cp:revision>16</cp:revision>
  <dcterms:created xsi:type="dcterms:W3CDTF">2020-12-19T00:31:38Z</dcterms:created>
  <dcterms:modified xsi:type="dcterms:W3CDTF">2020-12-19T08:26:01Z</dcterms:modified>
</cp:coreProperties>
</file>