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3%D0%B1%D0%B1%D0%BE%D1%82%D0%BD%D0%B8%D0%BA" TargetMode="External"/><Relationship Id="rId3" Type="http://schemas.openxmlformats.org/officeDocument/2006/relationships/hyperlink" Target="https://ru.wikipedia.org/w/index.php?title=%D0%92%D0%BE%D0%B5%D0%BD%D0%BD%D1%8B%D0%B9_%D0%BA%D0%BE%D0%BC%D0%BC%D1%83%D0%BD%D0%B8%D0%B7%D0%BC&amp;action=edit&amp;section=4" TargetMode="External"/><Relationship Id="rId7" Type="http://schemas.openxmlformats.org/officeDocument/2006/relationships/hyperlink" Target="https://ru.wikipedia.org/wiki/%D0%92%D0%BE%D0%B5%D0%BD%D0%BD%D1%8B%D0%B9_%D0%BA%D0%BE%D0%BC%D0%BC%D1%83%D0%BD%D0%B8%D0%B7%D0%BC" TargetMode="External"/><Relationship Id="rId12" Type="http://schemas.openxmlformats.org/officeDocument/2006/relationships/hyperlink" Target="https://ru.wikipedia.org/wiki/%D0%94%D0%B7%D0%B5%D1%80%D0%B6%D0%B8%D0%BD%D1%81%D0%BA%D0%B8%D0%B9,_%D0%A4%D0%B5%D0%BB%D0%B8%D0%BA%D1%81_%D0%AD%D0%B4%D0%BC%D1%83%D0%BD%D0%B4%D0%BE%D0%B2%D0%B8%D1%87" TargetMode="External"/><Relationship Id="rId2" Type="http://schemas.openxmlformats.org/officeDocument/2006/relationships/hyperlink" Target="https://ru.wikipedia.org/w/index.php?title=%D0%92%D0%BE%D0%B5%D0%BD%D0%BD%D1%8B%D0%B9_%D0%BA%D0%BE%D0%BC%D0%BC%D1%83%D0%BD%D0%B8%D0%B7%D0%BC&amp;veaction=edit&amp;section=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A1%D0%A4%D0%A1%D0%A0" TargetMode="External"/><Relationship Id="rId11" Type="http://schemas.openxmlformats.org/officeDocument/2006/relationships/hyperlink" Target="https://ru.wikipedia.org/w/index.php?title=%D0%93%D0%BB%D0%B0%D0%B2%D0%BD%D1%8B%D0%B9_%D0%BA%D0%BE%D0%BC%D0%B8%D1%82%D0%B5%D1%82_%D0%BF%D0%BE_%D0%B2%D1%81%D0%B5%D0%BE%D0%B1%D1%89%D0%B5%D0%B9_%D1%82%D1%80%D1%83%D0%B4%D0%BE%D0%B2%D0%BE%D0%B9_%D0%BF%D0%BE%D0%B2%D0%B8%D0%BD%D0%BD%D0%BE%D1%81%D1%82%D0%B8&amp;action=edit&amp;redlink=1" TargetMode="External"/><Relationship Id="rId5" Type="http://schemas.openxmlformats.org/officeDocument/2006/relationships/hyperlink" Target="https://ru.wikipedia.org/wiki/%D0%A2%D1%80%D1%83%D0%B4%D0%BE%D0%B2%D0%BE%D0%B9_%D0%BA%D0%BE%D0%B4%D0%B5%D0%BA%D1%81_%D0%A0%D0%BE%D1%81%D1%81%D0%B8%D0%B9%D1%81%D0%BA%D0%BE%D0%B9_%D0%A4%D0%B5%D0%B4%D0%B5%D1%80%D0%B0%D1%86%D0%B8%D0%B8" TargetMode="External"/><Relationship Id="rId10" Type="http://schemas.openxmlformats.org/officeDocument/2006/relationships/hyperlink" Target="https://ru.wikipedia.org/wiki/%D0%A1%D0%BE%D0%B2%D0%B5%D1%82_%D0%A2%D1%80%D1%83%D0%B4%D0%B0_%D0%B8_%D0%9E%D0%B1%D0%BE%D1%80%D0%BE%D0%BD%D1%8B" TargetMode="External"/><Relationship Id="rId4" Type="http://schemas.openxmlformats.org/officeDocument/2006/relationships/hyperlink" Target="https://ru.wikipedia.org/wiki/%D0%A2%D1%80%D1%83%D0%B4%D0%BE%D0%B2%D0%B0%D1%8F_%D0%BF%D0%BE%D0%B2%D0%B8%D0%BD%D0%BD%D0%BE%D1%81%D1%82%D1%8C" TargetMode="External"/><Relationship Id="rId9" Type="http://schemas.openxmlformats.org/officeDocument/2006/relationships/hyperlink" Target="https://ru.wikipedia.org/wiki/%D0%A1%D0%BE%D0%B2%D0%B5%D1%82_%D0%BD%D0%B0%D1%80%D0%BE%D0%B4%D0%BD%D1%8B%D1%85_%D0%BA%D0%BE%D0%BC%D0%B8%D1%81%D1%81%D0%B0%D1%80%D0%BE%D0%B2_%D0%A0%D0%A1%D0%A4%D0%A1%D0%A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17_%D0%B3%D0%BE%D0%B4" TargetMode="External"/><Relationship Id="rId13" Type="http://schemas.openxmlformats.org/officeDocument/2006/relationships/hyperlink" Target="https://ru.wikipedia.org/wiki/%D0%A1%D0%BE%D0%B2%D0%B5%D1%82_%D0%9D%D0%B0%D1%80%D0%BE%D0%B4%D0%BD%D1%8B%D1%85_%D0%9A%D0%BE%D0%BC%D0%B8%D1%81%D1%81%D0%B0%D1%80%D0%BE%D0%B2_%D0%A0%D0%A1%D0%A4%D0%A1%D0%A0" TargetMode="External"/><Relationship Id="rId3" Type="http://schemas.openxmlformats.org/officeDocument/2006/relationships/hyperlink" Target="https://ru.wikipedia.org/wiki/%D0%A1%D0%B0%D0%B1%D0%BE%D1%82%D0%B0%D0%B6" TargetMode="External"/><Relationship Id="rId7" Type="http://schemas.openxmlformats.org/officeDocument/2006/relationships/hyperlink" Target="https://ru.wikipedia.org/wiki/20_%D0%B4%D0%B5%D0%BA%D0%B0%D0%B1%D1%80%D1%8F" TargetMode="External"/><Relationship Id="rId12" Type="http://schemas.openxmlformats.org/officeDocument/2006/relationships/hyperlink" Target="https://ru.wikipedia.org/wiki/%D0%94%D0%B8%D0%BA%D1%82%D0%B0%D1%82%D1%83%D1%80%D0%B0_%D0%BF%D1%80%D0%BE%D0%BB%D0%B5%D1%82%D0%B0%D1%80%D0%B8%D0%B0%D1%82%D0%B0" TargetMode="External"/><Relationship Id="rId2" Type="http://schemas.openxmlformats.org/officeDocument/2006/relationships/hyperlink" Target="https://ru.wikipedia.org/wiki/%D0%9A%D0%BE%D0%BD%D1%82%D1%80%D1%80%D0%B5%D0%B2%D0%BE%D0%BB%D1%8E%D1%86%D0%B8%D1%8F" TargetMode="External"/><Relationship Id="rId16" Type="http://schemas.openxmlformats.org/officeDocument/2006/relationships/hyperlink" Target="https://ru.wikipedia.org/wiki/%D0%A5%D0%B8%D1%89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E%D1%81%D1%81%D0%B8%D0%B9%D1%81%D0%BA%D0%B0%D1%8F_%D0%A1%D0%BE%D0%B2%D0%B5%D1%82%D1%81%D0%BA%D0%B0%D1%8F_%D0%A4%D0%B5%D0%B4%D0%B5%D1%80%D0%B0%D1%82%D0%B8%D0%B2%D0%BD%D0%B0%D1%8F_%D0%A1%D0%BE%D1%86%D0%B8%D0%B0%D0%BB%D0%B8%D1%81%D1%82%D0%B8%D1%87%D0%B5%D1%81%D0%BA%D0%B0%D1%8F_%D0%A0%D0%B5%D1%81%D0%BF%D1%83%D0%B1%D0%BB%D0%B8%D0%BA%D0%B0" TargetMode="External"/><Relationship Id="rId11" Type="http://schemas.openxmlformats.org/officeDocument/2006/relationships/hyperlink" Target="https://ru.wikipedia.org/wiki/%D0%93%D0%BE%D1%81%D1%83%D0%B4%D0%B0%D1%80%D1%81%D1%82%D0%B2%D0%B5%D0%BD%D0%BD%D0%BE%D0%B5_%D0%BF%D0%BE%D0%BB%D0%B8%D1%82%D0%B8%D1%87%D0%B5%D1%81%D0%BA%D0%BE%D0%B5_%D1%83%D0%BF%D1%80%D0%B0%D0%B2%D0%BB%D0%B5%D0%BD%D0%B8%D0%B5_%D0%BF%D1%80%D0%B8_%D0%9D%D0%9A%D0%92%D0%94_%D0%A0%D0%A1%D0%A4%D0%A1%D0%A0" TargetMode="External"/><Relationship Id="rId5" Type="http://schemas.openxmlformats.org/officeDocument/2006/relationships/hyperlink" Target="https://ru.wikipedia.org/wiki/%D0%A1%D0%BE%D0%B2%D0%B5%D1%82_%D0%BD%D0%B0%D1%80%D0%BE%D0%B4%D0%BD%D1%8B%D1%85_%D0%BA%D0%BE%D0%BC%D0%B8%D1%81%D1%81%D0%B0%D1%80%D0%BE%D0%B2_%D0%A0%D0%A1%D0%A4%D0%A1%D0%A0" TargetMode="External"/><Relationship Id="rId15" Type="http://schemas.openxmlformats.org/officeDocument/2006/relationships/hyperlink" Target="https://ru.wikipedia.org/wiki/%D0%9C%D0%B0%D1%80%D0%BE%D0%B4%D0%B5%D1%80%D1%81%D1%82%D0%B2%D0%BE" TargetMode="External"/><Relationship Id="rId10" Type="http://schemas.openxmlformats.org/officeDocument/2006/relationships/hyperlink" Target="https://ru.wikipedia.org/wiki/1922_%D0%B3%D0%BE%D0%B4" TargetMode="External"/><Relationship Id="rId4" Type="http://schemas.openxmlformats.org/officeDocument/2006/relationships/hyperlink" Target="https://ru.wikipedia.org/wiki/%D0%92%D1%81%D0%B5%D1%80%D0%BE%D1%81%D1%81%D0%B8%D0%B9%D1%81%D0%BA%D0%B0%D1%8F_%D1%87%D1%80%D0%B5%D0%B7%D0%B2%D1%8B%D1%87%D0%B0%D0%B9%D0%BD%D0%B0%D1%8F_%D0%BA%D0%BE%D0%BC%D0%B8%D1%81%D1%81%D0%B8%D1%8F_%D0%BF%D0%BE_%D0%B1%D0%BE%D1%80%D1%8C%D0%B1%D0%B5_%D1%81_%D0%BA%D0%BE%D0%BD%D1%82%D1%80%D1%80%D0%B5%D0%B2%D0%BE%D0%BB%D1%8E%D1%86%D0%B8%D0%B5%D0%B9_%D0%B8_%D1%81%D0%B0%D0%B1%D0%BE%D1%82%D0%B0%D0%B6%D0%B5%D0%BC" TargetMode="External"/><Relationship Id="rId9" Type="http://schemas.openxmlformats.org/officeDocument/2006/relationships/hyperlink" Target="https://ru.wikipedia.org/wiki/6_%D1%84%D0%B5%D0%B2%D1%80%D0%B0%D0%BB%D1%8F" TargetMode="External"/><Relationship Id="rId14" Type="http://schemas.openxmlformats.org/officeDocument/2006/relationships/hyperlink" Target="https://ru.wikipedia.org/wiki/%D0%94%D0%B5%D0%BA%D1%80%D0%B5%D1%82%D1%8B_%D0%BE_%D1%81%D1%83%D0%B4%D0%B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0%B2%D0%BE%D0%BB%D1%8E%D1%86%D0%B8%D0%BE%D0%BD%D0%BD%D1%8B%D0%B5_%D1%82%D1%80%D0%B8%D0%B1%D1%83%D0%BD%D0%B0%D0%BB%D1%8B" TargetMode="External"/><Relationship Id="rId3" Type="http://schemas.openxmlformats.org/officeDocument/2006/relationships/hyperlink" Target="https://ru.wikipedia.org/wiki/1917" TargetMode="External"/><Relationship Id="rId7" Type="http://schemas.openxmlformats.org/officeDocument/2006/relationships/hyperlink" Target="https://ru.wikipedia.org/wiki/%D0%A9%D0%B0%D1%81%D1%82%D0%BD%D1%8B%D0%B9,_%D0%90%D0%BB%D0%B5%D0%BA%D1%81%D0%B5%D0%B9_%D0%9C%D0%B8%D1%85%D0%B0%D0%B9%D0%BB%D0%BE%D0%B2%D0%B8%D1%87" TargetMode="External"/><Relationship Id="rId2" Type="http://schemas.openxmlformats.org/officeDocument/2006/relationships/hyperlink" Target="https://ru.wikipedia.org/wiki/26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1_%D0%B8%D1%8E%D0%BD%D1%8F" TargetMode="External"/><Relationship Id="rId5" Type="http://schemas.openxmlformats.org/officeDocument/2006/relationships/hyperlink" Target="https://ru.wikipedia.org/wiki/13_%D0%B8%D1%8E%D0%BD%D1%8F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ru.wikipedia.org/wiki/%D0%92%D1%82%D0%BE%D1%80%D0%BE%D0%B9_%D0%B2%D1%81%D0%B5%D1%80%D0%BE%D1%81%D1%81%D0%B8%D0%B9%D1%81%D0%BA%D0%B8%D0%B9_%D1%81%D1%8A%D0%B5%D0%B7%D0%B4_%D1%81%D0%BE%D0%B2%D0%B5%D1%82%D0%BE%D0%B2_%D1%80%D0%B0%D0%B1%D0%BE%D1%87%D0%B8%D1%85_%D0%B8_%D1%81%D0%BE%D0%BB%D0%B4%D0%B0%D1%82%D1%81%D0%BA%D0%B8%D1%85_%D0%B4%D0%B5%D0%BF%D1%83%D1%82%D0%B0%D1%82%D0%BE%D0%B2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4%D0%B8%D1%81%D0%BA%D0%B0%D1%86%D0%B8%D1%8F" TargetMode="External"/><Relationship Id="rId2" Type="http://schemas.openxmlformats.org/officeDocument/2006/relationships/hyperlink" Target="https://ru.wikipedia.org/wiki/%D0%91%D0%B0%D0%BD%D0%BA%D0%BE%D0%B2%D1%81%D0%BA%D0%BE%D0%B5_%D0%B4%D0%B5%D0%BB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2%D1%8B%D1%81%D1%88%D0%B8%D0%B9_%D1%81%D0%BE%D0%B2%D0%B5%D1%82_%D0%BD%D0%B0%D1%80%D0%BE%D0%B4%D0%BD%D0%BE%D0%B3%D0%BE_%D1%85%D0%BE%D0%B7%D1%8F%D0%B9%D1%81%D1%82%D0%B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009650"/>
          </a:xfrm>
        </p:spPr>
        <p:txBody>
          <a:bodyPr/>
          <a:lstStyle/>
          <a:p>
            <a:r>
              <a:rPr lang="ru-RU" dirty="0" smtClean="0"/>
              <a:t>Становление Советской власти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85800"/>
          </a:xfrm>
        </p:spPr>
        <p:txBody>
          <a:bodyPr/>
          <a:lstStyle/>
          <a:p>
            <a:r>
              <a:rPr lang="ru-RU" dirty="0" smtClean="0"/>
              <a:t>История 10 класс</a:t>
            </a:r>
            <a:endParaRPr lang="ru-RU" dirty="0"/>
          </a:p>
        </p:txBody>
      </p:sp>
      <p:pic>
        <p:nvPicPr>
          <p:cNvPr id="1026" name="Picture 2" descr="C:\Users\Семен\Desktop\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3181350" cy="2400300"/>
          </a:xfrm>
          <a:prstGeom prst="rect">
            <a:avLst/>
          </a:prstGeom>
          <a:noFill/>
        </p:spPr>
      </p:pic>
      <p:pic>
        <p:nvPicPr>
          <p:cNvPr id="1027" name="Picture 3" descr="C:\Users\Семен\Desktop\Д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581400"/>
            <a:ext cx="2209800" cy="2809875"/>
          </a:xfrm>
          <a:prstGeom prst="rect">
            <a:avLst/>
          </a:prstGeom>
          <a:noFill/>
        </p:spPr>
      </p:pic>
      <p:pic>
        <p:nvPicPr>
          <p:cNvPr id="1029" name="Picture 5" descr="C:\Users\Семен\Desktop\Л и С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4038600" cy="2451100"/>
          </a:xfrm>
          <a:prstGeom prst="rect">
            <a:avLst/>
          </a:prstGeom>
          <a:noFill/>
        </p:spPr>
      </p:pic>
      <p:pic>
        <p:nvPicPr>
          <p:cNvPr id="1030" name="Picture 6" descr="C:\Users\Семен\Desktop\с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27647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Экономические преобразования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3. Монополия </a:t>
            </a:r>
            <a:r>
              <a:rPr lang="ru-RU" sz="1600" b="1" dirty="0" smtClean="0"/>
              <a:t>внешней торговли</a:t>
            </a:r>
            <a:r>
              <a:rPr lang="ru-RU" sz="1600" dirty="0" smtClean="0"/>
              <a:t>[</a:t>
            </a:r>
            <a:r>
              <a:rPr lang="ru-RU" sz="1600" dirty="0" smtClean="0">
                <a:hlinkClick r:id="rId2" tooltip="Редактировать раздел «Монополия внешней торговли»"/>
              </a:rPr>
              <a:t>править</a:t>
            </a:r>
            <a:r>
              <a:rPr lang="ru-RU" sz="1600" dirty="0" smtClean="0"/>
              <a:t> | </a:t>
            </a:r>
            <a:r>
              <a:rPr lang="ru-RU" sz="1600" dirty="0" err="1" smtClean="0">
                <a:hlinkClick r:id="rId3" tooltip="Редактировать раздел «Монополия внешней торговли»"/>
              </a:rPr>
              <a:t>править</a:t>
            </a:r>
            <a:r>
              <a:rPr lang="ru-RU" sz="1600" dirty="0" smtClean="0">
                <a:hlinkClick r:id="rId3" tooltip="Редактировать раздел «Монополия внешней торговли»"/>
              </a:rPr>
              <a:t> код</a:t>
            </a:r>
            <a:r>
              <a:rPr lang="ru-RU" sz="1600" dirty="0" smtClean="0"/>
              <a:t>]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     В </a:t>
            </a:r>
            <a:r>
              <a:rPr lang="ru-RU" sz="1600" dirty="0" smtClean="0"/>
              <a:t>конце декабря 1917 года внешняя торговля была поставлена под контроль Наркомата торговли и промышленности, </a:t>
            </a:r>
            <a:r>
              <a:rPr lang="ru-RU" sz="1600" b="1" u="sng" dirty="0" smtClean="0"/>
              <a:t>а в апреле 1918 года объявлена государственной монополией</a:t>
            </a:r>
            <a:r>
              <a:rPr lang="ru-RU" sz="1600" dirty="0" smtClean="0"/>
              <a:t>. </a:t>
            </a:r>
            <a:r>
              <a:rPr lang="ru-RU" sz="1600" b="1" u="sng" dirty="0" smtClean="0"/>
              <a:t>Был национализирован торговый флот. Декрет </a:t>
            </a:r>
            <a:r>
              <a:rPr lang="ru-RU" sz="1600" dirty="0" smtClean="0"/>
              <a:t>о национализации флота объявил общенациональной неделимой собственностью Советской России судоходные предприятия, принадлежащие акционерным обществам, паевым товариществам, торговым домам и единоличным крупным предпринимателям, владеющим морскими и речными судами всех типов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   4. </a:t>
            </a:r>
            <a:r>
              <a:rPr lang="ru-RU" sz="1600" b="1" dirty="0" smtClean="0"/>
              <a:t>Принудительная трудовая </a:t>
            </a:r>
            <a:r>
              <a:rPr lang="ru-RU" sz="1600" b="1" dirty="0" smtClean="0"/>
              <a:t>повинность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      Была </a:t>
            </a:r>
            <a:r>
              <a:rPr lang="ru-RU" sz="1600" dirty="0" smtClean="0"/>
              <a:t>введена принудительная </a:t>
            </a:r>
            <a:r>
              <a:rPr lang="ru-RU" sz="1600" dirty="0" smtClean="0">
                <a:hlinkClick r:id="rId4" tooltip="Трудовая повинность"/>
              </a:rPr>
              <a:t>трудовая повинность</a:t>
            </a:r>
            <a:r>
              <a:rPr lang="ru-RU" sz="1600" dirty="0" smtClean="0"/>
              <a:t>, сначала для «нетрудовых классов». Принятый 10 декабря 1918 года </a:t>
            </a:r>
            <a:r>
              <a:rPr lang="ru-RU" sz="1600" dirty="0" smtClean="0">
                <a:hlinkClick r:id="rId5" tooltip="Трудовой кодекс Российской Федерации"/>
              </a:rPr>
              <a:t>Кодекс законов о труде</a:t>
            </a:r>
            <a:r>
              <a:rPr lang="ru-RU" sz="1600" dirty="0" smtClean="0"/>
              <a:t> (КЗоТ) установил трудовую повинность для всех граждан </a:t>
            </a:r>
            <a:r>
              <a:rPr lang="ru-RU" sz="1600" dirty="0" smtClean="0">
                <a:hlinkClick r:id="rId6" tooltip="РСФСР"/>
              </a:rPr>
              <a:t>РСФСР</a:t>
            </a:r>
            <a:r>
              <a:rPr lang="ru-RU" sz="1600" baseline="30000" dirty="0" smtClean="0">
                <a:hlinkClick r:id="rId7"/>
              </a:rPr>
              <a:t>[12]</a:t>
            </a:r>
            <a:r>
              <a:rPr lang="ru-RU" sz="1600" dirty="0" smtClean="0"/>
              <a:t>. Декретами, принятыми СНК 12 апреля 1919 года и 27 апреля 1920 года, запрещались самовольный переход на новую работу и прогулы, устанавливалась суровая трудовая дисциплина на предприятиях. Широко распространилась также система неоплачиваемого труда в выходные и праздники в виде «</a:t>
            </a:r>
            <a:r>
              <a:rPr lang="ru-RU" sz="1600" dirty="0" smtClean="0">
                <a:hlinkClick r:id="rId8" tooltip="Субботник"/>
              </a:rPr>
              <a:t>субботников</a:t>
            </a:r>
            <a:r>
              <a:rPr lang="ru-RU" sz="1600" dirty="0" smtClean="0"/>
              <a:t>» и «воскресников».</a:t>
            </a:r>
          </a:p>
          <a:p>
            <a:pPr>
              <a:buNone/>
            </a:pPr>
            <a:r>
              <a:rPr lang="ru-RU" sz="1600" dirty="0" smtClean="0"/>
              <a:t>      Согласно </a:t>
            </a:r>
            <a:r>
              <a:rPr lang="ru-RU" sz="1600" dirty="0" smtClean="0"/>
              <a:t>декрету </a:t>
            </a:r>
            <a:r>
              <a:rPr lang="ru-RU" sz="1600" dirty="0" smtClean="0">
                <a:hlinkClick r:id="rId9" tooltip="Совет народных комиссаров РСФСР"/>
              </a:rPr>
              <a:t>СНК</a:t>
            </a:r>
            <a:r>
              <a:rPr lang="ru-RU" sz="1600" dirty="0" smtClean="0"/>
              <a:t> от 29 января 1920 года «О порядке всеобщей трудовой повинности», всё трудоспособное население, независимо от постоянной работы, привлекалось к выполнению различных трудовых заданий. Декретом при </a:t>
            </a:r>
            <a:r>
              <a:rPr lang="ru-RU" sz="1600" dirty="0" smtClean="0">
                <a:hlinkClick r:id="rId10" tooltip="Совет Труда и Обороны"/>
              </a:rPr>
              <a:t>Совете обороны</a:t>
            </a:r>
            <a:r>
              <a:rPr lang="ru-RU" sz="1600" dirty="0" smtClean="0"/>
              <a:t> был создан </a:t>
            </a:r>
            <a:r>
              <a:rPr lang="ru-RU" sz="1600" dirty="0" smtClean="0">
                <a:hlinkClick r:id="rId11" tooltip="Главный комитет по всеобщей трудовой повинности (страница отсутствует)"/>
              </a:rPr>
              <a:t>Главный комитет по всеобщей трудовой повинности</a:t>
            </a:r>
            <a:r>
              <a:rPr lang="ru-RU" sz="1600" dirty="0" smtClean="0"/>
              <a:t> (</a:t>
            </a:r>
            <a:r>
              <a:rPr lang="ru-RU" sz="1600" dirty="0" err="1" smtClean="0"/>
              <a:t>Главкомтруд</a:t>
            </a:r>
            <a:r>
              <a:rPr lang="ru-RU" sz="1600" dirty="0" smtClean="0"/>
              <a:t>) во главе с </a:t>
            </a:r>
            <a:r>
              <a:rPr lang="ru-RU" sz="1600" dirty="0" smtClean="0">
                <a:hlinkClick r:id="rId12" tooltip="Дзержинский, Феликс Эдмундович"/>
              </a:rPr>
              <a:t>Дзержинским</a:t>
            </a:r>
            <a:r>
              <a:rPr lang="ru-RU" sz="1600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Социальные преобразования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1</a:t>
            </a:r>
            <a:r>
              <a:rPr lang="ru-RU" dirty="0" smtClean="0"/>
              <a:t>.  </a:t>
            </a:r>
            <a:r>
              <a:rPr lang="ru-RU" sz="1600" dirty="0" smtClean="0"/>
              <a:t>Политическое </a:t>
            </a:r>
            <a:r>
              <a:rPr lang="ru-RU" sz="1600" b="1" dirty="0" smtClean="0"/>
              <a:t>равноправие женщин было </a:t>
            </a:r>
            <a:r>
              <a:rPr lang="ru-RU" sz="1600" dirty="0" smtClean="0"/>
              <a:t>закреплено в первой советской конституции (1918 год). Рядом актов 1917—1918 годов Советская власть полностью уравняла женщину с мужчиной в трудовом праве, правах гражданских, семейно-брачных, в области образования, приняла меры по охране женского труда, материнства и </a:t>
            </a:r>
            <a:r>
              <a:rPr lang="ru-RU" sz="1600" dirty="0" smtClean="0"/>
              <a:t>младенчества, </a:t>
            </a:r>
            <a:r>
              <a:rPr lang="ru-RU" sz="1600" b="1" u="sng" dirty="0" smtClean="0"/>
              <a:t>закрепило принцип равной оплаты за равный труд. </a:t>
            </a:r>
          </a:p>
          <a:p>
            <a:pPr>
              <a:buNone/>
            </a:pPr>
            <a:r>
              <a:rPr lang="ru-RU" sz="1600" dirty="0" smtClean="0"/>
              <a:t> 2.   </a:t>
            </a:r>
            <a:r>
              <a:rPr lang="ru-RU" sz="1600" dirty="0" err="1" smtClean="0"/>
              <a:t>Декре́т</a:t>
            </a:r>
            <a:r>
              <a:rPr lang="ru-RU" sz="1600" dirty="0" smtClean="0"/>
              <a:t> </a:t>
            </a:r>
            <a:r>
              <a:rPr lang="ru-RU" sz="1600" dirty="0" smtClean="0"/>
              <a:t>об </a:t>
            </a:r>
            <a:r>
              <a:rPr lang="ru-RU" sz="1600" b="1" dirty="0" err="1" smtClean="0"/>
              <a:t>отделе́нии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це́ркви</a:t>
            </a:r>
            <a:r>
              <a:rPr lang="ru-RU" sz="1600" b="1" dirty="0" smtClean="0"/>
              <a:t> от </a:t>
            </a:r>
            <a:r>
              <a:rPr lang="ru-RU" sz="1600" b="1" dirty="0" err="1" smtClean="0"/>
              <a:t>госуда́рства</a:t>
            </a:r>
            <a:r>
              <a:rPr lang="ru-RU" sz="1600" dirty="0" smtClean="0"/>
              <a:t> и </a:t>
            </a:r>
            <a:r>
              <a:rPr lang="ru-RU" sz="1600" dirty="0" err="1" smtClean="0"/>
              <a:t>шко́лы</a:t>
            </a:r>
            <a:r>
              <a:rPr lang="ru-RU" sz="1600" dirty="0" smtClean="0"/>
              <a:t> от </a:t>
            </a:r>
            <a:r>
              <a:rPr lang="ru-RU" sz="1600" b="1" dirty="0" err="1" smtClean="0"/>
              <a:t>це́ркви</a:t>
            </a:r>
            <a:r>
              <a:rPr lang="ru-RU" sz="1600" dirty="0" smtClean="0"/>
              <a:t> — нормативно-правовой акт, принятый Советом народных комиссаров 20 января (2 февраля) 1918 года и вступивший в силу 23 января (5 февраля) того же года, в день официальной публикации в «Газете Рабочего и Крестьянского Правительства</a:t>
            </a:r>
            <a:r>
              <a:rPr lang="ru-RU" sz="1600" dirty="0" smtClean="0"/>
              <a:t>».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3. </a:t>
            </a:r>
            <a:r>
              <a:rPr lang="ru-RU" sz="1600" dirty="0" smtClean="0"/>
              <a:t>Отмена </a:t>
            </a:r>
            <a:r>
              <a:rPr lang="ru-RU" sz="1600" b="1" dirty="0" smtClean="0"/>
              <a:t>сословий</a:t>
            </a:r>
            <a:r>
              <a:rPr lang="ru-RU" sz="1600" dirty="0" smtClean="0"/>
              <a:t> стала планироваться сразу после Февральской революции; ожидалось, что всесословный характер будущей </a:t>
            </a:r>
            <a:r>
              <a:rPr lang="ru-RU" sz="1600" b="1" dirty="0" smtClean="0"/>
              <a:t>Российской</a:t>
            </a:r>
            <a:r>
              <a:rPr lang="ru-RU" sz="1600" dirty="0" smtClean="0"/>
              <a:t> республики будет утверждён Учредительным собранием. Сословная организация общества была упразднена по </a:t>
            </a:r>
            <a:r>
              <a:rPr lang="ru-RU" sz="1600" b="1" dirty="0" smtClean="0"/>
              <a:t>декрету «Об </a:t>
            </a:r>
            <a:r>
              <a:rPr lang="ru-RU" sz="1600" b="1" dirty="0" smtClean="0"/>
              <a:t>уничтожении</a:t>
            </a:r>
            <a:r>
              <a:rPr lang="ru-RU" sz="1600" b="1" dirty="0" smtClean="0"/>
              <a:t> сословий и гражданских чинов» в ноябре 1917 года</a:t>
            </a:r>
            <a:r>
              <a:rPr lang="ru-RU" sz="1600" b="1" dirty="0" smtClean="0"/>
              <a:t>. </a:t>
            </a:r>
          </a:p>
          <a:p>
            <a:pPr>
              <a:buNone/>
            </a:pPr>
            <a:r>
              <a:rPr lang="ru-RU" sz="1600" b="1" dirty="0" smtClean="0"/>
              <a:t> 4.       </a:t>
            </a:r>
            <a:r>
              <a:rPr lang="ru-RU" sz="1600" dirty="0" smtClean="0"/>
              <a:t>2 (15) ноября 1917 г. Советом Народных Комиссаров был принят один из первых документов Советской власти </a:t>
            </a:r>
            <a:r>
              <a:rPr lang="ru-RU" sz="1600" dirty="0" smtClean="0"/>
              <a:t>— </a:t>
            </a:r>
            <a:r>
              <a:rPr lang="ru-RU" sz="1600" b="1" u="sng" dirty="0" smtClean="0"/>
              <a:t>Декларация прав народов России.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В </a:t>
            </a:r>
            <a:r>
              <a:rPr lang="ru-RU" sz="1600" dirty="0" smtClean="0"/>
              <a:t>Декларации были установлены следующие принципы государственного устройства Советской России и её национальной политики: равенство и суверенность народов России, их право на свободное самоопределение вплоть до отделения и образования самостоятельных государств, отмена всех национальных и национально-религиозных ограничений и привилегий, свободное развитие национальных меньшинств и этнографических групп, населяющих территорию России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5</a:t>
            </a:r>
            <a:r>
              <a:rPr lang="ru-RU" sz="1600" b="1" u="sng" dirty="0" smtClean="0"/>
              <a:t>.   30 октября 1917 года Декретом СНК устанавливался 8-часовой рабочий день.</a:t>
            </a:r>
            <a:endParaRPr lang="ru-RU" sz="1600" b="1" u="sng" dirty="0" smtClean="0"/>
          </a:p>
          <a:p>
            <a:pPr>
              <a:buNone/>
            </a:pPr>
            <a:endParaRPr lang="ru-RU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Итоги первых шагов Советской власти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Советская власть решала вопросы, которые должна была бы решать буржуазная революция – и это вызывало согласие многих представителей разных слоёв общества. Все понимали необходимость </a:t>
            </a:r>
            <a:r>
              <a:rPr lang="ru-RU" sz="1800" dirty="0" err="1" smtClean="0"/>
              <a:t>оиены</a:t>
            </a:r>
            <a:r>
              <a:rPr lang="ru-RU" sz="1800" dirty="0" smtClean="0"/>
              <a:t> сословий, отделения церкви от государства.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Но советская власть во главе с В.И. Лениным решилась и на более радикальные мероприятия – </a:t>
            </a:r>
            <a:r>
              <a:rPr lang="ru-RU" sz="1800" b="1" u="sng" dirty="0" smtClean="0"/>
              <a:t>заселение рабочих в квартиры буржуазии и интеллигенции, конфискацию золота и денежных средств, отмену права наследования недвижимости в городах</a:t>
            </a:r>
            <a:r>
              <a:rPr lang="ru-RU" sz="1800" dirty="0" smtClean="0"/>
              <a:t>. Это уже очень многим не нравилось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Бурное возмущение вызвало и подписание позорного Брестского мира с Германией.  Большинство офицеров и генералов выступили против Советов.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Так, шаг за шагом нарастал в обществе раскол и противоречия. В условиях войны и привычки решать вопросы оружием это вело страну к Гражданской войне.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Домашнее задание</a:t>
            </a:r>
            <a:r>
              <a:rPr lang="ru-RU" sz="1800" smtClean="0"/>
              <a:t>: параграф №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Судьба учредительного собрания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57150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До прихода к власти партия Ленина поддерживала идею созыва Учредительного собрания.  Идея была очень популярна и большевики не могли от неё отказаться. Были подготовлены партийные списки для выборов.  Но итоги выборов большевиков сильно разочаровали. 40 % голосов получили эсеры, меньшевики – 23</a:t>
            </a:r>
            <a:r>
              <a:rPr lang="ru-RU" sz="1800" b="1" dirty="0" smtClean="0"/>
              <a:t>%, а большевики – только 23,9%.  </a:t>
            </a:r>
            <a:r>
              <a:rPr lang="ru-RU" sz="1800" dirty="0" smtClean="0"/>
              <a:t>Среди выбранных депутатов собрания были все лидеры либеральной буржуазии. Это совершенно не устраивало большевиков.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5 января 1918 </a:t>
            </a:r>
            <a:r>
              <a:rPr lang="ru-RU" sz="1800" dirty="0" smtClean="0"/>
              <a:t>года в Петрограде открылось Учредительное Собрание. Я М Свердлов зачитал « Декларацию прав трудящегося и эксплуатируемого народа», предложив Собранию проголосовать за неё. Это означало бы признание Советов как власти. Но депутаты Собрания стали возражать, выступать против Декретов о мире и о земле. Большевики ушли из УС утром </a:t>
            </a:r>
            <a:r>
              <a:rPr lang="ru-RU" sz="1800" b="1" dirty="0" smtClean="0"/>
              <a:t>6 января</a:t>
            </a:r>
            <a:r>
              <a:rPr lang="ru-RU" sz="1800" dirty="0" smtClean="0"/>
              <a:t>, а уже к вечеру депутатов попросили разойтись охранявшие их вооружённые матросы</a:t>
            </a:r>
            <a:r>
              <a:rPr lang="ru-RU" sz="1800" b="1" dirty="0" smtClean="0"/>
              <a:t>. </a:t>
            </a:r>
            <a:r>
              <a:rPr lang="ru-RU" sz="1800" b="1" dirty="0" smtClean="0"/>
              <a:t> </a:t>
            </a:r>
            <a:r>
              <a:rPr lang="ru-RU" sz="1800" b="1" dirty="0" smtClean="0"/>
              <a:t>В ночь с 6 на 7 января ВЦИК принял Декрет о роспуске Ус. Утром 7 января </a:t>
            </a:r>
            <a:r>
              <a:rPr lang="ru-RU" sz="1800" dirty="0" smtClean="0"/>
              <a:t>зал заседаний в Таврическом дворце был заперт. Большевики разогнали « </a:t>
            </a:r>
            <a:r>
              <a:rPr lang="ru-RU" sz="1800" dirty="0" err="1" smtClean="0"/>
              <a:t>Учредилку</a:t>
            </a:r>
            <a:r>
              <a:rPr lang="ru-RU" sz="1800" dirty="0" smtClean="0"/>
              <a:t>».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Никаких протестных выступлений не последовало.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C:\Users\Семен\Desktop\соб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14400"/>
            <a:ext cx="3238500" cy="3200400"/>
          </a:xfrm>
          <a:prstGeom prst="rect">
            <a:avLst/>
          </a:prstGeom>
          <a:noFill/>
        </p:spPr>
      </p:pic>
      <p:pic>
        <p:nvPicPr>
          <p:cNvPr id="2051" name="Picture 3" descr="C:\Users\Семен\Desktop\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1" y="4267200"/>
            <a:ext cx="3505200" cy="23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советская конституция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3352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Уже 10 января в том же Таврическом дворце собрался  </a:t>
            </a:r>
            <a:r>
              <a:rPr lang="en-US" sz="1800" dirty="0" smtClean="0"/>
              <a:t>III </a:t>
            </a:r>
            <a:r>
              <a:rPr lang="ru-RU" sz="1800" dirty="0" smtClean="0"/>
              <a:t>Всероссийский съезд Советов рабочих и солдатских депутатов, а затем к нему присоединился съезд крестьянских депутатов. Так произошло объединение Советов в единую государственную  систему власти.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Россия провозглашалась Российской Советской Федеративной Социалистической Республикой – РСФСР, была принята «Декларация прав трудящегося и эксплуатируемого народа, принят « Основной закон о социализации земли», закрепивший принцип уравнительного землепользования.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10 июля 1918 года  всё это закрепила Конституция РСФСР, принятая </a:t>
            </a:r>
            <a:r>
              <a:rPr lang="en-US" sz="1800" dirty="0" smtClean="0"/>
              <a:t>V </a:t>
            </a:r>
            <a:r>
              <a:rPr lang="ru-RU" sz="1800" dirty="0" smtClean="0"/>
              <a:t>Всероссийским съездом советов. </a:t>
            </a:r>
            <a:r>
              <a:rPr lang="ru-RU" sz="1800" b="1" dirty="0" smtClean="0"/>
              <a:t>Высшим органом власти стал Всероссийский съезд Советов.  </a:t>
            </a:r>
            <a:r>
              <a:rPr lang="ru-RU" sz="1800" dirty="0" smtClean="0"/>
              <a:t>Избирательного права лишались все, кто использовал наёмных работников – устанавливалась </a:t>
            </a:r>
            <a:r>
              <a:rPr lang="ru-RU" sz="1800" b="1" dirty="0" smtClean="0"/>
              <a:t>диктатура пролетариата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074" name="Picture 2" descr="C:\Users\Семен\Desktop\20180710_Kon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3429000" cy="2625725"/>
          </a:xfrm>
          <a:prstGeom prst="rect">
            <a:avLst/>
          </a:prstGeom>
          <a:noFill/>
        </p:spPr>
      </p:pic>
      <p:pic>
        <p:nvPicPr>
          <p:cNvPr id="3075" name="Picture 3" descr="C:\Users\Семен\Desktop\3231176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0"/>
            <a:ext cx="4419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Органы власти диктатуры пролетариата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1.  Народный </a:t>
            </a:r>
            <a:r>
              <a:rPr lang="ru-RU" sz="1800" dirty="0" smtClean="0"/>
              <a:t>комиссариат внутренних дел (НКВД) </a:t>
            </a:r>
            <a:r>
              <a:rPr lang="ru-RU" sz="1800" b="1" dirty="0" smtClean="0"/>
              <a:t>10 ноября </a:t>
            </a:r>
            <a:r>
              <a:rPr lang="ru-RU" sz="1800" dirty="0" smtClean="0"/>
              <a:t>(28 октября ст.ст.) 1917 года принял декрет </a:t>
            </a:r>
            <a:r>
              <a:rPr lang="ru-RU" sz="1800" b="1" dirty="0" smtClean="0"/>
              <a:t>"О рабочей милиции</a:t>
            </a:r>
            <a:r>
              <a:rPr lang="ru-RU" sz="1800" dirty="0" smtClean="0"/>
              <a:t>", в котором говорилось, что все Советы рабочих и солдатских депутатов </a:t>
            </a:r>
            <a:r>
              <a:rPr lang="ru-RU" sz="1800" b="1" dirty="0" smtClean="0"/>
              <a:t>учреждают рабочую милицию, </a:t>
            </a:r>
            <a:r>
              <a:rPr lang="ru-RU" sz="1800" dirty="0" smtClean="0"/>
              <a:t>которая находится всецело и исключительно в ведении Советов рабочих и солдатских депутатов. Это постановление стало юридической основой создания советской милиции.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 2.  Всероссийская </a:t>
            </a:r>
            <a:r>
              <a:rPr lang="ru-RU" sz="1800" b="1" dirty="0" smtClean="0"/>
              <a:t>чрезвычайная комиссия по борьбе с </a:t>
            </a:r>
            <a:r>
              <a:rPr lang="ru-RU" sz="1800" b="1" dirty="0" smtClean="0">
                <a:hlinkClick r:id="rId2" tooltip="Контрреволюция"/>
              </a:rPr>
              <a:t>контрреволюцией</a:t>
            </a:r>
            <a:r>
              <a:rPr lang="ru-RU" sz="1800" b="1" dirty="0" smtClean="0"/>
              <a:t> и </a:t>
            </a:r>
            <a:r>
              <a:rPr lang="ru-RU" sz="1800" b="1" dirty="0" smtClean="0">
                <a:hlinkClick r:id="rId3" tooltip="Саботаж"/>
              </a:rPr>
              <a:t>саботажем</a:t>
            </a:r>
            <a:r>
              <a:rPr lang="ru-RU" sz="1800" baseline="30000" dirty="0" smtClean="0">
                <a:hlinkClick r:id="rId4"/>
              </a:rPr>
              <a:t>[2]</a:t>
            </a:r>
            <a:r>
              <a:rPr lang="ru-RU" sz="1800" dirty="0" smtClean="0"/>
              <a:t> при </a:t>
            </a:r>
            <a:r>
              <a:rPr lang="ru-RU" sz="1800" dirty="0" smtClean="0">
                <a:hlinkClick r:id="rId5" tooltip="Совет народных комиссаров РСФСР"/>
              </a:rPr>
              <a:t>Совете народных комиссаров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6" tooltip="Российская Советская Федеративная Социалистическая Республика"/>
              </a:rPr>
              <a:t>РСФСР</a:t>
            </a:r>
            <a:r>
              <a:rPr lang="ru-RU" sz="1800" dirty="0" smtClean="0"/>
              <a:t> (</a:t>
            </a:r>
            <a:r>
              <a:rPr lang="ru-RU" sz="1800" b="1" dirty="0" smtClean="0"/>
              <a:t>ВЧК при СНК РСФСР</a:t>
            </a:r>
            <a:r>
              <a:rPr lang="ru-RU" sz="1800" dirty="0" smtClean="0"/>
              <a:t>) — специальный орган безопасности Советского государства. Комиссия была создана 7 </a:t>
            </a:r>
            <a:r>
              <a:rPr lang="ru-RU" sz="1800" dirty="0" smtClean="0">
                <a:hlinkClick r:id="rId7" tooltip="20 декабря"/>
              </a:rPr>
              <a:t>(20) декабря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8" tooltip="1917 год"/>
              </a:rPr>
              <a:t>1917</a:t>
            </a:r>
            <a:r>
              <a:rPr lang="ru-RU" sz="1800" dirty="0" smtClean="0"/>
              <a:t> года</a:t>
            </a:r>
            <a:r>
              <a:rPr lang="ru-RU" sz="1800" baseline="30000" dirty="0" smtClean="0">
                <a:hlinkClick r:id="rId4"/>
              </a:rPr>
              <a:t>[3]</a:t>
            </a:r>
            <a:r>
              <a:rPr lang="ru-RU" sz="1800" baseline="30000" dirty="0" smtClean="0">
                <a:hlinkClick r:id="rId4"/>
              </a:rPr>
              <a:t>[4]</a:t>
            </a:r>
            <a:r>
              <a:rPr lang="ru-RU" sz="1800" dirty="0" smtClean="0"/>
              <a:t>. Упразднена </a:t>
            </a:r>
            <a:r>
              <a:rPr lang="ru-RU" sz="1800" dirty="0" smtClean="0">
                <a:hlinkClick r:id="rId9" tooltip="6 февраля"/>
              </a:rPr>
              <a:t>6 февраля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0" tooltip="1922 год"/>
              </a:rPr>
              <a:t>1922 года</a:t>
            </a:r>
            <a:r>
              <a:rPr lang="ru-RU" sz="1800" dirty="0" smtClean="0"/>
              <a:t> с передачей полномочий </a:t>
            </a:r>
            <a:r>
              <a:rPr lang="ru-RU" sz="1800" dirty="0" smtClean="0">
                <a:hlinkClick r:id="rId11" tooltip="Государственное политическое управление при НКВД РСФСР"/>
              </a:rPr>
              <a:t>ГПУ при НКВД РСФСР</a:t>
            </a:r>
            <a:r>
              <a:rPr lang="ru-RU" sz="1800" dirty="0" smtClean="0"/>
              <a:t>.   </a:t>
            </a:r>
            <a:r>
              <a:rPr lang="ru-RU" sz="1800" b="1" dirty="0" smtClean="0"/>
              <a:t>ВЧК</a:t>
            </a:r>
            <a:r>
              <a:rPr lang="ru-RU" sz="1800" dirty="0" smtClean="0"/>
              <a:t>, являясь ведомством по защите государственной безопасности РСФСР, «</a:t>
            </a:r>
            <a:r>
              <a:rPr lang="ru-RU" sz="1800" b="1" dirty="0" smtClean="0"/>
              <a:t>руководящим органом борьбы с контрреволюцией на территории </a:t>
            </a:r>
            <a:r>
              <a:rPr lang="ru-RU" sz="1800" dirty="0" smtClean="0"/>
              <a:t>всей страны», а также одним из институтов так называемой, «</a:t>
            </a:r>
            <a:r>
              <a:rPr lang="ru-RU" sz="1800" dirty="0" smtClean="0">
                <a:hlinkClick r:id="rId12" tooltip="Диктатура пролетариата"/>
              </a:rPr>
              <a:t>диктатуры пролетариата</a:t>
            </a:r>
            <a:r>
              <a:rPr lang="ru-RU" sz="1800" dirty="0" smtClean="0"/>
              <a:t>»,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3.    22 </a:t>
            </a:r>
            <a:r>
              <a:rPr lang="ru-RU" sz="1800" dirty="0" smtClean="0"/>
              <a:t>ноября 1917 года </a:t>
            </a:r>
            <a:r>
              <a:rPr lang="ru-RU" sz="1800" dirty="0" smtClean="0">
                <a:hlinkClick r:id="rId13" tooltip="Совет Народных Комиссаров РСФСР"/>
              </a:rPr>
              <a:t>Совет Народных Комиссаров</a:t>
            </a:r>
            <a:r>
              <a:rPr lang="ru-RU" sz="1800" dirty="0" smtClean="0"/>
              <a:t> (СНК) издал </a:t>
            </a:r>
            <a:r>
              <a:rPr lang="ru-RU" sz="1800" dirty="0" smtClean="0">
                <a:hlinkClick r:id="rId14" tooltip="Декреты о суде"/>
              </a:rPr>
              <a:t>Декрет о суде № 1</a:t>
            </a:r>
            <a:r>
              <a:rPr lang="ru-RU" sz="1800" dirty="0" smtClean="0"/>
              <a:t>. Данным документом были созданы</a:t>
            </a:r>
          </a:p>
          <a:p>
            <a:pPr>
              <a:buNone/>
            </a:pPr>
            <a:r>
              <a:rPr lang="ru-RU" sz="1800" dirty="0" smtClean="0"/>
              <a:t>       рабочие </a:t>
            </a:r>
            <a:r>
              <a:rPr lang="ru-RU" sz="1800" dirty="0" smtClean="0"/>
              <a:t>и крестьянские </a:t>
            </a:r>
            <a:r>
              <a:rPr lang="ru-RU" sz="1800" b="1" dirty="0" smtClean="0"/>
              <a:t>революционные трибуналы для борьбы против контрреволюционных сил в видах принятия мер ограждения от них революции и её завоеваний, а равно для решения дел о борьбе </a:t>
            </a:r>
            <a:r>
              <a:rPr lang="ru-RU" sz="1800" dirty="0" smtClean="0"/>
              <a:t>с </a:t>
            </a:r>
            <a:r>
              <a:rPr lang="ru-RU" sz="1800" dirty="0" smtClean="0">
                <a:hlinkClick r:id="rId15" tooltip="Мародерство"/>
              </a:rPr>
              <a:t>мародерством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16" tooltip="Хищение"/>
              </a:rPr>
              <a:t>хищничеством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3" tooltip="Саботаж"/>
              </a:rPr>
              <a:t>саботажем</a:t>
            </a:r>
            <a:r>
              <a:rPr lang="ru-RU" sz="1800" dirty="0" smtClean="0"/>
              <a:t> и прочими злоупотреблениями торговцев, промышленников, чиновников и прочих лиц.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о смертной казни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441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Смертная казнь в России </a:t>
            </a:r>
            <a:r>
              <a:rPr lang="ru-RU" sz="1800" dirty="0" smtClean="0"/>
              <a:t> была отменена </a:t>
            </a:r>
            <a:r>
              <a:rPr lang="ru-RU" sz="1800" dirty="0" smtClean="0">
                <a:hlinkClick r:id="rId2" tooltip="26 октября"/>
              </a:rPr>
              <a:t>26 октября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3" tooltip="1917"/>
              </a:rPr>
              <a:t>1917</a:t>
            </a:r>
            <a:r>
              <a:rPr lang="ru-RU" sz="1800" dirty="0" smtClean="0"/>
              <a:t> г. решением </a:t>
            </a:r>
            <a:r>
              <a:rPr lang="ru-RU" sz="1800" dirty="0" smtClean="0">
                <a:hlinkClick r:id="rId4" tooltip="Второй всероссийский съезд советов рабочих и солдатских депутатов"/>
              </a:rPr>
              <a:t>Второго Всероссийского съезда советов рабочих и солдатских депутатов</a:t>
            </a:r>
            <a:r>
              <a:rPr lang="ru-RU" sz="1800" dirty="0" smtClean="0"/>
              <a:t>. </a:t>
            </a:r>
            <a:r>
              <a:rPr lang="ru-RU" sz="1800" dirty="0" smtClean="0">
                <a:hlinkClick r:id="rId5" tooltip="13 июня"/>
              </a:rPr>
              <a:t>13 июня</a:t>
            </a:r>
            <a:r>
              <a:rPr lang="ru-RU" sz="1800" dirty="0" smtClean="0"/>
              <a:t> 1918 г. был принят декрет о восстановлении смертной казни. </a:t>
            </a:r>
            <a:r>
              <a:rPr lang="ru-RU" sz="1800" b="1" dirty="0" smtClean="0"/>
              <a:t>С этого момента расстрел мог применяться по приговорам революционных трибуналов (во </a:t>
            </a:r>
            <a:r>
              <a:rPr lang="ru-RU" sz="1800" dirty="0" smtClean="0"/>
              <a:t>внесудебном порядке он применялся с февраля 1918 г.). </a:t>
            </a:r>
            <a:r>
              <a:rPr lang="ru-RU" sz="1800" dirty="0" smtClean="0">
                <a:hlinkClick r:id="rId6" tooltip="21 июня"/>
              </a:rPr>
              <a:t>21 июня</a:t>
            </a:r>
            <a:r>
              <a:rPr lang="ru-RU" sz="1800" dirty="0" smtClean="0"/>
              <a:t> 1918 г. первым приговорённым революционным трибуналом к расстрелу стал капитан </a:t>
            </a:r>
            <a:r>
              <a:rPr lang="ru-RU" sz="1800" dirty="0" smtClean="0">
                <a:hlinkClick r:id="rId7" tooltip="Щастный, Алексей Михайлович"/>
              </a:rPr>
              <a:t>Алексей </a:t>
            </a:r>
            <a:r>
              <a:rPr lang="ru-RU" sz="1800" dirty="0" err="1" smtClean="0">
                <a:hlinkClick r:id="rId7" tooltip="Щастный, Алексей Михайлович"/>
              </a:rPr>
              <a:t>Щастный</a:t>
            </a:r>
            <a:r>
              <a:rPr lang="ru-RU" sz="1800" dirty="0" smtClean="0"/>
              <a:t>.</a:t>
            </a:r>
            <a:r>
              <a:rPr lang="ru-RU" sz="1800" baseline="30000" dirty="0" smtClean="0">
                <a:hlinkClick r:id="rId8"/>
              </a:rPr>
              <a:t>[2]</a:t>
            </a:r>
            <a:endParaRPr lang="ru-RU" sz="1800" dirty="0"/>
          </a:p>
        </p:txBody>
      </p:sp>
      <p:pic>
        <p:nvPicPr>
          <p:cNvPr id="4099" name="Picture 3" descr="C:\Users\Семен\Desktop\unna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838200"/>
            <a:ext cx="4495800" cy="3467100"/>
          </a:xfrm>
          <a:prstGeom prst="rect">
            <a:avLst/>
          </a:prstGeom>
          <a:noFill/>
        </p:spPr>
      </p:pic>
      <p:pic>
        <p:nvPicPr>
          <p:cNvPr id="4100" name="Picture 4" descr="C:\Users\Семен\Desktop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4419600"/>
            <a:ext cx="3962400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Выход России из войны. Брестский мир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64008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В Декрете о мире большевики предложили всем странам подписать мир «без аннексий и контрибуций». Но никто не откликнулся.  Да и среди большевиков не было единства.  </a:t>
            </a:r>
          </a:p>
          <a:p>
            <a:pPr>
              <a:buNone/>
            </a:pPr>
            <a:r>
              <a:rPr lang="ru-RU" sz="1800" dirty="0" smtClean="0"/>
              <a:t>Л.Д. Троцкий считал необходимым продолжать « революционную войну» для разжигания мировой революции. Ленин понимал всю опасность  продолжения войны в условиях развала армии. Наступление Германии грозило потерей власти большевиками.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Ленин стал настаивать на немедленном </a:t>
            </a:r>
            <a:r>
              <a:rPr lang="ru-RU" sz="1800" b="1" dirty="0" smtClean="0"/>
              <a:t>подписании сепаратного мира</a:t>
            </a:r>
            <a:r>
              <a:rPr lang="ru-RU" sz="1800" dirty="0" smtClean="0"/>
              <a:t> с Германией – т. Е. отдельного от союзников.   Троцкий с делегацией был послан в Брест – </a:t>
            </a:r>
            <a:r>
              <a:rPr lang="ru-RU" sz="1800" dirty="0" err="1" smtClean="0"/>
              <a:t>Литовск</a:t>
            </a:r>
            <a:r>
              <a:rPr lang="ru-RU" sz="1800" dirty="0" smtClean="0"/>
              <a:t> для подписания мира, но он всячески затягивал этот процесс.  18 февраля 1918 года под Петроградом немецкая армия начала наступление.  23 февраля  </a:t>
            </a:r>
            <a:r>
              <a:rPr lang="ru-RU" sz="1800" dirty="0" err="1" smtClean="0"/>
              <a:t>СнК</a:t>
            </a:r>
            <a:r>
              <a:rPr lang="ru-RU" sz="1800" dirty="0" smtClean="0"/>
              <a:t> получил ультиматум с очень тяжёлыми условиями.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ленину</a:t>
            </a:r>
            <a:r>
              <a:rPr lang="ru-RU" sz="1800" dirty="0" smtClean="0"/>
              <a:t> удалось настоять на своём и ВЦИК, а затем и СНК согласились на подписание мира.3 марта 1918 года « </a:t>
            </a:r>
            <a:r>
              <a:rPr lang="ru-RU" sz="1800" dirty="0" err="1" smtClean="0"/>
              <a:t>похабный</a:t>
            </a:r>
            <a:r>
              <a:rPr lang="ru-RU" sz="1800" dirty="0" smtClean="0"/>
              <a:t> мир» ( Ленин) был подписан в Брест – </a:t>
            </a:r>
            <a:r>
              <a:rPr lang="ru-RU" sz="1800" dirty="0" err="1" smtClean="0"/>
              <a:t>Литовске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Россия теряла 780 тс. Кв. км с населением 56 млн. человек. До революции здесь добывалось 89 % каменного угля и выплавлялось 73 % железа. Здесь проживало 40% промышленных рабочих.</a:t>
            </a:r>
            <a:endParaRPr lang="ru-RU" sz="1800" dirty="0"/>
          </a:p>
        </p:txBody>
      </p:sp>
      <p:pic>
        <p:nvPicPr>
          <p:cNvPr id="5" name="Picture 4" descr="C:\Users\Семен\Desktop\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00200"/>
            <a:ext cx="2895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красной армии и флота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066800"/>
            <a:ext cx="4953000" cy="281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Днём создания РККА принято считать 23 февраля 1918 года (см. День защитника Отечества). Именно в этот день началась массовая запись добровольцев в отряды РККА, создаваемые согласно </a:t>
            </a:r>
            <a:r>
              <a:rPr lang="ru-RU" sz="1800" b="1" dirty="0" smtClean="0"/>
              <a:t>декрету Совета народных комиссаров РСФСР «О Рабоче-крестьянской Красной армии», подписанному </a:t>
            </a:r>
            <a:r>
              <a:rPr lang="ru-RU" sz="1800" b="1" u="sng" dirty="0" smtClean="0"/>
              <a:t>15 (28) января 1918 год</a:t>
            </a:r>
            <a:r>
              <a:rPr lang="ru-RU" sz="1800" b="1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u="sng" dirty="0" smtClean="0"/>
              <a:t>29 января декретом СНК был создан Красный флот</a:t>
            </a:r>
            <a:endParaRPr lang="ru-RU" sz="1800" b="1" u="sng" dirty="0"/>
          </a:p>
        </p:txBody>
      </p:sp>
      <p:pic>
        <p:nvPicPr>
          <p:cNvPr id="6146" name="Picture 2" descr="C:\Users\Семен\Desktop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657600"/>
            <a:ext cx="4876800" cy="2847975"/>
          </a:xfrm>
          <a:prstGeom prst="rect">
            <a:avLst/>
          </a:prstGeom>
          <a:noFill/>
        </p:spPr>
      </p:pic>
      <p:pic>
        <p:nvPicPr>
          <p:cNvPr id="6147" name="Picture 3" descr="C:\Users\Семен\Desktop\85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3479800" cy="2451100"/>
          </a:xfrm>
          <a:prstGeom prst="rect">
            <a:avLst/>
          </a:prstGeom>
          <a:noFill/>
        </p:spPr>
      </p:pic>
      <p:pic>
        <p:nvPicPr>
          <p:cNvPr id="6148" name="Picture 4" descr="C:\Users\Семен\Desktop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Брестский мир</a:t>
            </a:r>
            <a:endParaRPr lang="ru-RU" dirty="0"/>
          </a:p>
        </p:txBody>
      </p:sp>
      <p:pic>
        <p:nvPicPr>
          <p:cNvPr id="4" name="Picture 2" descr="C:\Users\Семен\Desktop\3c2df5f72669e8213c3bf73ee29336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5343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Первые шаги советской власти в экономике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u="sng" dirty="0" smtClean="0"/>
              <a:t> </a:t>
            </a:r>
            <a:r>
              <a:rPr lang="ru-RU" sz="1600" b="1" u="sng" dirty="0" smtClean="0"/>
              <a:t>1</a:t>
            </a:r>
            <a:r>
              <a:rPr lang="ru-RU" b="1" u="sng" dirty="0" smtClean="0"/>
              <a:t>.</a:t>
            </a:r>
            <a:r>
              <a:rPr lang="ru-RU" b="1" u="sng" dirty="0" smtClean="0"/>
              <a:t> </a:t>
            </a:r>
            <a:r>
              <a:rPr lang="ru-RU" sz="1600" b="1" u="sng" dirty="0" smtClean="0"/>
              <a:t>Декретом «о национализации банков</a:t>
            </a:r>
            <a:r>
              <a:rPr lang="ru-RU" sz="1600" dirty="0" smtClean="0"/>
              <a:t>» от 14 (27) декабря 1917 года </a:t>
            </a:r>
            <a:r>
              <a:rPr lang="ru-RU" sz="1600" dirty="0" smtClean="0">
                <a:hlinkClick r:id="rId2" tooltip="Банковское дело"/>
              </a:rPr>
              <a:t>банковское дело</a:t>
            </a:r>
            <a:r>
              <a:rPr lang="ru-RU" sz="1600" dirty="0" smtClean="0"/>
              <a:t> было </a:t>
            </a:r>
            <a:r>
              <a:rPr lang="ru-RU" sz="1600" b="1" dirty="0" smtClean="0"/>
              <a:t>объявлено государственной мо</a:t>
            </a:r>
            <a:r>
              <a:rPr lang="ru-RU" sz="1600" dirty="0" smtClean="0"/>
              <a:t>нополией. Национализация банков в декабре 1917 года была подкреплена </a:t>
            </a:r>
            <a:r>
              <a:rPr lang="ru-RU" sz="1600" dirty="0" smtClean="0">
                <a:hlinkClick r:id="rId3" tooltip="Конфискация"/>
              </a:rPr>
              <a:t>конфискацией</a:t>
            </a:r>
            <a:r>
              <a:rPr lang="ru-RU" sz="1600" dirty="0" smtClean="0"/>
              <a:t> </a:t>
            </a:r>
            <a:r>
              <a:rPr lang="ru-RU" sz="1600" b="1" dirty="0" smtClean="0"/>
              <a:t>денежных сред</a:t>
            </a:r>
            <a:r>
              <a:rPr lang="ru-RU" sz="1600" dirty="0" smtClean="0"/>
              <a:t>ств населения. </a:t>
            </a:r>
            <a:r>
              <a:rPr lang="ru-RU" sz="1600" b="1" dirty="0" smtClean="0"/>
              <a:t>Конфисковалось всё золото и серебро в монетах и слитках, бумажные деньги, если они</a:t>
            </a:r>
            <a:r>
              <a:rPr lang="ru-RU" sz="1600" dirty="0" smtClean="0"/>
              <a:t> превышали сумму в 5000 рублей и были нажиты «нетрудовым путём». Для малых вкладов, оставшихся </a:t>
            </a:r>
            <a:r>
              <a:rPr lang="ru-RU" sz="1600" dirty="0" err="1" smtClean="0"/>
              <a:t>неконфискованными</a:t>
            </a:r>
            <a:r>
              <a:rPr lang="ru-RU" sz="1600" dirty="0" smtClean="0"/>
              <a:t>, была установлена норма получения денег со счетов не более 500 рублей в месяц, так что и </a:t>
            </a:r>
            <a:r>
              <a:rPr lang="ru-RU" sz="1600" dirty="0" err="1" smtClean="0"/>
              <a:t>неконфискованный</a:t>
            </a:r>
            <a:r>
              <a:rPr lang="ru-RU" sz="1600" dirty="0" smtClean="0"/>
              <a:t> остаток быстро съедался инфляцией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2.   Первой </a:t>
            </a:r>
            <a:r>
              <a:rPr lang="ru-RU" sz="1600" dirty="0" smtClean="0"/>
              <a:t>была национализирована 17 (30) ноября 1917 фабрика товарищества </a:t>
            </a:r>
            <a:r>
              <a:rPr lang="ru-RU" sz="1600" dirty="0" err="1" smtClean="0"/>
              <a:t>Ликинской</a:t>
            </a:r>
            <a:r>
              <a:rPr lang="ru-RU" sz="1600" dirty="0" smtClean="0"/>
              <a:t> мануфактуры А. В. Смирнова (Владимирская губерния). Всего с ноября 1917 до марта 1918, по данным промышленной и профессиональной переписи 1918 года, </a:t>
            </a:r>
            <a:r>
              <a:rPr lang="ru-RU" sz="1600" b="1" u="sng" dirty="0" smtClean="0"/>
              <a:t>национализировано 836 промышленных предпри</a:t>
            </a:r>
            <a:r>
              <a:rPr lang="ru-RU" sz="1600" dirty="0" smtClean="0"/>
              <a:t>ятий. 2 мая 1918 года СНК принял декрет о Национализации сахарной промышленности, 20 июня — нефтяной. К осени 1918 в руках советского государства было сосредоточено 9542 предприятия. </a:t>
            </a:r>
            <a:r>
              <a:rPr lang="ru-RU" sz="1600" b="1" u="sng" dirty="0" smtClean="0"/>
              <a:t>Вся крупная капиталистическая собственность на </a:t>
            </a:r>
            <a:r>
              <a:rPr lang="ru-RU" sz="1600" dirty="0" smtClean="0"/>
              <a:t>средства производства была </a:t>
            </a:r>
            <a:r>
              <a:rPr lang="ru-RU" sz="1600" b="1" u="sng" dirty="0" smtClean="0"/>
              <a:t>национализирована методом безвозмездной конфискации</a:t>
            </a:r>
            <a:r>
              <a:rPr lang="ru-RU" sz="1600" dirty="0" smtClean="0"/>
              <a:t>. К апрелю 1919 года практически все крупные предприятия (с числом наёмных рабочих более 30) были национализированы. К началу 1920 года была в основном национализирована и средняя промышленность. Было введено жёсткое централизованное управление производствами. Для управления национализированной промышленностью был создан </a:t>
            </a:r>
            <a:r>
              <a:rPr lang="ru-RU" sz="1600" dirty="0" smtClean="0">
                <a:hlinkClick r:id="rId4" tooltip="Высший совет народного хозяйства"/>
              </a:rPr>
              <a:t>Высший совет народного хозяйства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862</Words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Становление Советской власти</vt:lpstr>
      <vt:lpstr>Судьба учредительного собрания</vt:lpstr>
      <vt:lpstr>Первая советская конституция</vt:lpstr>
      <vt:lpstr>Органы власти диктатуры пролетариата</vt:lpstr>
      <vt:lpstr>Вопрос о смертной казни</vt:lpstr>
      <vt:lpstr>Выход России из войны. Брестский мир</vt:lpstr>
      <vt:lpstr>Создание красной армии и флота</vt:lpstr>
      <vt:lpstr>Брестский мир</vt:lpstr>
      <vt:lpstr>Первые шаги советской власти в экономике</vt:lpstr>
      <vt:lpstr>Экономические преобразования</vt:lpstr>
      <vt:lpstr>Социальные преобразования</vt:lpstr>
      <vt:lpstr>Итоги первых шагов Советской власти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Советской власти</dc:title>
  <dc:creator>Семен</dc:creator>
  <cp:lastModifiedBy>Семен</cp:lastModifiedBy>
  <cp:revision>17</cp:revision>
  <dcterms:created xsi:type="dcterms:W3CDTF">2021-01-15T23:45:25Z</dcterms:created>
  <dcterms:modified xsi:type="dcterms:W3CDTF">2021-01-16T01:45:46Z</dcterms:modified>
</cp:coreProperties>
</file>