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</p:sldMasterIdLst>
  <p:notesMasterIdLst>
    <p:notesMasterId r:id="rId40"/>
  </p:notesMasterIdLst>
  <p:sldIdLst>
    <p:sldId id="256" r:id="rId4"/>
    <p:sldId id="258" r:id="rId5"/>
    <p:sldId id="260" r:id="rId6"/>
    <p:sldId id="297" r:id="rId7"/>
    <p:sldId id="275" r:id="rId8"/>
    <p:sldId id="274" r:id="rId9"/>
    <p:sldId id="276" r:id="rId10"/>
    <p:sldId id="277" r:id="rId11"/>
    <p:sldId id="281" r:id="rId12"/>
    <p:sldId id="282" r:id="rId13"/>
    <p:sldId id="283" r:id="rId14"/>
    <p:sldId id="284" r:id="rId15"/>
    <p:sldId id="285" r:id="rId16"/>
    <p:sldId id="296" r:id="rId17"/>
    <p:sldId id="286" r:id="rId18"/>
    <p:sldId id="287" r:id="rId19"/>
    <p:sldId id="298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0CFF8-104B-4408-AE7C-8C24B554FD81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C6ED8-9CA5-4FEA-9FC9-78499C082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9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8F0BCE-96F5-40AB-A740-4C0D211686D1}" type="slidenum">
              <a:rPr lang="ru-RU" altLang="ru-RU" sz="1200">
                <a:solidFill>
                  <a:prstClr val="black"/>
                </a:solidFill>
              </a:rPr>
              <a:pPr eaLnBrk="1" hangingPunct="1"/>
              <a:t>24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65144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B1F290D-C47A-46EF-BE19-E73B131FCD2D}" type="slidenum">
              <a:rPr lang="ru-RU" altLang="ru-RU" sz="1200">
                <a:solidFill>
                  <a:prstClr val="black"/>
                </a:solidFill>
              </a:rPr>
              <a:pPr eaLnBrk="1" hangingPunct="1"/>
              <a:t>25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1509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92EE0-DEB1-4E0F-AFB3-94E98CBBA96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60D95-BFA4-4714-86D3-EBE2FD2561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98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4CE0E-B457-4368-849D-A9CFB1B0E31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CCFDF-F591-4F09-ACFE-468C779726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66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B36A6-7EDC-4FF9-866C-E89E4C73A97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A7D0B-5494-4D10-96D6-E64457C3E9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5591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6B08C7-11B6-4433-A2E8-2D2807788A7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90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D12DA5B-1858-4223-8B2C-A7CB3255FD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607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120904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6604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6401859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6"/>
            <a:ext cx="58928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58928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4897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7662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30478"/>
            <a:ext cx="120903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12192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621365"/>
            <a:ext cx="110744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609600" y="4463568"/>
            <a:ext cx="11074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69676D"/>
                </a:solidFill>
              </a:rPr>
              <a:pPr/>
              <a:t>23.01.2021</a:t>
            </a:fld>
            <a:endParaRPr lang="ru-RU">
              <a:solidFill>
                <a:srgbClr val="69676D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76D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94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4471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0226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6201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59AE-E175-4F50-80F6-9607C7E8C5A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5E7F2-0F6A-40DB-BE67-3324FDF650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8186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6946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1"/>
            <a:ext cx="7315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01952"/>
            <a:ext cx="316992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3552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72438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7200" y="381000"/>
            <a:ext cx="74168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" y="1905000"/>
            <a:ext cx="316992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6600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921259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3073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375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7E231-488C-4270-B054-3724E3B8C557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08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F7D84-062D-4D8D-9AFF-6D16035E5FB5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71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1E430-5EC8-4FF0-AE54-038FFDFAA137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09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D2372-7CEC-4055-A8D0-1D9D0F221B78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74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BA70B-D085-4449-998F-F1DF9F7DEA22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4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6795F-B8B4-49F1-9851-0706CFD46C4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3C52E-8A5E-40D1-8634-2E2D3B16C9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6694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0F6E0-7DA0-4FFA-BE8D-7B4B3F7BBD25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39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583026-E722-4BFA-87F6-2413D8EDA6AA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2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3D6D4-5407-45D0-8BC7-3D01EE2C94E4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90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15BCA4-0813-4479-9A1A-52996000EA57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16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8558B-5E62-4454-A844-F33AB227A174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92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567F4-5CCA-4A04-B4E8-B3CAAA4398D6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58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46322-A97F-4476-84F3-81EC67CB6F22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71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7A16A-5775-4F97-9E28-B862D9662868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8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72421-C9A7-457B-8748-E23A1A698E8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4E313-4C86-4987-90D5-233D2A3269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13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BD0E-78E9-481B-A877-AD6C09E552A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C81E7-6DCC-40BD-9B35-85C568EDCA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376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7B60E-7F8E-4AC9-B787-F0F8273A91C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F04B0-4B57-4FE3-AAE7-6F0506A7C5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393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02D57-5768-46CA-BDA8-28EC09917E9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5B56A-02E8-4824-8FDF-9F18EAE1B9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600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04807-2C96-4506-8E3B-38F52A16E3C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45548-8E6B-47F9-92C7-CC5F5AC6ED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94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D062D-54F3-472C-9EDA-417F95849D7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1354D-AAFA-4FC8-96BC-4D1B3942F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305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61B6A-5F61-47BF-842C-FA0F3B150380}" type="datetime1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Антоненкова А.В. МОУ Будинская ООШ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877F78-4985-42C6-9962-0577D368DE85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2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99136" y="137160"/>
            <a:ext cx="1182624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94A56E6-9113-42B7-9EB1-B9C03ACD8CB4}" type="datetimeFigureOut">
              <a:rPr lang="ru-RU" smtClean="0">
                <a:solidFill>
                  <a:srgbClr val="C9C2D1"/>
                </a:solidFill>
              </a:rPr>
              <a:pPr/>
              <a:t>23.01.2021</a:t>
            </a:fld>
            <a:endParaRPr lang="ru-RU">
              <a:solidFill>
                <a:srgbClr val="C9C2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4831" y="6312409"/>
            <a:ext cx="4642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9C2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1E82423-EE22-4FDE-807B-ABEF132A6EE8}" type="slidenum">
              <a:rPr lang="ru-RU" smtClean="0">
                <a:solidFill>
                  <a:srgbClr val="C9C2D1"/>
                </a:solidFill>
              </a:rPr>
              <a:pPr/>
              <a:t>‹#›</a:t>
            </a:fld>
            <a:endParaRPr lang="ru-RU">
              <a:solidFill>
                <a:srgbClr val="C9C2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18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7FD027-FFFF-48CC-AFAF-35AB471E5324}" type="slidenum">
              <a:rPr lang="ru-R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8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bigenc.ru/world_history/text/3985991" TargetMode="Externa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vpk-news.ru/pics/2008/259/11_01_01.jpg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6497" y="1796956"/>
            <a:ext cx="10164233" cy="1752600"/>
          </a:xfrm>
        </p:spPr>
        <p:txBody>
          <a:bodyPr>
            <a:noAutofit/>
          </a:bodyPr>
          <a:lstStyle/>
          <a:p>
            <a:pPr algn="ctr"/>
            <a:r>
              <a:rPr lang="ru-RU" altLang="ru-RU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СССР накануне </a:t>
            </a:r>
            <a:br>
              <a:rPr lang="ru-RU" altLang="ru-RU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войны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52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1862138" y="413533"/>
            <a:ext cx="84978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00" dirty="0">
                <a:solidFill>
                  <a:srgbClr val="FF0000"/>
                </a:solidFill>
              </a:rPr>
              <a:t>30 ноября 1939 г. Красная армия начала боевые действия</a:t>
            </a:r>
            <a:r>
              <a:rPr lang="ru-RU" altLang="ru-RU" sz="1900" dirty="0">
                <a:solidFill>
                  <a:srgbClr val="000000"/>
                </a:solidFill>
              </a:rPr>
              <a:t> против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00" dirty="0">
                <a:solidFill>
                  <a:srgbClr val="000000"/>
                </a:solidFill>
              </a:rPr>
              <a:t> финских войск, однако финны оказали энергичное сопротивление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919289" y="1628775"/>
            <a:ext cx="367188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Советские войска понесли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огромные потери и надолго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застряли в глубоко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i="1">
                <a:solidFill>
                  <a:srgbClr val="FF0000"/>
                </a:solidFill>
              </a:rPr>
              <a:t>эшелонированной</a:t>
            </a:r>
            <a:r>
              <a:rPr lang="ru-RU" altLang="ru-RU" i="1">
                <a:solidFill>
                  <a:srgbClr val="000000"/>
                </a:solidFill>
              </a:rPr>
              <a:t> </a:t>
            </a:r>
            <a:r>
              <a:rPr lang="ru-RU" altLang="ru-RU">
                <a:solidFill>
                  <a:srgbClr val="000000"/>
                </a:solidFill>
              </a:rPr>
              <a:t>системе</a:t>
            </a:r>
            <a:endParaRPr lang="ru-RU" altLang="ru-RU" i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укреплений так называемой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«линии Маннергейма»</a:t>
            </a:r>
            <a:r>
              <a:rPr lang="ru-RU" altLang="ru-RU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на Карельском перешейке.</a:t>
            </a:r>
          </a:p>
        </p:txBody>
      </p:sp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628776"/>
            <a:ext cx="455136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1919289" y="4149726"/>
            <a:ext cx="36718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Длина линии составляла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ок. 135км, глубина - ок.90км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Названа по имени маршала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 </a:t>
            </a:r>
            <a:r>
              <a:rPr lang="ru-RU" altLang="ru-RU">
                <a:solidFill>
                  <a:srgbClr val="FF0000"/>
                </a:solidFill>
              </a:rPr>
              <a:t>Карла Маннергейма</a:t>
            </a:r>
            <a:r>
              <a:rPr lang="ru-RU" altLang="ru-RU">
                <a:solidFill>
                  <a:srgbClr val="000000"/>
                </a:solidFill>
              </a:rPr>
              <a:t>, по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приказу которого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создавалась.</a:t>
            </a:r>
          </a:p>
        </p:txBody>
      </p:sp>
    </p:spTree>
    <p:extLst>
      <p:ext uri="{BB962C8B-B14F-4D97-AF65-F5344CB8AC3E}">
        <p14:creationId xmlns:p14="http://schemas.microsoft.com/office/powerpoint/2010/main" val="163794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/>
      <p:bldP spid="65545" grpId="0"/>
      <p:bldP spid="655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558800"/>
          </a:xfrm>
        </p:spPr>
        <p:txBody>
          <a:bodyPr/>
          <a:lstStyle/>
          <a:p>
            <a:pPr algn="ctr"/>
            <a:endParaRPr lang="ru-RU" altLang="ru-RU" sz="2400" b="1" dirty="0"/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6"/>
            <a:ext cx="33051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908051"/>
            <a:ext cx="34512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573464"/>
            <a:ext cx="33051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573464"/>
            <a:ext cx="42481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3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908050"/>
            <a:ext cx="4752975" cy="356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908050"/>
            <a:ext cx="357663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1847851" y="4581526"/>
            <a:ext cx="48244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Финны использовали зимние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маскировочные халаты</a:t>
            </a:r>
            <a:r>
              <a:rPr lang="ru-RU" altLang="ru-RU" dirty="0">
                <a:solidFill>
                  <a:srgbClr val="000000"/>
                </a:solidFill>
              </a:rPr>
              <a:t>, быстро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передвигались на </a:t>
            </a:r>
            <a:r>
              <a:rPr lang="ru-RU" altLang="ru-RU" dirty="0">
                <a:solidFill>
                  <a:srgbClr val="FF0000"/>
                </a:solidFill>
              </a:rPr>
              <a:t>лыжах</a:t>
            </a:r>
            <a:r>
              <a:rPr lang="ru-RU" altLang="ru-RU" dirty="0">
                <a:solidFill>
                  <a:srgbClr val="000000"/>
                </a:solidFill>
              </a:rPr>
              <a:t>, умело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использовали </a:t>
            </a:r>
            <a:r>
              <a:rPr lang="ru-RU" altLang="ru-RU" dirty="0">
                <a:solidFill>
                  <a:srgbClr val="FF0000"/>
                </a:solidFill>
              </a:rPr>
              <a:t>снайперские винтовки</a:t>
            </a:r>
          </a:p>
        </p:txBody>
      </p:sp>
    </p:spTree>
    <p:extLst>
      <p:ext uri="{BB962C8B-B14F-4D97-AF65-F5344CB8AC3E}">
        <p14:creationId xmlns:p14="http://schemas.microsoft.com/office/powerpoint/2010/main" val="36364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981076"/>
            <a:ext cx="532765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981076"/>
            <a:ext cx="29718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1992313" y="4437064"/>
            <a:ext cx="53276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</a:rPr>
              <a:t>Подбитый советский танк T-26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1992313" y="5084764"/>
            <a:ext cx="53276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</a:rPr>
              <a:t>Бутылка с зажигательной смесью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</a:rPr>
              <a:t>времён «Зимней войны» </a:t>
            </a:r>
          </a:p>
        </p:txBody>
      </p:sp>
    </p:spTree>
    <p:extLst>
      <p:ext uri="{BB962C8B-B14F-4D97-AF65-F5344CB8AC3E}">
        <p14:creationId xmlns:p14="http://schemas.microsoft.com/office/powerpoint/2010/main" val="39402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/>
      <p:bldP spid="696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5"/>
            <a:ext cx="11072884" cy="569912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</a:rPr>
              <a:t>«Коктейль Молотова»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1361" y="948690"/>
            <a:ext cx="114322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Финский </a:t>
            </a:r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вариант стеклянных бутылок с горючей смесью был разработан весной 1939 г. капитаном </a:t>
            </a:r>
            <a:r>
              <a:rPr lang="ru-RU" dirty="0" err="1">
                <a:solidFill>
                  <a:srgbClr val="000000"/>
                </a:solidFill>
                <a:latin typeface="Garamond" panose="02020404030301010803" pitchFamily="18" charset="0"/>
              </a:rPr>
              <a:t>Куиттиненом</a:t>
            </a:r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 из гарнизона </a:t>
            </a:r>
            <a:r>
              <a:rPr lang="ru-RU" dirty="0" err="1">
                <a:solidFill>
                  <a:srgbClr val="000000"/>
                </a:solidFill>
                <a:latin typeface="Garamond" panose="02020404030301010803" pitchFamily="18" charset="0"/>
              </a:rPr>
              <a:t>Кориа</a:t>
            </a:r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. В ходе испытаний были выявлены некоторые недостатки задумки, усовершенствованы состав горячей смеси и запал. Модернизированное оружие поставили на промышленный поток и активно использовали против советских танков в Советско-финской войне 1939-1940 годов.</a:t>
            </a:r>
          </a:p>
          <a:p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Сами финны называли свои стеклянные «гранаты» </a:t>
            </a:r>
            <a:r>
              <a:rPr lang="ru-RU" dirty="0" err="1">
                <a:solidFill>
                  <a:srgbClr val="000000"/>
                </a:solidFill>
                <a:latin typeface="Garamond" panose="02020404030301010803" pitchFamily="18" charset="0"/>
              </a:rPr>
              <a:t>polttopullo</a:t>
            </a:r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, что в переводе на русский означает «зажигательная бутылка». Ну а то название, которое закрепилось в итоге, - меткий народный юмор.</a:t>
            </a:r>
          </a:p>
          <a:p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Во время Зимней войны 1939-1940 годов советская авиация активно бомбила Хельсинки. Но в одном из радиоинтервью </a:t>
            </a:r>
            <a:r>
              <a:rPr lang="ru-RU" dirty="0" err="1">
                <a:solidFill>
                  <a:srgbClr val="000000"/>
                </a:solidFill>
                <a:latin typeface="Garamond" panose="02020404030301010803" pitchFamily="18" charset="0"/>
              </a:rPr>
              <a:t>В.М.Молотов</a:t>
            </a:r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, бывший тогда в должности председателя Совнаркома и наркома иностранных дел СССР, отрицая агрессию Советского Союза, утверждал, что с самолетов на финскую столицу, страдающую от голода, сбрасывают гуманитарные продукты</a:t>
            </a:r>
            <a:r>
              <a:rPr lang="ru-RU" dirty="0" smtClean="0">
                <a:solidFill>
                  <a:srgbClr val="000000"/>
                </a:solidFill>
                <a:latin typeface="Garamond" panose="02020404030301010803" pitchFamily="18" charset="0"/>
              </a:rPr>
              <a:t>. Подхватив </a:t>
            </a:r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«шутку», финны стали называть падающие на них бомбы «хлебными корзинами» и «хлебницами Молотова». Ну а бутылки с горючей смесью, летящие в наступающие на них танки, переименовали в </a:t>
            </a:r>
            <a:r>
              <a:rPr lang="ru-RU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«Коктейль ДЛЯ Молотова»</a:t>
            </a:r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- вроде как благодарность за «хлебушек».</a:t>
            </a:r>
          </a:p>
          <a:p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Однако британские журналисты, освещавшие события той войны, несколько исказили формулировку. В их варианте название и прижилось во всем мире.</a:t>
            </a:r>
          </a:p>
          <a:p>
            <a:r>
              <a:rPr lang="ru-RU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Испытав </a:t>
            </a:r>
            <a:r>
              <a:rPr lang="ru-RU" dirty="0">
                <a:solidFill>
                  <a:srgbClr val="000000"/>
                </a:solidFill>
                <a:latin typeface="Garamond" panose="02020404030301010803" pitchFamily="18" charset="0"/>
              </a:rPr>
              <a:t>коктейль на себе, Советская армия подхватила идею и активно использовала ее на начальном этапе Великой Отечественной войны. В первые дни после нападения фашистов погранвойска, при нехватке противотанковых гранат, использовали самодельные бутылки. Этим же оружием нередко пользовались партизаны.</a:t>
            </a:r>
          </a:p>
        </p:txBody>
      </p:sp>
    </p:spTree>
    <p:extLst>
      <p:ext uri="{BB962C8B-B14F-4D97-AF65-F5344CB8AC3E}">
        <p14:creationId xmlns:p14="http://schemas.microsoft.com/office/powerpoint/2010/main" val="2423157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575042" y="907257"/>
            <a:ext cx="1125940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Начало войны СССР против Финляндии было воспринято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</a:rPr>
              <a:t>в мире </a:t>
            </a:r>
            <a:r>
              <a:rPr lang="ru-RU" altLang="ru-RU" dirty="0">
                <a:solidFill>
                  <a:srgbClr val="000000"/>
                </a:solidFill>
              </a:rPr>
              <a:t>как </a:t>
            </a:r>
            <a:r>
              <a:rPr lang="ru-RU" altLang="ru-RU" dirty="0">
                <a:solidFill>
                  <a:srgbClr val="FF0000"/>
                </a:solidFill>
              </a:rPr>
              <a:t>акт агрессии</a:t>
            </a:r>
            <a:r>
              <a:rPr lang="ru-RU" altLang="ru-RU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4008438" y="1628776"/>
            <a:ext cx="0" cy="3603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1992313" y="1989139"/>
            <a:ext cx="40322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Советский Союз как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государство-агрессор в 1939 г.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был исключен из Лиги Наций. </a:t>
            </a: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6383338" y="1989139"/>
            <a:ext cx="40322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Западные державы оказывали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экономическую и военную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помощь Финляндии </a:t>
            </a:r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>
            <a:off x="8401050" y="1628776"/>
            <a:ext cx="0" cy="3603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1992313" y="3068638"/>
            <a:ext cx="84248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Планировалась даже высадка на территории Финляндии войск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западных стран для борьбы с Красной армией. 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992313" y="3860800"/>
            <a:ext cx="8424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В феврале 1940 г. Красная армия с учетом уроков первого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наступления предприняла новое, более успешное продвижение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на фронте, прорвав линию Маннергейма. 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1992313" y="5300663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</a:rPr>
              <a:t>Финляндия запросила мира. 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0000"/>
                </a:solidFill>
              </a:rPr>
              <a:t>В </a:t>
            </a:r>
            <a:r>
              <a:rPr lang="ru-RU" altLang="ru-RU" sz="2400" dirty="0">
                <a:solidFill>
                  <a:srgbClr val="FF0000"/>
                </a:solidFill>
              </a:rPr>
              <a:t>марте 1940 г. мирный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0000"/>
                </a:solidFill>
              </a:rPr>
              <a:t>договор был подписан в </a:t>
            </a:r>
            <a:r>
              <a:rPr lang="ru-RU" altLang="ru-RU" sz="2400" dirty="0" smtClean="0">
                <a:solidFill>
                  <a:srgbClr val="FF0000"/>
                </a:solidFill>
              </a:rPr>
              <a:t>Москве</a:t>
            </a:r>
            <a:r>
              <a:rPr lang="ru-RU" altLang="ru-RU" sz="2400" dirty="0" smtClean="0">
                <a:solidFill>
                  <a:srgbClr val="000000"/>
                </a:solidFill>
              </a:rPr>
              <a:t> </a:t>
            </a:r>
            <a:endParaRPr lang="ru-RU" altLang="ru-RU" sz="2400" dirty="0">
              <a:solidFill>
                <a:srgbClr val="FF0000"/>
              </a:solidFill>
            </a:endParaRPr>
          </a:p>
        </p:txBody>
      </p:sp>
      <p:sp>
        <p:nvSpPr>
          <p:cNvPr id="67599" name="Line 15"/>
          <p:cNvSpPr>
            <a:spLocks noChangeShapeType="1"/>
          </p:cNvSpPr>
          <p:nvPr/>
        </p:nvSpPr>
        <p:spPr bwMode="auto">
          <a:xfrm>
            <a:off x="6240463" y="4941888"/>
            <a:ext cx="0" cy="3603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8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2" grpId="0" animBg="1"/>
      <p:bldP spid="67593" grpId="0"/>
      <p:bldP spid="67594" grpId="0"/>
      <p:bldP spid="67595" grpId="0" animBg="1"/>
      <p:bldP spid="67596" grpId="0"/>
      <p:bldP spid="67597" grpId="0"/>
      <p:bldP spid="67598" grpId="0"/>
      <p:bldP spid="675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08050"/>
            <a:ext cx="424815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1919288" y="4940301"/>
            <a:ext cx="4248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FF0000"/>
                </a:solidFill>
              </a:rPr>
              <a:t>Граница до войны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3B812F"/>
                </a:solidFill>
              </a:rPr>
              <a:t>Граница после войны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000099"/>
                </a:solidFill>
              </a:rPr>
              <a:t>Линия Маннергейма</a:t>
            </a: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6311901" y="908051"/>
            <a:ext cx="41052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1. Все </a:t>
            </a:r>
            <a:r>
              <a:rPr lang="ru-RU" altLang="ru-RU" dirty="0">
                <a:solidFill>
                  <a:srgbClr val="FF0000"/>
                </a:solidFill>
              </a:rPr>
              <a:t>территориальные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претензии СССР</a:t>
            </a:r>
            <a:r>
              <a:rPr lang="ru-RU" altLang="ru-RU" dirty="0">
                <a:solidFill>
                  <a:srgbClr val="000000"/>
                </a:solidFill>
              </a:rPr>
              <a:t> к Финляндии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были удовлетворены</a:t>
            </a:r>
            <a:r>
              <a:rPr lang="ru-RU" altLang="ru-RU" dirty="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8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2 .  Война привела к </a:t>
            </a:r>
            <a:r>
              <a:rPr lang="ru-RU" altLang="ru-RU" dirty="0">
                <a:solidFill>
                  <a:srgbClr val="FF0000"/>
                </a:solidFill>
              </a:rPr>
              <a:t>серьезным</a:t>
            </a:r>
            <a:endParaRPr lang="ru-RU" altLang="ru-RU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потерям в Красной армии</a:t>
            </a:r>
            <a:r>
              <a:rPr lang="ru-RU" altLang="ru-RU" dirty="0">
                <a:solidFill>
                  <a:srgbClr val="000000"/>
                </a:solidFill>
              </a:rPr>
              <a:t>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было убито около 75 тыс.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человек, еще 175 тыс. были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ранены или серьезно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обморожены.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8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3. Война привела к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международной изоляции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СССР</a:t>
            </a:r>
            <a:r>
              <a:rPr lang="ru-RU" altLang="ru-RU" dirty="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8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4. Были </a:t>
            </a:r>
            <a:r>
              <a:rPr lang="ru-RU" altLang="ru-RU" dirty="0">
                <a:solidFill>
                  <a:srgbClr val="FF0000"/>
                </a:solidFill>
              </a:rPr>
              <a:t>приняты меры к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укреплению обороны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страны.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5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5" grpId="0"/>
      <p:bldP spid="706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573" y="1015705"/>
            <a:ext cx="114186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lang="en-US" sz="3200" b="1" dirty="0" err="1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есна</a:t>
            </a:r>
            <a:r>
              <a:rPr lang="en-US" sz="3200" b="1" dirty="0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1940 г. </a:t>
            </a:r>
            <a:r>
              <a:rPr lang="en-US" sz="3200" b="1" dirty="0">
                <a:solidFill>
                  <a:srgbClr val="00009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22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тыс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польских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офицеров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солдат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попавших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в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плен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были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уничтожены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силами</a:t>
            </a:r>
            <a:r>
              <a:rPr lang="en-US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НКВД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Катыни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(Смоленск)</a:t>
            </a:r>
            <a:endParaRPr lang="ru-RU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84498" y="2248047"/>
            <a:ext cx="687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О Катынской трагедии - </a:t>
            </a:r>
            <a:r>
              <a:rPr lang="en-GB" dirty="0" smtClean="0">
                <a:latin typeface="Garamond" panose="02020404030301010803" pitchFamily="18" charset="0"/>
                <a:hlinkClick r:id="rId2"/>
              </a:rPr>
              <a:t>https://bigenc.ru/world_history/text/3985991</a:t>
            </a:r>
            <a:r>
              <a:rPr lang="ru-RU" dirty="0" smtClean="0">
                <a:latin typeface="Garamond" panose="02020404030301010803" pitchFamily="18" charset="0"/>
              </a:rPr>
              <a:t> 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29" y="2922960"/>
            <a:ext cx="5751110" cy="38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58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487362"/>
          </a:xfrm>
        </p:spPr>
        <p:txBody>
          <a:bodyPr/>
          <a:lstStyle/>
          <a:p>
            <a:pPr algn="ctr"/>
            <a:r>
              <a:rPr lang="ru-RU" altLang="ru-RU" sz="3600" b="1" dirty="0" smtClean="0"/>
              <a:t>СССР </a:t>
            </a:r>
            <a:r>
              <a:rPr lang="ru-RU" altLang="ru-RU" sz="3600" b="1" dirty="0"/>
              <a:t>и Прибалтика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1992313" y="908051"/>
            <a:ext cx="8280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Сразу после разгрома Польши СССР добился заключения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договоров о взаимной помощи с прибалтийскими странами -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Эстонией (28 сентября 1939 г.), Латвией (5 октября 1939 г.)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и Литвой (10 октября 1939 г.). </a:t>
            </a: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6096000" y="2276475"/>
            <a:ext cx="0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919289" y="2708275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Договоры предполагали создание на территории этих стран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советских военно-морских и военно-воздушных баз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и размещение на них значительных военных сил РККА </a:t>
            </a:r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6096000" y="3789364"/>
            <a:ext cx="0" cy="2873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1919289" y="4076701"/>
            <a:ext cx="83534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В середине июня 1940 г. советское правительство в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ультимативной форме потребовало формирования новых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правительств в странах Прибалтики с участием коммунистов.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1992313" y="5373689"/>
            <a:ext cx="82804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/>
              <a:t>Правительства прибалтийских стран согласились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/>
              <a:t>на требования СССР 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 flipH="1">
            <a:off x="6096000" y="5013326"/>
            <a:ext cx="0" cy="3587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5" grpId="0" animBg="1"/>
      <p:bldP spid="71686" grpId="0"/>
      <p:bldP spid="71687" grpId="0" animBg="1"/>
      <p:bldP spid="71688" grpId="0"/>
      <p:bldP spid="71689" grpId="0"/>
      <p:bldP spid="716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7032625" y="908050"/>
            <a:ext cx="34559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Возникшие в Эстонии,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Латвии и Литве «народные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правительства» вскоре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обратились к Советскому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Союзу с просьбой 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вхождении в состав СССР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в качестве союзных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республик.</a:t>
            </a:r>
          </a:p>
        </p:txBody>
      </p:sp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908050"/>
            <a:ext cx="5002213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3573463"/>
            <a:ext cx="324008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57845" y="6087043"/>
            <a:ext cx="8147050" cy="1249363"/>
          </a:xfrm>
        </p:spPr>
        <p:txBody>
          <a:bodyPr/>
          <a:lstStyle/>
          <a:p>
            <a:pPr algn="ctr"/>
            <a:r>
              <a:rPr lang="ru-RU" alt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речи А. Гитлера 12 сентября 1936 г. на съезде нацистской партии.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2388" y="463123"/>
            <a:ext cx="11044238" cy="525621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alt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«Я пойду на временный компромисс с Москвой и это явится решающей игрой моей жизни. Но никто и никогда не сможет удержать меня от решительного поворота назад и наступления против России после того, как я достигну своих целей на Западе.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alt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Если бы Урал со своими многочисленными сырьевыми запасами, Сибирь со своими богатыми лесами и Украина с её неизмеримыми площадями под зерновыми культурами находились в подчинении Германии, под руководством национал-социалистов, немцы жили бы в </a:t>
            </a:r>
            <a:r>
              <a:rPr lang="ru-RU" alt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изобилии»</a:t>
            </a:r>
            <a:endParaRPr lang="ru-RU" altLang="ru-RU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ru-RU" altLang="ru-RU" dirty="0">
              <a:solidFill>
                <a:schemeClr val="hlin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1992313" y="908050"/>
            <a:ext cx="8424862" cy="12969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В конце </a:t>
            </a:r>
            <a:r>
              <a:rPr lang="ru-RU" altLang="ru-RU">
                <a:solidFill>
                  <a:srgbClr val="FF0000"/>
                </a:solidFill>
              </a:rPr>
              <a:t>июня 1940 г.</a:t>
            </a:r>
            <a:r>
              <a:rPr lang="ru-RU" altLang="ru-RU">
                <a:solidFill>
                  <a:srgbClr val="000000"/>
                </a:solidFill>
              </a:rPr>
              <a:t> </a:t>
            </a:r>
            <a:r>
              <a:rPr lang="ru-RU" altLang="ru-RU">
                <a:solidFill>
                  <a:srgbClr val="FF0000"/>
                </a:solidFill>
              </a:rPr>
              <a:t>СССР предъявил</a:t>
            </a:r>
            <a:r>
              <a:rPr lang="ru-RU" altLang="ru-RU">
                <a:solidFill>
                  <a:srgbClr val="000000"/>
                </a:solidFill>
              </a:rPr>
              <a:t> также </a:t>
            </a:r>
            <a:r>
              <a:rPr lang="ru-RU" altLang="ru-RU">
                <a:solidFill>
                  <a:srgbClr val="FF0000"/>
                </a:solidFill>
              </a:rPr>
              <a:t>ультиматум </a:t>
            </a:r>
            <a:endParaRPr lang="en-US" altLang="ru-RU">
              <a:solidFill>
                <a:srgbClr val="FF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Румынии с требованием немедленной передачи под свой </a:t>
            </a:r>
            <a:endParaRPr lang="en-US" altLang="ru-RU">
              <a:solidFill>
                <a:srgbClr val="FF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контроль Бессарабии и Северной Буковины</a:t>
            </a:r>
            <a:r>
              <a:rPr lang="ru-RU" altLang="ru-RU">
                <a:solidFill>
                  <a:srgbClr val="000000"/>
                </a:solidFill>
              </a:rPr>
              <a:t>, захваченных этой </a:t>
            </a:r>
            <a:endParaRPr lang="en-US" altLang="ru-RU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страной в 1918 г. </a:t>
            </a: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>
            <a:off x="3575050" y="2205038"/>
            <a:ext cx="0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1992313" y="2636839"/>
            <a:ext cx="3167062" cy="12969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Румыния </a:t>
            </a:r>
            <a:r>
              <a:rPr lang="ru-RU" altLang="ru-RU">
                <a:solidFill>
                  <a:srgbClr val="000000"/>
                </a:solidFill>
              </a:rPr>
              <a:t>после </a:t>
            </a:r>
            <a:endParaRPr lang="en-US" altLang="ru-RU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консультаций с </a:t>
            </a:r>
            <a:endParaRPr lang="en-US" altLang="ru-RU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Германией </a:t>
            </a:r>
            <a:r>
              <a:rPr lang="ru-RU" altLang="ru-RU">
                <a:solidFill>
                  <a:srgbClr val="FF0000"/>
                </a:solidFill>
              </a:rPr>
              <a:t>была </a:t>
            </a:r>
            <a:endParaRPr lang="en-US" altLang="ru-RU">
              <a:solidFill>
                <a:srgbClr val="FF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вынуждена согласиться</a:t>
            </a: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3575050" y="3933825"/>
            <a:ext cx="0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1992314" y="4365625"/>
            <a:ext cx="3240087" cy="1727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На этих территориях </a:t>
            </a:r>
            <a:endParaRPr lang="en-US" altLang="ru-RU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была образована</a:t>
            </a:r>
            <a:r>
              <a:rPr lang="ru-RU" altLang="ru-RU">
                <a:solidFill>
                  <a:srgbClr val="000000"/>
                </a:solidFill>
              </a:rPr>
              <a:t> </a:t>
            </a:r>
            <a:endParaRPr lang="en-US" altLang="ru-RU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Молдавская ССР</a:t>
            </a:r>
            <a:r>
              <a:rPr lang="ru-RU" altLang="ru-RU">
                <a:solidFill>
                  <a:srgbClr val="000000"/>
                </a:solidFill>
              </a:rPr>
              <a:t>, </a:t>
            </a:r>
            <a:endParaRPr lang="en-US" altLang="ru-RU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также принятая в </a:t>
            </a:r>
            <a:endParaRPr lang="en-US" altLang="ru-RU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состав СССР.</a:t>
            </a:r>
          </a:p>
        </p:txBody>
      </p:sp>
      <p:pic>
        <p:nvPicPr>
          <p:cNvPr id="7578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65400"/>
            <a:ext cx="4895850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2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3" grpId="0" animBg="1"/>
      <p:bldP spid="75784" grpId="0" animBg="1"/>
      <p:bldP spid="75785" grpId="0" animBg="1"/>
      <p:bldP spid="7578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3081" y="277813"/>
            <a:ext cx="11054686" cy="487362"/>
          </a:xfrm>
        </p:spPr>
        <p:txBody>
          <a:bodyPr/>
          <a:lstStyle/>
          <a:p>
            <a:pPr algn="ctr"/>
            <a:r>
              <a:rPr lang="ru-RU" altLang="ru-RU" sz="3200" b="1" dirty="0" smtClean="0"/>
              <a:t>Советско-германские </a:t>
            </a:r>
            <a:r>
              <a:rPr lang="ru-RU" altLang="ru-RU" sz="3200" b="1" dirty="0"/>
              <a:t>отношения накануне войны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919289" y="908050"/>
            <a:ext cx="83534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Таким образом, договоренности СССР и Германии о разделе </a:t>
            </a:r>
            <a:endParaRPr lang="en-US" altLang="ru-RU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/>
              <a:t>«сфер влияния» к осени 1940 г. были реализованы. </a:t>
            </a: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919289" y="1989138"/>
            <a:ext cx="34559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Гитлер к этому времени </a:t>
            </a:r>
            <a:endParaRPr lang="en-US" altLang="ru-RU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сумел покорить Францию,</a:t>
            </a:r>
            <a:endParaRPr lang="en-US" altLang="ru-RU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Бельгию, Голландию, </a:t>
            </a:r>
            <a:endParaRPr lang="en-US" altLang="ru-RU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Люксембург, Данию,</a:t>
            </a:r>
            <a:endParaRPr lang="en-US" altLang="ru-RU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 Норвегию </a:t>
            </a:r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>
            <a:off x="3648075" y="1557338"/>
            <a:ext cx="0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5375276" y="2781300"/>
            <a:ext cx="5048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5735639" y="1773238"/>
            <a:ext cx="468153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И Сталин, и Гитлер не </a:t>
            </a:r>
            <a:endParaRPr lang="en-US" altLang="ru-RU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сомневались в предстоящем</a:t>
            </a:r>
            <a:endParaRPr lang="en-US" altLang="ru-RU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военном столкновении Германии</a:t>
            </a:r>
            <a:endParaRPr lang="en-US" altLang="ru-RU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и СССР. Обе стороны стремились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оттянуть начало войны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до полной готовности к ней. </a:t>
            </a: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7967663" y="3860801"/>
            <a:ext cx="0" cy="2889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992314" y="4149725"/>
            <a:ext cx="8353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В декабре 1940 г.</a:t>
            </a:r>
            <a:r>
              <a:rPr lang="ru-RU" altLang="ru-RU">
                <a:solidFill>
                  <a:srgbClr val="000000"/>
                </a:solidFill>
              </a:rPr>
              <a:t> </a:t>
            </a:r>
            <a:r>
              <a:rPr lang="ru-RU" altLang="ru-RU">
                <a:solidFill>
                  <a:srgbClr val="FF0000"/>
                </a:solidFill>
              </a:rPr>
              <a:t>Гитлер подписал план «Барбаросса»</a:t>
            </a:r>
            <a:r>
              <a:rPr lang="ru-RU" altLang="ru-RU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к исполнению, </a:t>
            </a:r>
            <a:r>
              <a:rPr lang="ru-RU" altLang="ru-RU">
                <a:solidFill>
                  <a:srgbClr val="FF0000"/>
                </a:solidFill>
              </a:rPr>
              <a:t>назначив нападение на СССР на май 1941 г.</a:t>
            </a:r>
            <a:r>
              <a:rPr lang="ru-RU" alt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919289" y="5084763"/>
            <a:ext cx="83534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Однако весной 1941 г. немецкие войска были вынуждены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принять участие в военных в Югославии и Греции,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поэтому </a:t>
            </a:r>
            <a:r>
              <a:rPr lang="ru-RU" altLang="ru-RU">
                <a:solidFill>
                  <a:srgbClr val="FF0000"/>
                </a:solidFill>
              </a:rPr>
              <a:t>дата нападения на  СССР была перенесена на 22 июня</a:t>
            </a:r>
            <a:r>
              <a:rPr lang="ru-RU" altLang="ru-RU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6167438" y="4797425"/>
            <a:ext cx="0" cy="2873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3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  <p:bldP spid="76805" grpId="0"/>
      <p:bldP spid="76806" grpId="0" animBg="1"/>
      <p:bldP spid="76807" grpId="0" animBg="1"/>
      <p:bldP spid="76808" grpId="0"/>
      <p:bldP spid="76810" grpId="0" animBg="1"/>
      <p:bldP spid="12" grpId="0"/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6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836613"/>
            <a:ext cx="36036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908051"/>
            <a:ext cx="47529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3" name="Rectangle 15"/>
          <p:cNvSpPr>
            <a:spLocks noChangeArrowheads="1"/>
          </p:cNvSpPr>
          <p:nvPr/>
        </p:nvSpPr>
        <p:spPr bwMode="auto">
          <a:xfrm>
            <a:off x="1919289" y="3716339"/>
            <a:ext cx="468153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Директива № </a:t>
            </a:r>
            <a:r>
              <a:rPr lang="ru-RU" altLang="ru-RU" sz="28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21</a:t>
            </a:r>
            <a:endParaRPr lang="ru-RU" altLang="ru-RU" sz="28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0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131130" y="210344"/>
            <a:ext cx="4541629" cy="190103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1800" dirty="0"/>
              <a:t>План «Барбаросса», составленный </a:t>
            </a:r>
            <a:endParaRPr lang="ru-RU" sz="18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1800" dirty="0" smtClean="0"/>
              <a:t>с </a:t>
            </a:r>
            <a:r>
              <a:rPr lang="ru-RU" sz="1800" dirty="0"/>
              <a:t>учетом опыта войны в Европе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1800" dirty="0"/>
              <a:t>предусматривал проведение </a:t>
            </a:r>
            <a:endParaRPr lang="ru-RU" sz="1800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1800" dirty="0" smtClean="0"/>
              <a:t>«</a:t>
            </a:r>
            <a:r>
              <a:rPr lang="ru-RU" sz="1800" dirty="0"/>
              <a:t>молниеносной войны». </a:t>
            </a:r>
            <a:endParaRPr lang="ru-RU" sz="1800" dirty="0"/>
          </a:p>
        </p:txBody>
      </p:sp>
      <p:pic>
        <p:nvPicPr>
          <p:cNvPr id="24579" name="Picture 4" descr="Картинка 135 из 26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09" y="2229644"/>
            <a:ext cx="2701850" cy="29114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8" r="56967" b="35513"/>
          <a:stretch>
            <a:fillRect/>
          </a:stretch>
        </p:blipFill>
        <p:spPr bwMode="auto">
          <a:xfrm>
            <a:off x="857381" y="268288"/>
            <a:ext cx="5829652" cy="39227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686" y="4271623"/>
            <a:ext cx="11805314" cy="1877437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2000" b="1" dirty="0" smtClean="0"/>
              <a:t>Германская </a:t>
            </a:r>
            <a:r>
              <a:rPr lang="ru-RU" sz="2000" b="1" dirty="0"/>
              <a:t>армия должна была наступать 3 группами: </a:t>
            </a:r>
            <a:endParaRPr lang="ru-RU" sz="2000" b="1" dirty="0" smtClean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2000" b="1" dirty="0" smtClean="0"/>
              <a:t>«</a:t>
            </a:r>
            <a:r>
              <a:rPr lang="ru-RU" sz="2000" b="1" dirty="0"/>
              <a:t>Север» - на Ленинград,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2000" b="1" dirty="0"/>
              <a:t>«Центр» - на Москву,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2000" b="1" dirty="0"/>
              <a:t>«Юг» - на Украину.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2000" b="1" dirty="0"/>
              <a:t>За 6 недель предполагалось разгромить Красную Армию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5000"/>
              <a:defRPr/>
            </a:pPr>
            <a:r>
              <a:rPr lang="ru-RU" sz="2000" b="1" dirty="0"/>
              <a:t>и выйти на линию Архангельск -  Астрахань. </a:t>
            </a:r>
          </a:p>
        </p:txBody>
      </p:sp>
    </p:spTree>
    <p:extLst>
      <p:ext uri="{BB962C8B-B14F-4D97-AF65-F5344CB8AC3E}">
        <p14:creationId xmlns:p14="http://schemas.microsoft.com/office/powerpoint/2010/main" val="4293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SH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0092" r="1962" b="8009"/>
          <a:stretch>
            <a:fillRect/>
          </a:stretch>
        </p:blipFill>
        <p:spPr bwMode="auto">
          <a:xfrm>
            <a:off x="1809750" y="214313"/>
            <a:ext cx="8643938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4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SH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11157" r="3542" b="694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4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487" y="3140969"/>
            <a:ext cx="48261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rgbClr val="C9C2D1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Подготовка СССР к ВОВ</a:t>
            </a:r>
            <a:endParaRPr lang="ru-RU" sz="3600" b="1" dirty="0">
              <a:ln w="12700">
                <a:solidFill>
                  <a:srgbClr val="C9C2D1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2682">
            <a:off x="6615936" y="325489"/>
            <a:ext cx="3652664" cy="273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3407">
            <a:off x="6631834" y="2607539"/>
            <a:ext cx="3757199" cy="235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4971">
            <a:off x="5898734" y="4601242"/>
            <a:ext cx="3284480" cy="19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348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9536" y="33265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Перед началом Великой отечественной войны Компартия СССР начала переход страны на военное положение, мобилизацию всех сил на отпор врагу. Были выделены основные направления в рамках этого процесса.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5984">
            <a:off x="6280798" y="1931500"/>
            <a:ext cx="3954016" cy="257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7273">
            <a:off x="2213487" y="3256690"/>
            <a:ext cx="4314056" cy="28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172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3" y="188641"/>
            <a:ext cx="5080673" cy="381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29541" y="1099699"/>
            <a:ext cx="3302507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Развитие и реорганизация 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Рабоче-Крестьянской 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Красной Армии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3634" y="3861048"/>
            <a:ext cx="8640838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1 сентября 1939 - принятие нового закона о всеобщей воинской обязанности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установлен кадровый принцип построения армии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понижен призывной возраст с 21 года до 18 лет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увеличен срок службы до 3-5 лет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срок состояния в запасе продлён с 40 до 50 лет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увеличение численного состава армии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возвращение в армию ранее репрессированных офицеров (около 12.000 человек)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6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0" y="43032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Наращивание 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военно-экономического потенциала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1736" y="1542625"/>
            <a:ext cx="8708529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Увеличение ассигнований на военные службы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Строительство в восточных районах новых предприятий металлургической и угольной промышленности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Освоение серийного производства боевых самолетов: истребителей Як-1, МиГ-3, ЛаГГ-3, </a:t>
            </a:r>
            <a:r>
              <a:rPr lang="ru-RU" sz="2000" b="1" dirty="0" err="1">
                <a:solidFill>
                  <a:prstClr val="white"/>
                </a:solidFill>
                <a:latin typeface="Garamond" panose="02020404030301010803" pitchFamily="18" charset="0"/>
              </a:rPr>
              <a:t>бомбардировщмка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 Пе-2 и штурмовика Ил-2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250" y="3192192"/>
            <a:ext cx="6667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27648" y="3501008"/>
            <a:ext cx="1563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dirty="0">
                <a:ln w="50800"/>
                <a:solidFill>
                  <a:prstClr val="black">
                    <a:shade val="50000"/>
                  </a:prstClr>
                </a:solidFill>
              </a:rPr>
              <a:t>Ил-2</a:t>
            </a:r>
            <a:endParaRPr lang="ru-RU" sz="5400" b="1" dirty="0">
              <a:ln w="50800"/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71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404" y="135815"/>
            <a:ext cx="8218487" cy="581025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Периодизация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113404" y="1126273"/>
            <a:ext cx="8135937" cy="576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 – 1945 гг. – Вторая мировая война</a:t>
            </a:r>
          </a:p>
        </p:txBody>
      </p:sp>
      <p:graphicFrame>
        <p:nvGraphicFramePr>
          <p:cNvPr id="11290" name="Group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664048"/>
              </p:ext>
            </p:extLst>
          </p:nvPr>
        </p:nvGraphicFramePr>
        <p:xfrm>
          <a:off x="423078" y="1874128"/>
          <a:ext cx="11313996" cy="422116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28499"/>
                <a:gridCol w="2828499"/>
                <a:gridCol w="2828499"/>
                <a:gridCol w="2828499"/>
              </a:tblGrid>
              <a:tr h="2401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1 период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Начальный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2 период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Начало ВОВ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расширение масштабов ВМВ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3 период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Коренной перелом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4 период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Завершение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/>
                </a:tc>
              </a:tr>
              <a:tr h="1819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01.09.1939-22.06.1941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22.06.1941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-осень 1942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Осень 1942- 1943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anose="02020404030301010803" pitchFamily="18" charset="0"/>
                          <a:cs typeface="Times New Roman" panose="02020603050405020304" pitchFamily="18" charset="0"/>
                        </a:rPr>
                        <a:t>1944- 02.09 1945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30414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3512" y="1570921"/>
            <a:ext cx="878497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1941 - переход авиационной промышленности только на выпуск только новых моделей самолетов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Создание среднего танка Т-34 и тяжелого танка КВ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Развитие производства артиллерийского оружия (июнь 1941 - запуск производства ракетных установок "Катюша" БМ-13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Создание государственных запасов ржи, пшеницы, овса, муки, крупы.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0" y="18864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Наращивание 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военно-экономического потенциала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560" y="3717033"/>
            <a:ext cx="3693790" cy="26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3756795"/>
            <a:ext cx="3670970" cy="260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431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47728" y="260649"/>
            <a:ext cx="525658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Усиление трудовой дисциплины и ответственности.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9536" y="1397675"/>
            <a:ext cx="7848872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Июнь 1940</a:t>
            </a:r>
          </a:p>
          <a:p>
            <a:r>
              <a:rPr lang="ru-RU" sz="2000" b="1" dirty="0" err="1">
                <a:solidFill>
                  <a:prstClr val="white"/>
                </a:solidFill>
                <a:latin typeface="Garamond" panose="02020404030301010803" pitchFamily="18" charset="0"/>
              </a:rPr>
              <a:t>прнинятие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 решения о переходе на 8-часовой рабочий день и 7-дневную рабочую неделю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запрещен самовольный уход рабочих с предприятий 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за опоздание и прогулы вводилась уголовная ответственность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4955" y="3205539"/>
            <a:ext cx="4767308" cy="36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099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47728" y="260649"/>
            <a:ext cx="525658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Усиление трудовой дисциплины и ответственности.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9536" y="1484784"/>
            <a:ext cx="7416824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Апрель 1941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принятие указов об ответственности за выпуск недоброкачественной и некомплектной продукции 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об уголовной ответственности за мелкие кражи и хулиганство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об ответственности за нарушение правил воинского учета 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7928" y="3206323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586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5520" y="112474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Длительная война </a:t>
            </a:r>
            <a:endParaRPr lang="en-US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Ослабление ведущих западных стран</a:t>
            </a:r>
            <a:endParaRPr lang="en-US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СССР должен прийти на помощь </a:t>
            </a:r>
            <a:r>
              <a:rPr lang="en-US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“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голодающему пролетариату Западной Европы</a:t>
            </a:r>
            <a:r>
              <a:rPr lang="en-US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”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 и навсегда решить судьбу Европы, "сокрушая капитализм" военным путем</a:t>
            </a:r>
            <a:endParaRPr lang="en-US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Разработка наступательной стратегии, стратегии упреждающего удара</a:t>
            </a:r>
            <a:endParaRPr lang="en-US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Бить врага на его территории игнорирование оборонительных операций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9696" y="188640"/>
            <a:ext cx="3908442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Разработка советской доктрины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64152" y="4818063"/>
            <a:ext cx="3016287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к 22 июня 1941 не существовало законченных и утвержденных Правительством СССР оперативного и мобилизационного планов.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520" y="1488381"/>
            <a:ext cx="3749214" cy="296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77" y="4802435"/>
            <a:ext cx="4188061" cy="176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856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5520" y="1124744"/>
            <a:ext cx="864096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Неудача в советско-финляндской войне </a:t>
            </a:r>
            <a:r>
              <a:rPr lang="ru-RU" sz="2000" b="1" dirty="0" err="1">
                <a:solidFill>
                  <a:prstClr val="white"/>
                </a:solidFill>
                <a:latin typeface="Garamond" panose="02020404030301010803" pitchFamily="18" charset="0"/>
              </a:rPr>
              <a:t>войне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 привела в мае 1940 к отстранению от руководства Наркоматом обороны СССР </a:t>
            </a:r>
            <a:r>
              <a:rPr lang="ru-RU" sz="2000" b="1" dirty="0" err="1">
                <a:solidFill>
                  <a:prstClr val="white"/>
                </a:solidFill>
                <a:latin typeface="Garamond" panose="02020404030301010803" pitchFamily="18" charset="0"/>
              </a:rPr>
              <a:t>К.Е.Ворошилова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. Его сменил более молодой маршал </a:t>
            </a:r>
            <a:r>
              <a:rPr lang="ru-RU" sz="2000" b="1" dirty="0" err="1">
                <a:solidFill>
                  <a:prstClr val="white"/>
                </a:solidFill>
                <a:latin typeface="Garamond" panose="02020404030301010803" pitchFamily="18" charset="0"/>
              </a:rPr>
              <a:t>С.К.Тимошенко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.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1 февраля 1941-назначение генерала армии </a:t>
            </a:r>
            <a:r>
              <a:rPr lang="ru-RU" sz="2000" b="1" dirty="0" err="1">
                <a:solidFill>
                  <a:prstClr val="white"/>
                </a:solidFill>
                <a:latin typeface="Garamond" panose="02020404030301010803" pitchFamily="18" charset="0"/>
              </a:rPr>
              <a:t>Г.К.Жукова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 начальником генерального штаба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0397" y="519135"/>
            <a:ext cx="596108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Изменение кадровой политики военного 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строительства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2996952"/>
            <a:ext cx="2310780" cy="331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1145" y="5944498"/>
            <a:ext cx="167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С.К.Тимошенко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992" y="2996952"/>
            <a:ext cx="3876700" cy="286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773332" y="5496118"/>
            <a:ext cx="1127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Г.К.Жуков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729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1863" y="1455168"/>
            <a:ext cx="8496944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6 мая 1941 - назначение генерального секретаря ЦК ВКП(б) </a:t>
            </a:r>
            <a:r>
              <a:rPr lang="ru-RU" sz="2000" b="1" dirty="0" err="1">
                <a:solidFill>
                  <a:prstClr val="white"/>
                </a:solidFill>
                <a:latin typeface="Garamond" panose="02020404030301010803" pitchFamily="18" charset="0"/>
              </a:rPr>
              <a:t>И.В.Сталина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 председателем Совета молодых комиссаров СССР вместо </a:t>
            </a:r>
            <a:r>
              <a:rPr lang="ru-RU" sz="2000" b="1" dirty="0" err="1">
                <a:solidFill>
                  <a:prstClr val="white"/>
                </a:solidFill>
                <a:latin typeface="Garamond" panose="02020404030301010803" pitchFamily="18" charset="0"/>
              </a:rPr>
              <a:t>В.М.Молотова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5761" y="332657"/>
            <a:ext cx="3544813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Усиление централизации руководства страной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824" y="2780928"/>
            <a:ext cx="2794264" cy="361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65768" y="5997838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В.М.Молотов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447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38270" y="1412776"/>
            <a:ext cx="8424936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М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арт 1941 - обмен нотами с Турцией с обязательством соблюдать взаимный нейтралитет.</a:t>
            </a: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13 апреля 1941 - заключение пакта о нейтралитете между СССР и Японией 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5760" y="332657"/>
            <a:ext cx="3813398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Стремление избежать войны на 2 </a:t>
            </a:r>
            <a:r>
              <a:rPr lang="ru-RU" sz="2000" b="1" dirty="0">
                <a:solidFill>
                  <a:prstClr val="white"/>
                </a:solidFill>
                <a:latin typeface="Garamond" panose="02020404030301010803" pitchFamily="18" charset="0"/>
              </a:rPr>
              <a:t>фронта</a:t>
            </a:r>
            <a:endParaRPr lang="ru-RU" sz="20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436" y="2924944"/>
            <a:ext cx="4634880" cy="347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076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641445" y="1125539"/>
            <a:ext cx="11286698" cy="34163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Договор Германии и СССР от 28 сентября 1939 г</a:t>
            </a:r>
            <a:r>
              <a:rPr lang="en-US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О дружбе и границе» предусматривал: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Прекращение антифашистской пропаганды в СССР и антикоммунистической пропаганды в Германии,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Налаживание дружеских отношений во всех областях общественной жизни,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Установление общей советско-германской границы примерно по «линии </a:t>
            </a:r>
            <a:r>
              <a:rPr lang="ru-RU" altLang="ru-RU" sz="2400" b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Керзона</a:t>
            </a:r>
            <a:r>
              <a:rPr lang="ru-RU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» (по рекам Западный Буг и </a:t>
            </a:r>
            <a:r>
              <a:rPr lang="ru-RU" altLang="ru-RU" sz="2400" b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Нарев</a:t>
            </a:r>
            <a:r>
              <a:rPr lang="ru-RU" altLang="ru-RU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). </a:t>
            </a:r>
            <a:endParaRPr lang="ru-RU" altLang="ru-RU" sz="2400" b="1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endParaRPr lang="ru-RU" altLang="ru-RU" sz="24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endParaRPr lang="ru-RU" altLang="ru-RU" sz="24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4639" y="5459104"/>
            <a:ext cx="8839200" cy="8382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>
            <a:spLocks/>
          </p:cNvSpPr>
          <p:nvPr/>
        </p:nvSpPr>
        <p:spPr bwMode="auto">
          <a:xfrm>
            <a:off x="1847850" y="115888"/>
            <a:ext cx="8362950" cy="79216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внешняя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1992313" y="263407"/>
            <a:ext cx="84248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Секретный протокол</a:t>
            </a:r>
            <a:r>
              <a:rPr lang="ru-RU" altLang="ru-RU" dirty="0">
                <a:solidFill>
                  <a:srgbClr val="000000"/>
                </a:solidFill>
              </a:rPr>
              <a:t> к советско-германскому договору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от 23 августа 1939 г. </a:t>
            </a:r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77" y="911106"/>
            <a:ext cx="9280738" cy="51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41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558800"/>
          </a:xfrm>
        </p:spPr>
        <p:txBody>
          <a:bodyPr/>
          <a:lstStyle/>
          <a:p>
            <a:pPr algn="ctr"/>
            <a:r>
              <a:rPr lang="ru-RU" altLang="ru-RU" sz="2400" b="1" dirty="0" smtClean="0"/>
              <a:t>Начало </a:t>
            </a:r>
            <a:r>
              <a:rPr lang="ru-RU" altLang="ru-RU" sz="2400" b="1" dirty="0"/>
              <a:t>Второй мировой войны и Советский союз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919289" y="1773238"/>
            <a:ext cx="39592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1 сентября 1939 г.</a:t>
            </a: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 – Германия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 напала на Польшу. </a:t>
            </a: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Началась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Вторая мировая война.</a:t>
            </a: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908050"/>
            <a:ext cx="4392612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919289" y="2924175"/>
            <a:ext cx="39592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Польские войска были быстро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разбиты</a:t>
            </a: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, правительство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бежало из столицы.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1919288" y="908051"/>
            <a:ext cx="4032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План нападения на Польшу –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план «</a:t>
            </a:r>
            <a:r>
              <a:rPr lang="ru-RU" altLang="ru-RU" dirty="0" err="1">
                <a:solidFill>
                  <a:srgbClr val="FF0000"/>
                </a:solidFill>
                <a:latin typeface="Garamond" panose="02020404030301010803" pitchFamily="18" charset="0"/>
              </a:rPr>
              <a:t>Вайс</a:t>
            </a: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»</a:t>
            </a: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4872038" y="4076701"/>
            <a:ext cx="54721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17 сентября 1939 г.</a:t>
            </a: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 советские войска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вступили в восточные районы Польского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государства, (Западная Украина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и Западная Белоруссия) отданные в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1921 г по Рижскому миру. </a:t>
            </a: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05264"/>
            <a:ext cx="28670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74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51" grpId="0"/>
      <p:bldP spid="57352" grpId="0"/>
      <p:bldP spid="573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992313" y="908051"/>
            <a:ext cx="84248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В составе СССР оказались земли Западной Украины и Западной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Белоруссии, на которых проживало 13 млн. человек. 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1992313" y="1773238"/>
            <a:ext cx="48244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28 сентября 1939 г., сразу после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завершения военных операций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в Польше, Риббентроп и Молотов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подписали в Москве договор 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дружбе и границе и новые секретные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протоколы, в которых были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уточнены «сферы интересов» двух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стран (в обмен на ряд районов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Восточной Польши Германия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Garamond" panose="02020404030301010803" pitchFamily="18" charset="0"/>
              </a:rPr>
              <a:t> «уступала» СССР Литву).</a:t>
            </a:r>
          </a:p>
        </p:txBody>
      </p:sp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9" y="1773239"/>
            <a:ext cx="35147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1992314" y="5013325"/>
            <a:ext cx="47513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0000"/>
                </a:solidFill>
                <a:latin typeface="Garamond" panose="02020404030301010803" pitchFamily="18" charset="0"/>
              </a:rPr>
              <a:t>Польша как независимое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0000"/>
                </a:solidFill>
                <a:latin typeface="Garamond" panose="02020404030301010803" pitchFamily="18" charset="0"/>
              </a:rPr>
              <a:t>государство </a:t>
            </a:r>
            <a:r>
              <a:rPr lang="ru-RU" altLang="ru-RU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перестала </a:t>
            </a:r>
            <a:endParaRPr lang="ru-RU" altLang="ru-RU" sz="24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0000"/>
                </a:solidFill>
                <a:latin typeface="Garamond" panose="02020404030301010803" pitchFamily="18" charset="0"/>
              </a:rPr>
              <a:t>существовать</a:t>
            </a:r>
          </a:p>
        </p:txBody>
      </p:sp>
    </p:spTree>
    <p:extLst>
      <p:ext uri="{BB962C8B-B14F-4D97-AF65-F5344CB8AC3E}">
        <p14:creationId xmlns:p14="http://schemas.microsoft.com/office/powerpoint/2010/main" val="55187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7" grpId="1"/>
      <p:bldP spid="594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836613"/>
            <a:ext cx="35242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5591175" y="836614"/>
            <a:ext cx="46815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Территории, отошедшие в зону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влияния СССР, включены в состав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Украинской ССР, Белорусской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ССР и независимой на тот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момент Литвы. На территориях,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включённых в СССР,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устанавливается советская власть</a:t>
            </a: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проводятся социалистические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Garamond" panose="02020404030301010803" pitchFamily="18" charset="0"/>
              </a:rPr>
              <a:t>преобразования 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5591175" y="3789364"/>
            <a:ext cx="46815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>
                <a:solidFill>
                  <a:srgbClr val="FF0000"/>
                </a:solidFill>
                <a:latin typeface="Garamond" panose="02020404030301010803" pitchFamily="18" charset="0"/>
              </a:rPr>
              <a:t>22 сентября 1939 года</a:t>
            </a:r>
            <a:r>
              <a:rPr lang="ru-RU" altLang="ru-RU" sz="2200" dirty="0">
                <a:solidFill>
                  <a:srgbClr val="000000"/>
                </a:solidFill>
                <a:latin typeface="Garamond" panose="02020404030301010803" pitchFamily="18" charset="0"/>
              </a:rPr>
              <a:t> во время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>
                <a:solidFill>
                  <a:srgbClr val="000000"/>
                </a:solidFill>
                <a:latin typeface="Garamond" panose="02020404030301010803" pitchFamily="18" charset="0"/>
              </a:rPr>
              <a:t>передачи Бреста советской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>
                <a:solidFill>
                  <a:srgbClr val="000000"/>
                </a:solidFill>
                <a:latin typeface="Garamond" panose="02020404030301010803" pitchFamily="18" charset="0"/>
              </a:rPr>
              <a:t>стороне состоялся </a:t>
            </a:r>
            <a:r>
              <a:rPr lang="ru-RU" altLang="ru-RU" sz="2200" dirty="0">
                <a:solidFill>
                  <a:srgbClr val="FF0000"/>
                </a:solidFill>
                <a:latin typeface="Garamond" panose="02020404030301010803" pitchFamily="18" charset="0"/>
              </a:rPr>
              <a:t>совместный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>
                <a:solidFill>
                  <a:srgbClr val="FF0000"/>
                </a:solidFill>
                <a:latin typeface="Garamond" panose="02020404030301010803" pitchFamily="18" charset="0"/>
              </a:rPr>
              <a:t> советско-германский Парад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>
                <a:solidFill>
                  <a:srgbClr val="FF0000"/>
                </a:solidFill>
                <a:latin typeface="Garamond" panose="02020404030301010803" pitchFamily="18" charset="0"/>
              </a:rPr>
              <a:t> победы.</a:t>
            </a:r>
            <a:r>
              <a:rPr lang="ru-RU" altLang="ru-RU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endParaRPr lang="ru-RU" altLang="ru-RU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624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558800"/>
          </a:xfrm>
        </p:spPr>
        <p:txBody>
          <a:bodyPr/>
          <a:lstStyle/>
          <a:p>
            <a:pPr algn="ctr"/>
            <a:r>
              <a:rPr lang="ru-RU" altLang="ru-RU" sz="2400" b="1" dirty="0" smtClean="0"/>
              <a:t>Советско-финляндская война </a:t>
            </a:r>
            <a:r>
              <a:rPr lang="ru-RU" altLang="ru-RU" sz="2400" b="1" dirty="0"/>
              <a:t>(ноябрь 1939 – март 1940)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992313" y="836613"/>
            <a:ext cx="8280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Советско-финская граница проходила всего в 32 км от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Ленинграда, что создавало возможность быстрого захвата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города в случае войны. </a:t>
            </a:r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3935413" y="1844676"/>
            <a:ext cx="0" cy="5048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1919289" y="2349501"/>
            <a:ext cx="41052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СССР предложил Финляндии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передать ему небольшую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 часть Карельского перешейка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и ряд островов Финского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FF0000"/>
                </a:solidFill>
              </a:rPr>
              <a:t>залива.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Взамен финнам были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предложены большие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территории СССР, включая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город Петрозаводск. 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6240463" y="2349501"/>
            <a:ext cx="40322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Отказ Финляндии подписать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 с Советским Союзом договор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«о взаимной помощи»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(согласно которому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предполагалось создание на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финской территории с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советских военных баз) был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объявлен </a:t>
            </a:r>
            <a:r>
              <a:rPr lang="ru-RU" altLang="ru-RU" dirty="0">
                <a:solidFill>
                  <a:srgbClr val="FF0000"/>
                </a:solidFill>
              </a:rPr>
              <a:t>актом,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«свидетельствующим 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FF0000"/>
                </a:solidFill>
              </a:rPr>
              <a:t>враждебности намерений»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 финского руководства. 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8256588" y="1844676"/>
            <a:ext cx="0" cy="5048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  <p:bldP spid="64517" grpId="0" animBg="1"/>
      <p:bldP spid="64518" grpId="0"/>
      <p:bldP spid="64519" grpId="0"/>
      <p:bldP spid="645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аркет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</TotalTime>
  <Words>1809</Words>
  <Application>Microsoft Office PowerPoint</Application>
  <PresentationFormat>Широкоэкранный</PresentationFormat>
  <Paragraphs>284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Garamond</vt:lpstr>
      <vt:lpstr>Times New Roman</vt:lpstr>
      <vt:lpstr>Tw Cen MT</vt:lpstr>
      <vt:lpstr>Wingdings</vt:lpstr>
      <vt:lpstr>Тема Office</vt:lpstr>
      <vt:lpstr>Паркет</vt:lpstr>
      <vt:lpstr>Край</vt:lpstr>
      <vt:lpstr>СССР накануне  Великой Отечественной войны </vt:lpstr>
      <vt:lpstr>Из речи А. Гитлера 12 сентября 1936 г. на съезде нацистской партии. </vt:lpstr>
      <vt:lpstr>Периодизация войны</vt:lpstr>
      <vt:lpstr>Презентация PowerPoint</vt:lpstr>
      <vt:lpstr>Презентация PowerPoint</vt:lpstr>
      <vt:lpstr>Начало Второй мировой войны и Советский союз</vt:lpstr>
      <vt:lpstr>Презентация PowerPoint</vt:lpstr>
      <vt:lpstr>Презентация PowerPoint</vt:lpstr>
      <vt:lpstr>Советско-финляндская война (ноябрь 1939 – март 1940)</vt:lpstr>
      <vt:lpstr>Презентация PowerPoint</vt:lpstr>
      <vt:lpstr>Презентация PowerPoint</vt:lpstr>
      <vt:lpstr>Презентация PowerPoint</vt:lpstr>
      <vt:lpstr>Презентация PowerPoint</vt:lpstr>
      <vt:lpstr>«Коктейль Молотова»</vt:lpstr>
      <vt:lpstr>Презентация PowerPoint</vt:lpstr>
      <vt:lpstr>Презентация PowerPoint</vt:lpstr>
      <vt:lpstr>Презентация PowerPoint</vt:lpstr>
      <vt:lpstr>СССР и Прибалтика</vt:lpstr>
      <vt:lpstr>Презентация PowerPoint</vt:lpstr>
      <vt:lpstr>Презентация PowerPoint</vt:lpstr>
      <vt:lpstr>Советско-германские отношения накануне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СССР накануне  Великой Отечественной войны </dc:title>
  <dc:creator>Анна</dc:creator>
  <cp:lastModifiedBy>Анна</cp:lastModifiedBy>
  <cp:revision>4</cp:revision>
  <dcterms:created xsi:type="dcterms:W3CDTF">2021-01-23T04:54:15Z</dcterms:created>
  <dcterms:modified xsi:type="dcterms:W3CDTF">2021-01-23T05:22:55Z</dcterms:modified>
</cp:coreProperties>
</file>