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.histrf.ru/articles/article/show/stalin_iosif_vissarionovich_novai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2%D1%80%D1%83%D0%BC%D0%B8%D0%BB%D0%B8%D0%BD,_%D0%A1%D1%82%D0%B0%D0%BD%D0%B8%D1%81%D0%BB%D0%B0%D0%B2_%D0%93%D1%83%D1%81%D1%82%D0%B0%D0%B2%D0%BE%D0%B2%D0%B8%D1%87" TargetMode="External"/><Relationship Id="rId2" Type="http://schemas.openxmlformats.org/officeDocument/2006/relationships/hyperlink" Target="https://ru.wikipedia.org/wiki/%D0%9F%D0%B5%D1%82%D1%80%D0%BE%D0%B3%D1%80%D0%B0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/>
          </a:bodyPr>
          <a:lstStyle/>
          <a:p>
            <a:r>
              <a:rPr lang="ru-RU" dirty="0" smtClean="0"/>
              <a:t>Новая Экономическая политика большевиков ( НЭП)</a:t>
            </a:r>
            <a:br>
              <a:rPr lang="ru-RU" dirty="0" smtClean="0"/>
            </a:br>
            <a:r>
              <a:rPr lang="ru-RU" dirty="0" smtClean="0"/>
              <a:t> 1921 -  1929 г.г.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609600"/>
          </a:xfrm>
        </p:spPr>
        <p:txBody>
          <a:bodyPr/>
          <a:lstStyle/>
          <a:p>
            <a:r>
              <a:rPr lang="ru-RU" dirty="0" smtClean="0"/>
              <a:t>История 10 класс</a:t>
            </a:r>
            <a:endParaRPr lang="ru-RU" dirty="0"/>
          </a:p>
        </p:txBody>
      </p:sp>
      <p:pic>
        <p:nvPicPr>
          <p:cNvPr id="11266" name="Picture 2" descr="C:\Users\Семен\Desktop\8300_original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657600"/>
            <a:ext cx="3381011" cy="2952750"/>
          </a:xfrm>
          <a:prstGeom prst="rect">
            <a:avLst/>
          </a:prstGeom>
          <a:noFill/>
        </p:spPr>
      </p:pic>
      <p:pic>
        <p:nvPicPr>
          <p:cNvPr id="11267" name="Picture 3" descr="C:\Users\Семен\Desktop\1485346041140338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3614692" cy="277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Противоречия </a:t>
            </a:r>
            <a:r>
              <a:rPr lang="ru-RU" dirty="0" err="1" smtClean="0"/>
              <a:t>НЭПа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51054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Первые результаты Новой политики вдохновляли:  к 1925 году страна вернулась к довоенному (1913г.) производству сельхозпродукции. Голод был побеждён. Магазины и рестораны наполнялись деликатесами. </a:t>
            </a:r>
          </a:p>
          <a:p>
            <a:pPr>
              <a:buNone/>
            </a:pPr>
            <a:r>
              <a:rPr lang="ru-RU" sz="1800" dirty="0" smtClean="0"/>
              <a:t>Заработная плата рабочих и служащих к 1925 году составила 93% от довоенной.  Рабочий день продолжался 7 часов при 6- дневной рабочей неделе. </a:t>
            </a:r>
            <a:r>
              <a:rPr lang="ru-RU" sz="2000" b="1" dirty="0" smtClean="0"/>
              <a:t>Самой серьёзной проблемой стала безработица</a:t>
            </a:r>
            <a:r>
              <a:rPr lang="ru-RU" sz="1800" dirty="0" smtClean="0"/>
              <a:t>.  Крупная промышленность не могла обеспечить всех работой , а мелкая  не могла расширяться.   </a:t>
            </a:r>
          </a:p>
          <a:p>
            <a:pPr>
              <a:buNone/>
            </a:pPr>
            <a:r>
              <a:rPr lang="ru-RU" sz="1800" dirty="0" smtClean="0"/>
              <a:t> В социальном плане общество разделилось на « нэпманов» и « рабочую массу» . </a:t>
            </a:r>
            <a:r>
              <a:rPr lang="ru-RU" sz="1800" b="1" dirty="0" smtClean="0"/>
              <a:t>Нэпманами называли тех, кто мог получать коммерческую прибыль от своих мелких предприятий. Они </a:t>
            </a:r>
            <a:r>
              <a:rPr lang="ru-RU" sz="1800" dirty="0" smtClean="0"/>
              <a:t>не могли вложить эти деньги в производство, поэтому веселились с ресторанах и на курортах.</a:t>
            </a:r>
            <a:endParaRPr lang="ru-RU" sz="1800" dirty="0"/>
          </a:p>
        </p:txBody>
      </p:sp>
      <p:pic>
        <p:nvPicPr>
          <p:cNvPr id="9218" name="Picture 2" descr="C:\Users\Семен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1" y="990600"/>
            <a:ext cx="3886200" cy="2827776"/>
          </a:xfrm>
          <a:prstGeom prst="rect">
            <a:avLst/>
          </a:prstGeom>
          <a:noFill/>
        </p:spPr>
      </p:pic>
      <p:pic>
        <p:nvPicPr>
          <p:cNvPr id="9219" name="Picture 3" descr="C:\Users\Семен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886200"/>
            <a:ext cx="3733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Противоречия </a:t>
            </a:r>
            <a:r>
              <a:rPr lang="ru-RU" dirty="0" err="1" smtClean="0"/>
              <a:t>НЭПа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9906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1600" b="1" dirty="0" smtClean="0"/>
              <a:t>Идеологическое </a:t>
            </a:r>
            <a:r>
              <a:rPr lang="ru-RU" sz="1600" dirty="0" smtClean="0"/>
              <a:t>противоречие заключалось в том, что власть называла себя « </a:t>
            </a:r>
            <a:r>
              <a:rPr lang="ru-RU" sz="1600" dirty="0" err="1" smtClean="0"/>
              <a:t>рабоче</a:t>
            </a:r>
            <a:r>
              <a:rPr lang="ru-RU" sz="1600" dirty="0" smtClean="0"/>
              <a:t> - крестьянской», но не могла обеспечить трудящихся таким же доходом и зарплатой, какую имели те, кто трудился в частном секторе. Это раздражало рабочих и служащих.</a:t>
            </a:r>
            <a:endParaRPr lang="ru-RU" sz="1600" dirty="0"/>
          </a:p>
        </p:txBody>
      </p:sp>
      <p:pic>
        <p:nvPicPr>
          <p:cNvPr id="10242" name="Picture 2" descr="C:\Users\Семен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Противоречия </a:t>
            </a:r>
            <a:r>
              <a:rPr lang="ru-RU" dirty="0" err="1" smtClean="0"/>
              <a:t>НЭПа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4724400" cy="5715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800" dirty="0" smtClean="0"/>
              <a:t>Помимо </a:t>
            </a:r>
            <a:r>
              <a:rPr lang="ru-RU" sz="1800" b="1" dirty="0" smtClean="0"/>
              <a:t>идеологических и социальных </a:t>
            </a:r>
            <a:r>
              <a:rPr lang="ru-RU" sz="1800" dirty="0" smtClean="0"/>
              <a:t>противоречий нарастали </a:t>
            </a:r>
            <a:r>
              <a:rPr lang="ru-RU" sz="1800" b="1" dirty="0" smtClean="0"/>
              <a:t>и экономические противоречия. Они стали главной причиной отказа </a:t>
            </a:r>
            <a:r>
              <a:rPr lang="ru-RU" sz="1800" dirty="0" smtClean="0"/>
              <a:t>от Нэпа.  </a:t>
            </a:r>
          </a:p>
          <a:p>
            <a:pPr>
              <a:buNone/>
            </a:pPr>
            <a:r>
              <a:rPr lang="ru-RU" sz="1800" b="1" dirty="0" smtClean="0"/>
              <a:t> « Ножницы цен» - </a:t>
            </a:r>
            <a:r>
              <a:rPr lang="ru-RU" sz="1800" dirty="0" smtClean="0"/>
              <a:t>так называют экономисты расхождение в ценах на сельхозпродукцию и промышленную продукцию во второй половине 20-х годов. Быстрый подъём сельхозпроизводства насытил рынок продовольствием. Но крестьяне нуждались в инвентаре, железе, боронах , моторах и т.д. </a:t>
            </a:r>
            <a:r>
              <a:rPr lang="ru-RU" sz="1800" b="1" dirty="0" smtClean="0"/>
              <a:t>Но государство не успевало вкладывать капиталы в тяжёлую промышленность и цены на эти товары для крестьян были» неподъёмные</a:t>
            </a:r>
            <a:r>
              <a:rPr lang="ru-RU" sz="1800" dirty="0" smtClean="0"/>
              <a:t>». Это тормозило развитие крестьянских хозяйств.  </a:t>
            </a:r>
            <a:r>
              <a:rPr lang="ru-RU" sz="1800" b="1" dirty="0" smtClean="0"/>
              <a:t>Крестьяне не хотели продавать хлеб государству по предложенной цене. </a:t>
            </a:r>
            <a:endParaRPr lang="ru-RU" sz="1800" b="1" dirty="0"/>
          </a:p>
        </p:txBody>
      </p:sp>
      <p:pic>
        <p:nvPicPr>
          <p:cNvPr id="12290" name="Picture 2" descr="C:\Users\Семен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762000"/>
            <a:ext cx="4308339" cy="2743200"/>
          </a:xfrm>
          <a:prstGeom prst="rect">
            <a:avLst/>
          </a:prstGeom>
          <a:noFill/>
        </p:spPr>
      </p:pic>
      <p:pic>
        <p:nvPicPr>
          <p:cNvPr id="12291" name="Picture 3" descr="C:\Users\Семен\Desktop\nep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733800"/>
            <a:ext cx="4321441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Противоречия </a:t>
            </a:r>
            <a:r>
              <a:rPr lang="ru-RU" sz="2400" b="1" dirty="0" err="1" smtClean="0"/>
              <a:t>НЭПа</a:t>
            </a:r>
            <a:r>
              <a:rPr lang="ru-RU" sz="2400" b="1" dirty="0" smtClean="0"/>
              <a:t> и хлебозаготовительные кризисы.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4648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1800" b="1" dirty="0" smtClean="0"/>
              <a:t>В 1926  году произошёл первый хлебозаготовительный кризис</a:t>
            </a:r>
            <a:r>
              <a:rPr lang="ru-RU" sz="1800" u="sng" dirty="0" smtClean="0"/>
              <a:t>. Власть не смогла закупить для города и армии столько зерна, сколько было необходимо. Крестьяне припрятывали хлеб до весны. </a:t>
            </a:r>
            <a:r>
              <a:rPr lang="ru-RU" sz="1800" b="1" dirty="0" smtClean="0"/>
              <a:t>Власти пришлось поднять закупочные цены на </a:t>
            </a:r>
            <a:r>
              <a:rPr lang="ru-RU" sz="1800" dirty="0" smtClean="0"/>
              <a:t>зерно. Крестьяне были довольны уступкой властей, поэтому на следующий год кризис повторился.  </a:t>
            </a:r>
          </a:p>
          <a:p>
            <a:pPr>
              <a:buNone/>
            </a:pPr>
            <a:r>
              <a:rPr lang="ru-RU" sz="1800" dirty="0" smtClean="0"/>
              <a:t>Перед властью стал выбор: либо идти на поводу у крестьянства и постепенно переходить на рыночные рельсы, либо найти способ « усмирить» крестьян.  </a:t>
            </a:r>
          </a:p>
          <a:p>
            <a:pPr>
              <a:buNone/>
            </a:pPr>
            <a:r>
              <a:rPr lang="ru-RU" sz="1800" u="sng" dirty="0" smtClean="0"/>
              <a:t>Страна остро нуждалась в средствах для создания крупной индустриальной промышленности, но единственным источником средств  могли быть только внутренние ресурсы. </a:t>
            </a:r>
          </a:p>
          <a:p>
            <a:pPr>
              <a:buNone/>
            </a:pP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3314" name="Picture 2" descr="C:\Users\Семен\Desktop\thumb_25548_article_midd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6357" y="762000"/>
            <a:ext cx="3843131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Свёртывание </a:t>
            </a:r>
            <a:r>
              <a:rPr lang="ru-RU" dirty="0" err="1" smtClean="0"/>
              <a:t>НЭПа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57200"/>
            <a:ext cx="4495800" cy="6248400"/>
          </a:xfrm>
        </p:spPr>
        <p:txBody>
          <a:bodyPr>
            <a:normAutofit lnSpcReduction="10000"/>
          </a:bodyPr>
          <a:lstStyle/>
          <a:p>
            <a:pPr fontAlgn="t">
              <a:buNone/>
            </a:pPr>
            <a:r>
              <a:rPr lang="ru-RU" sz="1800" dirty="0" smtClean="0"/>
              <a:t>Зимой 1927—1928 в городах впервые с 1921 возникли очереди за хлебом.  Новый кризис хлебозаготовок заставил власть сделать выбор.</a:t>
            </a:r>
          </a:p>
          <a:p>
            <a:pPr fontAlgn="t">
              <a:buNone/>
            </a:pPr>
            <a:r>
              <a:rPr lang="ru-RU" sz="1800" b="1" dirty="0" smtClean="0"/>
              <a:t>Кризис 1928 года власть решила ликвидировать чрезвычайными административными </a:t>
            </a:r>
            <a:r>
              <a:rPr lang="ru-RU" sz="1800" dirty="0" smtClean="0"/>
              <a:t>мерами. Укрывательство зерна объявлялось </a:t>
            </a:r>
            <a:r>
              <a:rPr lang="ru-RU" sz="1800" b="1" dirty="0" smtClean="0"/>
              <a:t>преступлением.</a:t>
            </a:r>
            <a:r>
              <a:rPr lang="ru-RU" sz="1800" dirty="0" smtClean="0"/>
              <a:t> И.В. Сталин сделал выбор в пользу жёсткого государственного диктата крестьянству. </a:t>
            </a:r>
          </a:p>
          <a:p>
            <a:pPr fontAlgn="t">
              <a:buNone/>
            </a:pPr>
            <a:r>
              <a:rPr lang="ru-RU" sz="1800" dirty="0" smtClean="0"/>
              <a:t>Очередная неудача хлебозаготовок убедила И. В. </a:t>
            </a:r>
            <a:r>
              <a:rPr lang="ru-RU" sz="1800" dirty="0" smtClean="0">
                <a:hlinkClick r:id="rId2"/>
              </a:rPr>
              <a:t>Сталина</a:t>
            </a:r>
            <a:r>
              <a:rPr lang="ru-RU" sz="1800" dirty="0" smtClean="0"/>
              <a:t> и его сторонников в том, что </a:t>
            </a:r>
            <a:r>
              <a:rPr lang="ru-RU" sz="1800" u="sng" dirty="0" smtClean="0"/>
              <a:t>модель НЭП, оправдавшая себя в короткий период 1924—1926, не в состоянии дать достаточно средств для индустриализации</a:t>
            </a:r>
            <a:r>
              <a:rPr lang="ru-RU" sz="1800" dirty="0" smtClean="0"/>
              <a:t>. В январе 1928 Сталин санкционировал применение «чрезвычайных методов хлебозаготовок». </a:t>
            </a:r>
            <a:r>
              <a:rPr lang="ru-RU" sz="1800" b="1" dirty="0" smtClean="0"/>
              <a:t>Такие меры должны были обеспечить в стране ускоренную индустриализацию. Эпоха Нэпа завершила</a:t>
            </a:r>
            <a:r>
              <a:rPr lang="ru-RU" sz="1800" dirty="0" smtClean="0"/>
              <a:t>сь</a:t>
            </a:r>
          </a:p>
          <a:p>
            <a:endParaRPr lang="ru-RU" dirty="0"/>
          </a:p>
        </p:txBody>
      </p:sp>
      <p:pic>
        <p:nvPicPr>
          <p:cNvPr id="14338" name="Picture 2" descr="C:\Users\Семен\Desktop\slide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342941" cy="325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Параграф учебника № </a:t>
            </a:r>
            <a:r>
              <a:rPr lang="en-US" dirty="0" smtClean="0"/>
              <a:t>10  </a:t>
            </a:r>
            <a:r>
              <a:rPr lang="ru-RU" smtClean="0"/>
              <a:t>и</a:t>
            </a:r>
            <a:r>
              <a:rPr lang="en-US" smtClean="0"/>
              <a:t> </a:t>
            </a:r>
            <a:r>
              <a:rPr lang="ru-RU" dirty="0" smtClean="0"/>
              <a:t>вопросы к нему    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Подготовка к проверочной работе  - во всех классах -12 марта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Экономический кризис Советской власти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3505200" cy="6096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900" b="1" dirty="0" smtClean="0"/>
              <a:t>Результатом политики « военного коммунизма»  и Гражданской войны стала полная экономическая разруха.  </a:t>
            </a:r>
            <a:r>
              <a:rPr lang="ru-RU" sz="2900" dirty="0" smtClean="0"/>
              <a:t>Вот данные о производстве в стране на 1921 год : </a:t>
            </a:r>
          </a:p>
          <a:p>
            <a:pPr>
              <a:buNone/>
            </a:pPr>
            <a:r>
              <a:rPr lang="ru-RU" sz="2900" dirty="0" smtClean="0"/>
              <a:t>Общая </a:t>
            </a:r>
            <a:r>
              <a:rPr lang="ru-RU" sz="2900" b="1" dirty="0" smtClean="0"/>
              <a:t>численность заводских рабочих, которых большевики считали своей социальной базой, по состоянию на 1920 год составила </a:t>
            </a:r>
            <a:r>
              <a:rPr lang="en-US" sz="2900" b="1" dirty="0" smtClean="0"/>
              <a:t>6</a:t>
            </a:r>
            <a:r>
              <a:rPr lang="ru-RU" sz="2900" b="1" dirty="0" smtClean="0"/>
              <a:t>7 % от довоенной</a:t>
            </a:r>
            <a:r>
              <a:rPr lang="ru-RU" sz="2900" dirty="0" smtClean="0"/>
              <a:t>. Общая численность горожан при этом упала до 40,4 % от довоенной. По данным Струмилина С. Г., </a:t>
            </a:r>
            <a:r>
              <a:rPr lang="ru-RU" sz="2900" b="1" dirty="0" smtClean="0"/>
              <a:t>производительность труда упала до 2</a:t>
            </a:r>
            <a:r>
              <a:rPr lang="en-US" sz="2900" b="1" dirty="0" smtClean="0"/>
              <a:t>0</a:t>
            </a:r>
            <a:r>
              <a:rPr lang="ru-RU" sz="2900" b="1" dirty="0" smtClean="0"/>
              <a:t> % от </a:t>
            </a:r>
            <a:r>
              <a:rPr lang="ru-RU" sz="2900" dirty="0" smtClean="0"/>
              <a:t>довоенной, в том числе вследствие недоедания. Всеобщее распространение получили прогулы, доходившие до 10-15 %.</a:t>
            </a:r>
          </a:p>
          <a:p>
            <a:pPr>
              <a:buNone/>
            </a:pPr>
            <a:r>
              <a:rPr lang="ru-RU" sz="2900" b="1" dirty="0" smtClean="0"/>
              <a:t>Выплавка чугуна составила всего лишь до 2,8 % от довоенной, стали — 4,6 %.</a:t>
            </a:r>
          </a:p>
          <a:p>
            <a:pPr>
              <a:buNone/>
            </a:pPr>
            <a:r>
              <a:rPr lang="ru-RU" sz="2900" dirty="0" smtClean="0"/>
              <a:t>Особенно бедственным стало положение </a:t>
            </a:r>
            <a:r>
              <a:rPr lang="ru-RU" sz="2900" dirty="0" smtClean="0">
                <a:hlinkClick r:id="rId2" tooltip="Петроград"/>
              </a:rPr>
              <a:t>Петрограда</a:t>
            </a:r>
            <a:r>
              <a:rPr lang="ru-RU" sz="2900" dirty="0" smtClean="0"/>
              <a:t>, население которого за годы Гражданской войны сократилось с 2 млн. 347 тыс. чел. до всего 799 тыс., </a:t>
            </a:r>
            <a:r>
              <a:rPr lang="ru-RU" sz="2900" b="1" dirty="0" smtClean="0"/>
              <a:t>численность </a:t>
            </a:r>
            <a:r>
              <a:rPr lang="ru-RU" sz="2900" b="1" dirty="0" err="1" smtClean="0"/>
              <a:t>петроградских</a:t>
            </a:r>
            <a:r>
              <a:rPr lang="ru-RU" sz="2900" b="1" dirty="0" smtClean="0"/>
              <a:t> рабочих сократилась в 5 раз</a:t>
            </a:r>
            <a:r>
              <a:rPr lang="ru-RU" sz="2900" dirty="0" smtClean="0"/>
              <a:t>. Уровень жизни рабочих резко сократился; по подсчётам </a:t>
            </a:r>
            <a:r>
              <a:rPr lang="ru-RU" sz="2900" dirty="0" smtClean="0">
                <a:hlinkClick r:id="rId3" tooltip="Струмилин, Станислав Густавович"/>
              </a:rPr>
              <a:t>Струмилина С. Г.,</a:t>
            </a:r>
            <a:r>
              <a:rPr lang="ru-RU" sz="2900" dirty="0" smtClean="0"/>
              <a:t> по состоянию на первый квартал 1921 года, </a:t>
            </a:r>
            <a:r>
              <a:rPr lang="ru-RU" sz="2900" b="1" dirty="0" smtClean="0"/>
              <a:t>реальная заработная плата рабочих составляла, в пересчёте на цены 1913 года, 21 коп. в мес.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         </a:t>
            </a:r>
          </a:p>
          <a:p>
            <a:pPr>
              <a:buNone/>
            </a:pPr>
            <a:r>
              <a:rPr lang="ru-RU" sz="1800" dirty="0" smtClean="0"/>
              <a:t>     </a:t>
            </a:r>
            <a:endParaRPr lang="ru-RU" sz="1800" dirty="0"/>
          </a:p>
        </p:txBody>
      </p:sp>
      <p:pic>
        <p:nvPicPr>
          <p:cNvPr id="8" name="Picture 2" descr="C:\Users\Семен\Desktop\Разрух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9693" y="1676400"/>
            <a:ext cx="5744307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Голод в 1921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441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Весной 1921 года разразился массовый голод в районах Поволжья и Южного Урала.   По различным данным от голода погибло около </a:t>
            </a:r>
            <a:r>
              <a:rPr lang="ru-RU" sz="1800" b="1" dirty="0" smtClean="0"/>
              <a:t>5 млн. человек.</a:t>
            </a:r>
          </a:p>
          <a:p>
            <a:pPr>
              <a:buNone/>
            </a:pPr>
            <a:r>
              <a:rPr lang="ru-RU" sz="1800" dirty="0" smtClean="0"/>
              <a:t> Советское правительство даже вынуждено было обратиться за помощью к иностранным  государством. В апреле  1921 года  Совет Труда и Обороны принял решения о закупках хлеба за рубежом, но его не хватало даже для рабочих.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В июне 1921 года была создана ЦК </a:t>
            </a:r>
            <a:r>
              <a:rPr lang="ru-RU" sz="1800" b="1" dirty="0" err="1" smtClean="0"/>
              <a:t>ПомГол</a:t>
            </a:r>
            <a:r>
              <a:rPr lang="ru-RU" sz="1800" b="1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М. Горький призвал пролетариат западных стран спасти от голода русских крестьян и рабочих.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Фритьоф Нансен </a:t>
            </a:r>
            <a:r>
              <a:rPr lang="ru-RU" sz="1800" dirty="0" smtClean="0"/>
              <a:t>выступил в Лиге Наций с призывам к правительствам европейских стран о помощи голодающим.</a:t>
            </a:r>
            <a:endParaRPr lang="ru-RU" sz="1800" dirty="0"/>
          </a:p>
        </p:txBody>
      </p:sp>
      <p:pic>
        <p:nvPicPr>
          <p:cNvPr id="2051" name="Picture 3" descr="C:\Users\Семен\Desktop\330px-Fridtjof_Nansen,_Les_deux_étapes_de_la_faim_(19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143000"/>
            <a:ext cx="3805433" cy="533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Беспризорничество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4038600" cy="541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Результатом войн и голода стал рост в стране </a:t>
            </a:r>
            <a:r>
              <a:rPr lang="ru-RU" sz="1800" dirty="0" err="1" smtClean="0"/>
              <a:t>беспризорничества</a:t>
            </a:r>
            <a:r>
              <a:rPr lang="ru-RU" sz="1800" dirty="0" smtClean="0"/>
              <a:t>. По разным данным  насчитывалось до </a:t>
            </a:r>
            <a:r>
              <a:rPr lang="ru-RU" sz="1800" b="1" dirty="0" smtClean="0"/>
              <a:t>7 млн. беспризорников</a:t>
            </a:r>
            <a:r>
              <a:rPr lang="ru-RU" sz="1800" dirty="0" smtClean="0"/>
              <a:t>. Это были дети, оставшиеся без родителей и сбивавшиеся в банды. </a:t>
            </a:r>
            <a:endParaRPr lang="ru-RU" sz="1800" dirty="0"/>
          </a:p>
        </p:txBody>
      </p:sp>
      <p:pic>
        <p:nvPicPr>
          <p:cNvPr id="3074" name="Picture 2" descr="C:\Users\Семен\Desktop\беспризорн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4820982" cy="3790950"/>
          </a:xfrm>
          <a:prstGeom prst="rect">
            <a:avLst/>
          </a:prstGeom>
          <a:noFill/>
        </p:spPr>
      </p:pic>
      <p:pic>
        <p:nvPicPr>
          <p:cNvPr id="3075" name="Picture 3" descr="C:\Users\Семен\Desktop\KMO_134318_00003_1_t218_004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6732" y="914400"/>
            <a:ext cx="5107268" cy="287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Социальный кризис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44958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Несмотря на завершение Гражданской войны, продразвёрстка продолжалась.   Крестьяне Тамбовской губернии получили задание на 1921 год и… взбунтовались.</a:t>
            </a:r>
            <a:r>
              <a:rPr lang="en-US" sz="1600" dirty="0" smtClean="0"/>
              <a:t> </a:t>
            </a:r>
            <a:r>
              <a:rPr lang="ru-RU" sz="1600" b="1" dirty="0" smtClean="0"/>
              <a:t>Во главе восстания встал бывший начальник милиции эсер А.С. Антонов</a:t>
            </a:r>
            <a:r>
              <a:rPr lang="ru-RU" sz="1600" dirty="0" smtClean="0"/>
              <a:t>. Участников насчитывалось более 50 тысяч, главным образом бедняки и середняки. Но восстание всё равно было объявлено « кулацким». Такие же выступления вспыхивали на Дону, в Поволжье, на Урале, в Сибири. Современники называли этот период « </a:t>
            </a:r>
            <a:r>
              <a:rPr lang="ru-RU" sz="1600" b="1" dirty="0" smtClean="0"/>
              <a:t>Малой Гражданской войной».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b="1" dirty="0" smtClean="0"/>
              <a:t>Союз трудового крестьянства Тамбовской </a:t>
            </a:r>
            <a:r>
              <a:rPr lang="ru-RU" sz="1600" dirty="0" smtClean="0"/>
              <a:t>губернии определил свою задачу как « </a:t>
            </a:r>
            <a:r>
              <a:rPr lang="ru-RU" sz="1600" u="sng" dirty="0" smtClean="0"/>
              <a:t>свержение власти большевиков – коммунистов, доведших страну до нищеты, гибели и позора». « За Советы без коммунистов». </a:t>
            </a:r>
          </a:p>
          <a:p>
            <a:pPr>
              <a:buNone/>
            </a:pPr>
            <a:r>
              <a:rPr lang="ru-RU" sz="1600" dirty="0" smtClean="0"/>
              <a:t> Армии под командованием </a:t>
            </a:r>
            <a:r>
              <a:rPr lang="ru-RU" sz="1600" b="1" dirty="0" smtClean="0"/>
              <a:t>Тухачевского, Фрунзе и Будённого </a:t>
            </a:r>
            <a:r>
              <a:rPr lang="ru-RU" sz="1600" dirty="0" smtClean="0"/>
              <a:t>разгромили и подавили крестьянские волнения.</a:t>
            </a:r>
            <a:endParaRPr lang="ru-RU" sz="1600" dirty="0"/>
          </a:p>
        </p:txBody>
      </p:sp>
      <p:pic>
        <p:nvPicPr>
          <p:cNvPr id="4098" name="Picture 2" descr="C:\Users\Семен\Desktop\анто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685800"/>
            <a:ext cx="2857500" cy="3438525"/>
          </a:xfrm>
          <a:prstGeom prst="rect">
            <a:avLst/>
          </a:prstGeom>
          <a:noFill/>
        </p:spPr>
      </p:pic>
      <p:pic>
        <p:nvPicPr>
          <p:cNvPr id="4099" name="Picture 3" descr="C:\Users\Семен\Desktop\нтон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733800"/>
            <a:ext cx="4800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Кронштадтское</a:t>
            </a:r>
            <a:r>
              <a:rPr lang="ru-RU" sz="3600" dirty="0" smtClean="0"/>
              <a:t> восстание моряков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838200"/>
            <a:ext cx="4267200" cy="5791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600" dirty="0" smtClean="0"/>
              <a:t>28 февраля на линкоре « Петропавловск» в Кронштадте было созвано собрание. Были выдвинуты требования: </a:t>
            </a:r>
          </a:p>
          <a:p>
            <a:pPr>
              <a:buFontTx/>
              <a:buChar char="-"/>
            </a:pPr>
            <a:r>
              <a:rPr lang="ru-RU" sz="1600" dirty="0" smtClean="0"/>
              <a:t>Свобода торговли  </a:t>
            </a:r>
          </a:p>
          <a:p>
            <a:pPr>
              <a:buFontTx/>
              <a:buChar char="-"/>
            </a:pPr>
            <a:r>
              <a:rPr lang="ru-RU" sz="1600" dirty="0" smtClean="0"/>
              <a:t>Ликвидация продразвёрстки </a:t>
            </a:r>
          </a:p>
          <a:p>
            <a:pPr>
              <a:buFontTx/>
              <a:buChar char="-"/>
            </a:pPr>
            <a:r>
              <a:rPr lang="ru-RU" sz="1600" dirty="0" smtClean="0"/>
              <a:t>Свобода слова и печати </a:t>
            </a:r>
          </a:p>
          <a:p>
            <a:pPr>
              <a:buFontTx/>
              <a:buChar char="-"/>
            </a:pPr>
            <a:r>
              <a:rPr lang="ru-RU" sz="1600" dirty="0" smtClean="0"/>
              <a:t>Перевыборы в Советы тайным голосованием</a:t>
            </a:r>
          </a:p>
          <a:p>
            <a:pPr>
              <a:buAutoNum type="arabicPeriod"/>
            </a:pPr>
            <a:r>
              <a:rPr lang="ru-RU" sz="1600" dirty="0" smtClean="0"/>
              <a:t>Марта 1921 года в Смольный ( Правительство) была отправлена делегация от Кронштадта.  2 марта Троцкий ( </a:t>
            </a:r>
            <a:r>
              <a:rPr lang="ru-RU" sz="1600" dirty="0" err="1" smtClean="0"/>
              <a:t>наркомвоенмор</a:t>
            </a:r>
            <a:r>
              <a:rPr lang="ru-RU" sz="1600" dirty="0" smtClean="0"/>
              <a:t>) объявил Кронштадт мятежным и делегация арестована. Моряки получили ультиматум о немедленной сдаче города.  Вскоре к городу по льду Финского залива стали стягивать войска. Командовали операцией Тухачевский и Каменев.</a:t>
            </a:r>
          </a:p>
          <a:p>
            <a:pPr>
              <a:buAutoNum type="arabicPeriod"/>
            </a:pPr>
            <a:r>
              <a:rPr lang="ru-RU" sz="1600" dirty="0" smtClean="0"/>
              <a:t>18 марта  Кронштадт прекратил сопротивление. 2,5 тысячи моряков были взяты в плен, многие ушли в Финляндию.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122" name="Picture 2" descr="C:\Users\Семен\Desktop\1516875910121618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4191000" cy="3143250"/>
          </a:xfrm>
          <a:prstGeom prst="rect">
            <a:avLst/>
          </a:prstGeom>
          <a:noFill/>
        </p:spPr>
      </p:pic>
      <p:pic>
        <p:nvPicPr>
          <p:cNvPr id="5123" name="Picture 3" descr="C:\Users\Семен\Desktop\337470292_0_0_0_0_600x0_80_0_0_2e0c94f05d31af425ce6cc295ac2a1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38600"/>
            <a:ext cx="4319114" cy="259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 к </a:t>
            </a:r>
            <a:r>
              <a:rPr lang="ru-RU" dirty="0" err="1" smtClean="0"/>
              <a:t>НЭПу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62600" y="990600"/>
            <a:ext cx="3581400" cy="5562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1800" dirty="0" smtClean="0"/>
              <a:t>В дни </a:t>
            </a:r>
            <a:r>
              <a:rPr lang="ru-RU" sz="1800" dirty="0" err="1" smtClean="0"/>
              <a:t>кронштадтского</a:t>
            </a:r>
            <a:r>
              <a:rPr lang="ru-RU" sz="1800" dirty="0" smtClean="0"/>
              <a:t> мятежа в Петрограде начался  </a:t>
            </a:r>
            <a:r>
              <a:rPr lang="en-US" sz="1800" dirty="0" smtClean="0"/>
              <a:t>X </a:t>
            </a:r>
            <a:r>
              <a:rPr lang="ru-RU" sz="1800" dirty="0" smtClean="0"/>
              <a:t>съезд РКП(б).  10 марта 1921 года.</a:t>
            </a:r>
          </a:p>
          <a:p>
            <a:pPr lvl="1">
              <a:buNone/>
            </a:pPr>
            <a:r>
              <a:rPr lang="ru-RU" sz="1800" dirty="0" smtClean="0"/>
              <a:t>В. И. Ленин определил </a:t>
            </a:r>
            <a:r>
              <a:rPr lang="ru-RU" sz="1800" dirty="0" err="1" smtClean="0"/>
              <a:t>кронштадтский</a:t>
            </a:r>
            <a:r>
              <a:rPr lang="ru-RU" sz="1800" dirty="0" smtClean="0"/>
              <a:t> мятеж как более опасный, чем « Колчак, Деникин и Юденич вместе взятые» </a:t>
            </a:r>
          </a:p>
          <a:p>
            <a:pPr lvl="1">
              <a:buNone/>
            </a:pPr>
            <a:r>
              <a:rPr lang="ru-RU" sz="1800" dirty="0" smtClean="0"/>
              <a:t>Необходимость изменения экономической политики стала очевидной. Доклад Ленина « О замене продразвёрстки продналогом» положил начало </a:t>
            </a:r>
            <a:r>
              <a:rPr lang="ru-RU" sz="1800" dirty="0" err="1" smtClean="0"/>
              <a:t>НЭПу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146" name="Picture 2" descr="C:\Users\Семен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892800" cy="4419600"/>
          </a:xfrm>
          <a:prstGeom prst="rect">
            <a:avLst/>
          </a:prstGeom>
          <a:noFill/>
        </p:spPr>
      </p:pic>
      <p:pic>
        <p:nvPicPr>
          <p:cNvPr id="6147" name="Picture 3" descr="C:\Users\Семен\Desktop\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962400"/>
            <a:ext cx="1809750" cy="274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Содержание новой экономической политики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762000"/>
            <a:ext cx="43434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1. Замена продразвёрстки продналогом. Налог объявлялся заранее и не мог быть увеличен в течение года. </a:t>
            </a:r>
          </a:p>
          <a:p>
            <a:pPr>
              <a:buNone/>
            </a:pPr>
            <a:r>
              <a:rPr lang="ru-RU" sz="1600" dirty="0" smtClean="0"/>
              <a:t>2. Вводилась свободная внутренняя торговля. Внешняя оставалась монополией государства. </a:t>
            </a:r>
          </a:p>
          <a:p>
            <a:pPr>
              <a:buNone/>
            </a:pPr>
            <a:r>
              <a:rPr lang="ru-RU" sz="1600" dirty="0" smtClean="0"/>
              <a:t> 3. Мелкие частные предприятия передавались в частные руки. Крупные оставались в руках государства. </a:t>
            </a:r>
          </a:p>
          <a:p>
            <a:pPr>
              <a:buNone/>
            </a:pPr>
            <a:r>
              <a:rPr lang="ru-RU" sz="1600" dirty="0" smtClean="0"/>
              <a:t>4. Допускалось создание концессий с привлечением иностранного капитала.</a:t>
            </a:r>
          </a:p>
          <a:p>
            <a:pPr>
              <a:buNone/>
            </a:pPr>
            <a:r>
              <a:rPr lang="ru-RU" sz="1600" dirty="0" smtClean="0"/>
              <a:t> 5. Разрешалось использование наёмного труда в ограниченных масштабах. ( до 20 человек) </a:t>
            </a:r>
          </a:p>
          <a:p>
            <a:pPr>
              <a:buNone/>
            </a:pPr>
            <a:r>
              <a:rPr lang="ru-RU" sz="1600" dirty="0" smtClean="0"/>
              <a:t>6. Оплата труда была дифференцированной и в денежном </a:t>
            </a:r>
            <a:r>
              <a:rPr lang="ru-RU" sz="1600" dirty="0" err="1" smtClean="0"/>
              <a:t>выражени</a:t>
            </a:r>
            <a:r>
              <a:rPr lang="ru-RU" sz="1600" dirty="0" smtClean="0"/>
              <a:t>. </a:t>
            </a:r>
          </a:p>
          <a:p>
            <a:pPr>
              <a:buNone/>
            </a:pPr>
            <a:r>
              <a:rPr lang="ru-RU" sz="1600" dirty="0" smtClean="0"/>
              <a:t>7. Денежная реформа 1922 года вводила в оборот « золотой червонец». Обеспеченный золотом. Старые деньги постепенно изымались из оборота. </a:t>
            </a:r>
          </a:p>
          <a:p>
            <a:pPr>
              <a:buNone/>
            </a:pPr>
            <a:r>
              <a:rPr lang="ru-RU" sz="1600" dirty="0" smtClean="0"/>
              <a:t>8. Главки распускались. Предприятия переходили на принципы хозрасчёта и прибыльности. Их объединяли в тресты.</a:t>
            </a:r>
            <a:endParaRPr lang="ru-RU" sz="1600" dirty="0"/>
          </a:p>
        </p:txBody>
      </p:sp>
      <p:pic>
        <p:nvPicPr>
          <p:cNvPr id="7170" name="Picture 2" descr="C:\Users\Семен\Desktop\пла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293489" cy="2997200"/>
          </a:xfrm>
          <a:prstGeom prst="rect">
            <a:avLst/>
          </a:prstGeom>
          <a:noFill/>
        </p:spPr>
      </p:pic>
      <p:pic>
        <p:nvPicPr>
          <p:cNvPr id="7171" name="Picture 3" descr="C:\Users\Семен\Desktop\nep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420386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</a:t>
            </a:r>
            <a:r>
              <a:rPr lang="ru-RU" dirty="0" err="1" smtClean="0"/>
              <a:t>НЭПа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3505200" cy="5715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1800" dirty="0" smtClean="0"/>
              <a:t>Восстановление хозяйства страны. 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Поиск новых путей построения социализма. 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Привлечение крестьянства на свою сторону.   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Преодоление трудностей первых лет Советской власти. 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 НЭП  - это попытка совместить в экономике принципы административного регулирования государственной экономики с элементами частнокапиталистической рыночной системы. Советская власть не допускала возврата крупной собственности, ведущих отраслей хозяйства в частные руки.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8194" name="Picture 2" descr="C:\Users\Семен\Desktop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838200"/>
            <a:ext cx="5588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1137</Words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Новая Экономическая политика большевиков ( НЭП)  1921 -  1929 г.г. </vt:lpstr>
      <vt:lpstr> Экономический кризис Советской власти</vt:lpstr>
      <vt:lpstr>Голод в 1921 году</vt:lpstr>
      <vt:lpstr>Беспризорничество</vt:lpstr>
      <vt:lpstr>Социальный кризис</vt:lpstr>
      <vt:lpstr>Кронштадтское восстание моряков</vt:lpstr>
      <vt:lpstr>Переход к НЭПу</vt:lpstr>
      <vt:lpstr>Содержание новой экономической политики</vt:lpstr>
      <vt:lpstr>Цели НЭПа</vt:lpstr>
      <vt:lpstr>Противоречия НЭПа</vt:lpstr>
      <vt:lpstr>Противоречия НЭПа</vt:lpstr>
      <vt:lpstr>Противоречия НЭПа</vt:lpstr>
      <vt:lpstr>Противоречия НЭПа и хлебозаготовительные кризисы.</vt:lpstr>
      <vt:lpstr>Свёртывание НЭПа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Экономическая политика большевиков ( НЭП)  1921 -  1929 г.г. </dc:title>
  <dc:creator>Семен</dc:creator>
  <cp:lastModifiedBy>Семен</cp:lastModifiedBy>
  <cp:revision>26</cp:revision>
  <dcterms:created xsi:type="dcterms:W3CDTF">2021-03-06T02:55:09Z</dcterms:created>
  <dcterms:modified xsi:type="dcterms:W3CDTF">2021-03-06T08:53:16Z</dcterms:modified>
</cp:coreProperties>
</file>