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72" r:id="rId5"/>
    <p:sldId id="258" r:id="rId6"/>
    <p:sldId id="261" r:id="rId7"/>
    <p:sldId id="262" r:id="rId8"/>
    <p:sldId id="264" r:id="rId9"/>
    <p:sldId id="263" r:id="rId10"/>
    <p:sldId id="265" r:id="rId11"/>
    <p:sldId id="267" r:id="rId12"/>
    <p:sldId id="266" r:id="rId13"/>
    <p:sldId id="268" r:id="rId14"/>
    <p:sldId id="269" r:id="rId15"/>
    <p:sldId id="270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2%D0%A1%D0%AE%D0%A0" TargetMode="External"/><Relationship Id="rId13" Type="http://schemas.openxmlformats.org/officeDocument/2006/relationships/hyperlink" Target="https://ru.wikipedia.org/wiki/11_%D0%BE%D0%BA%D1%82%D1%8F%D0%B1%D1%80%D1%8F" TargetMode="External"/><Relationship Id="rId3" Type="http://schemas.openxmlformats.org/officeDocument/2006/relationships/hyperlink" Target="https://ru.wikipedia.org/wiki/%D0%A1%D0%BE%D0%B2%D0%B5%D1%82%D1%81%D0%BA%D0%B0%D1%8F_%D0%A0%D0%BE%D1%81%D1%81%D0%B8%D1%8F_(%D0%B3%D0%BE%D1%81%D1%83%D0%B4%D0%B0%D1%80%D1%81%D1%82%D0%B2%D0%BE)" TargetMode="External"/><Relationship Id="rId7" Type="http://schemas.openxmlformats.org/officeDocument/2006/relationships/hyperlink" Target="https://ru.wikipedia.org/wiki/%D0%94%D0%B5%D0%BD%D0%B8%D0%BA%D0%B8%D0%BD,_%D0%90%D0%BD%D1%82%D0%BE%D0%BD_%D0%98%D0%B2%D0%B0%D0%BD%D0%BE%D0%B2%D0%B8%D1%87" TargetMode="External"/><Relationship Id="rId12" Type="http://schemas.openxmlformats.org/officeDocument/2006/relationships/hyperlink" Target="https://ru.wikipedia.org/wiki/%D0%AE%D0%B6%D0%BD%D1%8B%D0%B9_%D1%84%D1%80%D0%BE%D0%BD%D1%82_(%D0%93%D1%80%D0%B0%D0%B6%D0%B4%D0%B0%D0%BD%D1%81%D0%BA%D0%B0%D1%8F_%D0%B2%D0%BE%D0%B9%D0%BD%D0%B0)" TargetMode="External"/><Relationship Id="rId2" Type="http://schemas.openxmlformats.org/officeDocument/2006/relationships/hyperlink" Target="https://ru.wikipedia.org/wiki/%D0%92%D0%BE%D0%BE%D1%80%D1%83%D0%B6%D1%91%D0%BD%D0%BD%D1%8B%D0%B5_%D0%A1%D0%B8%D0%BB%D1%8B_%D0%AE%D0%B3%D0%B0_%D0%A0%D0%BE%D1%81%D1%81%D0%B8%D0%B8" TargetMode="Externa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0%BE%D1%81%D0%BA%D0%B2%D0%B0" TargetMode="External"/><Relationship Id="rId11" Type="http://schemas.openxmlformats.org/officeDocument/2006/relationships/hyperlink" Target="https://ru.wikipedia.org/wiki/%D0%9A%D0%BE%D0%BD%D1%82%D1%80%D0%BD%D0%B0%D1%81%D1%82%D1%83%D0%BF%D0%BB%D0%B5%D0%BD%D0%B8%D0%B5" TargetMode="External"/><Relationship Id="rId5" Type="http://schemas.openxmlformats.org/officeDocument/2006/relationships/hyperlink" Target="https://ru.wikipedia.org/wiki/%D0%93%D1%80%D0%B0%D0%B6%D0%B4%D0%B0%D0%BD%D1%81%D0%BA%D0%B0%D1%8F_%D0%B2%D0%BE%D0%B9%D0%BD%D0%B0_%D0%B2_%D0%A0%D0%BE%D1%81%D1%81%D0%B8%D0%B8" TargetMode="External"/><Relationship Id="rId15" Type="http://schemas.openxmlformats.org/officeDocument/2006/relationships/image" Target="../media/image16.jpeg"/><Relationship Id="rId10" Type="http://schemas.openxmlformats.org/officeDocument/2006/relationships/hyperlink" Target="https://ru.wikipedia.org/wiki/10_%D0%BE%D0%BA%D1%82%D1%8F%D0%B1%D1%80%D1%8F" TargetMode="External"/><Relationship Id="rId4" Type="http://schemas.openxmlformats.org/officeDocument/2006/relationships/hyperlink" Target="https://ru.wikipedia.org/wiki/1919_%D0%B3%D0%BE%D0%B4" TargetMode="External"/><Relationship Id="rId9" Type="http://schemas.openxmlformats.org/officeDocument/2006/relationships/hyperlink" Target="https://ru.wikipedia.org/wiki/3_%D0%B8%D1%8E%D0%BB%D1%8F" TargetMode="External"/><Relationship Id="rId14" Type="http://schemas.openxmlformats.org/officeDocument/2006/relationships/hyperlink" Target="https://ru.wikipedia.org/wiki/18_%D0%BD%D0%BE%D1%8F%D0%B1%D1%80%D1%8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ru.wikipedia.org/wiki/%D0%9C%D0%B8%D1%80%D0%BE%D0%B2%D0%B0%D1%8F_%D1%80%D0%B5%D0%B2%D0%BE%D0%BB%D1%8E%D1%86%D0%B8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ipedia.ru/articles/article/show/kolchaka_armi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0667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Гражданская война </a:t>
            </a:r>
            <a:br>
              <a:rPr lang="ru-RU" dirty="0" smtClean="0"/>
            </a:br>
            <a:r>
              <a:rPr lang="ru-RU" dirty="0" smtClean="0"/>
              <a:t>1918 – 1920 г.г.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943600"/>
            <a:ext cx="6400800" cy="609600"/>
          </a:xfrm>
        </p:spPr>
        <p:txBody>
          <a:bodyPr/>
          <a:lstStyle/>
          <a:p>
            <a:r>
              <a:rPr lang="ru-RU" dirty="0" smtClean="0"/>
              <a:t> история 10 класс</a:t>
            </a:r>
            <a:endParaRPr lang="ru-RU" dirty="0"/>
          </a:p>
        </p:txBody>
      </p:sp>
      <p:pic>
        <p:nvPicPr>
          <p:cNvPr id="1026" name="Picture 2" descr="C:\Users\Семен\Desktop\exhibition-plakat-2017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0"/>
            <a:ext cx="2105025" cy="2849442"/>
          </a:xfrm>
          <a:prstGeom prst="rect">
            <a:avLst/>
          </a:prstGeom>
          <a:noFill/>
        </p:spPr>
      </p:pic>
      <p:pic>
        <p:nvPicPr>
          <p:cNvPr id="1027" name="Picture 3" descr="C:\Users\Семен\Desktop\1511812524134994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219200"/>
            <a:ext cx="2268454" cy="3175000"/>
          </a:xfrm>
          <a:prstGeom prst="rect">
            <a:avLst/>
          </a:prstGeom>
          <a:noFill/>
        </p:spPr>
      </p:pic>
      <p:pic>
        <p:nvPicPr>
          <p:cNvPr id="1028" name="Picture 4" descr="C:\Users\Семен\Desktop\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057400"/>
            <a:ext cx="2103554" cy="2870200"/>
          </a:xfrm>
          <a:prstGeom prst="rect">
            <a:avLst/>
          </a:prstGeom>
          <a:noFill/>
        </p:spPr>
      </p:pic>
      <p:pic>
        <p:nvPicPr>
          <p:cNvPr id="1029" name="Picture 5" descr="C:\Users\Семен\Desktop\93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590800"/>
            <a:ext cx="2124075" cy="298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Московский поход А.Деникина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838200"/>
            <a:ext cx="4800600" cy="5715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Московский поход Деникина, </a:t>
            </a:r>
            <a:r>
              <a:rPr lang="ru-RU" dirty="0" smtClean="0"/>
              <a:t> — военная кампания </a:t>
            </a:r>
            <a:r>
              <a:rPr lang="ru-RU" dirty="0" smtClean="0">
                <a:hlinkClick r:id="rId2" tooltip="Вооружённые Силы Юга России"/>
              </a:rPr>
              <a:t>Вооружённых сил Юга России</a:t>
            </a:r>
            <a:r>
              <a:rPr lang="ru-RU" dirty="0" smtClean="0"/>
              <a:t> (ВСЮР), начатая против </a:t>
            </a:r>
            <a:r>
              <a:rPr lang="ru-RU" dirty="0" smtClean="0">
                <a:hlinkClick r:id="rId3" tooltip="Советская Россия (государство)"/>
              </a:rPr>
              <a:t>РСФСР</a:t>
            </a:r>
            <a:r>
              <a:rPr lang="ru-RU" dirty="0" smtClean="0"/>
              <a:t> в июле </a:t>
            </a:r>
            <a:r>
              <a:rPr lang="ru-RU" u="sng" dirty="0" smtClean="0">
                <a:hlinkClick r:id="rId4"/>
              </a:rPr>
              <a:t>1919 года</a:t>
            </a:r>
            <a:r>
              <a:rPr lang="ru-RU" dirty="0" smtClean="0"/>
              <a:t> в ходе </a:t>
            </a:r>
            <a:r>
              <a:rPr lang="ru-RU" dirty="0" smtClean="0">
                <a:hlinkClick r:id="rId5" tooltip="Гражданская война в России"/>
              </a:rPr>
              <a:t>Гражданской войны в России</a:t>
            </a:r>
            <a:r>
              <a:rPr lang="ru-RU" dirty="0" smtClean="0"/>
              <a:t>. Целью похода было взятие </a:t>
            </a:r>
            <a:r>
              <a:rPr lang="ru-RU" dirty="0" smtClean="0">
                <a:hlinkClick r:id="rId6" tooltip="Москва"/>
              </a:rPr>
              <a:t>Москвы</a:t>
            </a:r>
            <a:r>
              <a:rPr lang="ru-RU" dirty="0" smtClean="0"/>
              <a:t>, что, по мнению главнокомандующего ВСЮР </a:t>
            </a:r>
            <a:r>
              <a:rPr lang="ru-RU" dirty="0" smtClean="0">
                <a:hlinkClick r:id="rId7" tooltip="Деникин, Антон Иванович"/>
              </a:rPr>
              <a:t>А. И. Деникина</a:t>
            </a:r>
            <a:r>
              <a:rPr lang="ru-RU" dirty="0" smtClean="0"/>
              <a:t>, должно было сыграть решающую роль в исходе войны и приблизить белых к окончательной победе.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Московский поход ВСЮР условно делится на два этапа:  </a:t>
            </a:r>
            <a:r>
              <a:rPr lang="en-US" dirty="0" smtClean="0"/>
              <a:t>I </a:t>
            </a:r>
            <a:r>
              <a:rPr lang="ru-RU" dirty="0" smtClean="0"/>
              <a:t>наступление </a:t>
            </a:r>
            <a:r>
              <a:rPr lang="ru-RU" dirty="0" smtClean="0">
                <a:hlinkClick r:id="rId8" tooltip="ВСЮР"/>
              </a:rPr>
              <a:t>ВСЮР</a:t>
            </a:r>
            <a:r>
              <a:rPr lang="ru-RU" dirty="0" smtClean="0"/>
              <a:t> (</a:t>
            </a:r>
            <a:r>
              <a:rPr lang="ru-RU" dirty="0" smtClean="0">
                <a:hlinkClick r:id="rId9" tooltip="3 июля"/>
              </a:rPr>
              <a:t>3 июля</a:t>
            </a:r>
            <a:r>
              <a:rPr lang="ru-RU" dirty="0" smtClean="0"/>
              <a:t> — </a:t>
            </a:r>
            <a:r>
              <a:rPr lang="ru-RU" dirty="0" smtClean="0">
                <a:hlinkClick r:id="rId10" tooltip="10 октября"/>
              </a:rPr>
              <a:t>10 октября</a:t>
            </a:r>
            <a:r>
              <a:rPr lang="ru-RU" dirty="0" smtClean="0"/>
              <a:t>) и отражение </a:t>
            </a:r>
            <a:r>
              <a:rPr lang="ru-RU" dirty="0" smtClean="0">
                <a:hlinkClick r:id="rId11" tooltip="Контрнаступление"/>
              </a:rPr>
              <a:t>контрнаступления</a:t>
            </a:r>
            <a:r>
              <a:rPr lang="ru-RU" dirty="0" smtClean="0"/>
              <a:t> сил красного </a:t>
            </a:r>
            <a:r>
              <a:rPr lang="ru-RU" dirty="0" smtClean="0">
                <a:hlinkClick r:id="rId12" tooltip="Южный фронт (Гражданская война)"/>
              </a:rPr>
              <a:t>Южного фронта</a:t>
            </a:r>
            <a:r>
              <a:rPr lang="ru-RU" dirty="0" smtClean="0"/>
              <a:t> (</a:t>
            </a:r>
            <a:r>
              <a:rPr lang="ru-RU" dirty="0" smtClean="0">
                <a:hlinkClick r:id="rId13" tooltip="11 октября"/>
              </a:rPr>
              <a:t>11 октября</a:t>
            </a:r>
            <a:r>
              <a:rPr lang="ru-RU" dirty="0" smtClean="0"/>
              <a:t> — </a:t>
            </a:r>
            <a:r>
              <a:rPr lang="ru-RU" dirty="0" smtClean="0">
                <a:hlinkClick r:id="rId14" tooltip="18 ноября"/>
              </a:rPr>
              <a:t>18 ноября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7170" name="Picture 2" descr="C:\Users\Семен\Desktop\450px-Max_territories_controlled_by_armed_forces_of_southern_russia_(VSYR)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72000" y="2895600"/>
            <a:ext cx="4286250" cy="3848100"/>
          </a:xfrm>
          <a:prstGeom prst="rect">
            <a:avLst/>
          </a:prstGeom>
          <a:noFill/>
        </p:spPr>
      </p:pic>
      <p:pic>
        <p:nvPicPr>
          <p:cNvPr id="7171" name="Picture 3" descr="C:\Users\Семен\Desktop\thumb_4943_article_middle.jpe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91400" y="685800"/>
            <a:ext cx="1647825" cy="2525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Первая Конная Армия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609600"/>
            <a:ext cx="8382000" cy="16002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</a:t>
            </a:r>
            <a:r>
              <a:rPr lang="ru-RU" sz="1600" b="1" dirty="0" smtClean="0"/>
              <a:t>17 ноября 1919 года была образована Первая конная армия под командованием С.М. Буденного, ставшая символом победы Красной армии в Гражданской войне.  Именно отряды Первой Конной позволили нейтрализовать превосходство казачьих  частей  генерала Деникина и атамана Краснова летом 1919 года. 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2050" name="Picture 2" descr="C:\Users\Семен\Desktop\article4982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133600"/>
            <a:ext cx="7595764" cy="429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емен\Desktop\img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2999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Сражения Первой Конной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685800"/>
            <a:ext cx="5334000" cy="6019800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После победы в </a:t>
            </a:r>
            <a:r>
              <a:rPr lang="ru-RU" sz="7200" dirty="0" err="1" smtClean="0"/>
              <a:t>Воронежско-Касторненской</a:t>
            </a:r>
            <a:r>
              <a:rPr lang="ru-RU" sz="7200" dirty="0" smtClean="0"/>
              <a:t> операции, во время которой красноармейцы С.М. Буденного заставили повернуть вспять Добровольческую армию А.И. Деникина, они совершили немало побед, но настоящим испытанием на прочность стала знаменитая </a:t>
            </a:r>
            <a:r>
              <a:rPr lang="ru-RU" sz="7200" b="1" dirty="0" smtClean="0"/>
              <a:t>Егорлыкская операция.</a:t>
            </a:r>
          </a:p>
          <a:p>
            <a:r>
              <a:rPr lang="ru-RU" sz="7200" b="1" dirty="0" smtClean="0"/>
              <a:t>Эта кровавая битва вошла в историю как крупнейшее конное ср</a:t>
            </a:r>
            <a:r>
              <a:rPr lang="ru-RU" sz="7200" dirty="0" smtClean="0"/>
              <a:t>ажение времен Гражданской войны в России. Всего с обеих сторон в лобовом бою участвовали </a:t>
            </a:r>
            <a:r>
              <a:rPr lang="ru-RU" sz="7200" b="1" dirty="0" smtClean="0"/>
              <a:t>25 тысяч сабе</a:t>
            </a:r>
            <a:r>
              <a:rPr lang="ru-RU" sz="7200" dirty="0" smtClean="0"/>
              <a:t>ль. Непосредственно сама операция продолжалась с 25 февраля по 2 марта 1920 года, но наиболее кровавые бои пришлись на 25-27 февраля.</a:t>
            </a:r>
          </a:p>
          <a:p>
            <a:r>
              <a:rPr lang="ru-RU" sz="7200" dirty="0" smtClean="0"/>
              <a:t>Против красноармейцев С.М. Буденного выступила казачья конница белого генерала А.А. Павлова, в подчинении которого кроме собственных сил находились опытные, закаленные в многочисленных боях казаки генерала от инфантерии А.П. </a:t>
            </a:r>
            <a:r>
              <a:rPr lang="ru-RU" sz="7200" dirty="0" err="1" smtClean="0"/>
              <a:t>Кутепова</a:t>
            </a:r>
            <a:r>
              <a:rPr lang="ru-RU" sz="7200" dirty="0" smtClean="0"/>
              <a:t> и генерал-лейтенанта Я.Д. Юзефовича. Но, несмотря на опыт и ярость противника, Первая конная армия одержала оглушительную победу, заставив врага отступить на противоположный берег Дона и в итоге полностью покинуть территорию Северного Кавказа.</a:t>
            </a:r>
          </a:p>
          <a:p>
            <a:endParaRPr lang="ru-RU" dirty="0"/>
          </a:p>
        </p:txBody>
      </p:sp>
      <p:pic>
        <p:nvPicPr>
          <p:cNvPr id="3074" name="Picture 2" descr="C:\Users\Семен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838200"/>
            <a:ext cx="3810000" cy="2812852"/>
          </a:xfrm>
          <a:prstGeom prst="rect">
            <a:avLst/>
          </a:prstGeom>
          <a:noFill/>
        </p:spPr>
      </p:pic>
      <p:pic>
        <p:nvPicPr>
          <p:cNvPr id="3075" name="Picture 3" descr="C:\Users\Семен\Desktop\unname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581400"/>
            <a:ext cx="2200126" cy="3103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ru-RU" sz="2000" dirty="0" smtClean="0"/>
              <a:t>А. И. Деникин  о причинах поражения московского наступления летом 1919 года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19600" y="1143000"/>
            <a:ext cx="4572000" cy="5486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700" dirty="0" smtClean="0"/>
              <a:t>«</a:t>
            </a:r>
            <a:r>
              <a:rPr lang="ru-RU" sz="1700" dirty="0" smtClean="0"/>
              <a:t>Освобождение </a:t>
            </a:r>
            <a:r>
              <a:rPr lang="ru-RU" sz="1700" dirty="0" smtClean="0"/>
              <a:t>нами огромных областей должно было вызвать народный подъем, восстание всех элементов, враждебных советской власти, не только усиление рядов, но и моральное укрепление белых армий. </a:t>
            </a:r>
            <a:r>
              <a:rPr lang="ru-RU" sz="1700" u="sng" dirty="0" smtClean="0"/>
              <a:t>Вопрос заключался лишь в том, изжит ли в достаточной степени народными массами большевизм и сильна ли воля к его преодолению? </a:t>
            </a:r>
            <a:r>
              <a:rPr lang="ru-RU" sz="1700" dirty="0" smtClean="0"/>
              <a:t>Пойдет ли народ с нами или по-прежнему останется инертным и пассивным между двумя набегающими волнами, между двумя смертельно враждебными станами. </a:t>
            </a:r>
            <a:r>
              <a:rPr lang="ru-RU" sz="1700" u="sng" dirty="0" smtClean="0"/>
              <a:t>В силу целого ряда сложных причин, стихийных и от нас зависевших, жизнь дала ответ сначала нерешительный, потом </a:t>
            </a:r>
            <a:r>
              <a:rPr lang="ru-RU" sz="1700" u="sng" smtClean="0"/>
              <a:t>отрицательный</a:t>
            </a:r>
            <a:r>
              <a:rPr lang="ru-RU" sz="1700" u="sng" smtClean="0"/>
              <a:t>.»</a:t>
            </a:r>
            <a:endParaRPr lang="ru-RU" sz="1700" u="sng" dirty="0" smtClean="0"/>
          </a:p>
          <a:p>
            <a:pPr>
              <a:buNone/>
            </a:pPr>
            <a:r>
              <a:rPr lang="ru-RU" dirty="0" smtClean="0"/>
              <a:t>А.И. Деникин. «Очерки русской смуты»</a:t>
            </a:r>
            <a:endParaRPr lang="ru-RU" dirty="0"/>
          </a:p>
        </p:txBody>
      </p:sp>
      <p:pic>
        <p:nvPicPr>
          <p:cNvPr id="6146" name="Picture 2" descr="C:\Users\Семен\Desktop\thumb_24899_event_b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Заключительный этап войны. 1920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3200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После поражения А.И. </a:t>
            </a:r>
            <a:r>
              <a:rPr lang="ru-RU" sz="1800" b="1" dirty="0" smtClean="0"/>
              <a:t>Деникин передал  в 1920 году </a:t>
            </a:r>
            <a:r>
              <a:rPr lang="ru-RU" sz="1800" dirty="0" smtClean="0"/>
              <a:t>командование ВСЮР барону </a:t>
            </a:r>
            <a:r>
              <a:rPr lang="ru-RU" sz="1800" b="1" dirty="0" smtClean="0"/>
              <a:t>П.Н. Врангелю</a:t>
            </a:r>
            <a:r>
              <a:rPr lang="ru-RU" sz="1800" dirty="0" smtClean="0"/>
              <a:t>. Интервенты уже вывезли всех своих солдат из России, но в Крым к Врангелю были отправлены английские инструкторы, пулемёты, оружие. Всё было брошено для решительного наступления из Крыма. Полагая, что А.В. Колчаку и А.И. Деникину «связывали руки» правительства — Временное Российское и Особое совещание, — Врангель был убежденным сторонником того, что в условиях войны и разрухи эффективной формой правления может быть только военная диктатура.  </a:t>
            </a:r>
            <a:r>
              <a:rPr lang="ru-RU" sz="1800" u="sng" dirty="0" smtClean="0"/>
              <a:t>В первых числах июня 1920 года Врангель начал </a:t>
            </a:r>
            <a:r>
              <a:rPr lang="ru-RU" sz="1800" dirty="0" smtClean="0"/>
              <a:t>наступление из Крыма. Но уже в августе его наступление было остановлено</a:t>
            </a:r>
            <a:r>
              <a:rPr lang="ru-RU" sz="1800" b="1" dirty="0" smtClean="0"/>
              <a:t>, а 7 ноября  1920 года Фрунзе взял </a:t>
            </a:r>
            <a:r>
              <a:rPr lang="ru-RU" sz="1800" b="1" dirty="0" err="1" smtClean="0"/>
              <a:t>Перекопский</a:t>
            </a:r>
            <a:r>
              <a:rPr lang="ru-RU" sz="1800" b="1" dirty="0" smtClean="0"/>
              <a:t> перешеек и ворвался в  Крым. </a:t>
            </a:r>
          </a:p>
          <a:p>
            <a:pPr>
              <a:buNone/>
            </a:pPr>
            <a:r>
              <a:rPr lang="ru-RU" sz="1800" b="1" dirty="0" smtClean="0"/>
              <a:t>Белый исход. Врангель обращается к белым частям в Константинополе</a:t>
            </a:r>
            <a:endParaRPr lang="ru-RU" sz="1800" b="1" dirty="0"/>
          </a:p>
        </p:txBody>
      </p:sp>
      <p:pic>
        <p:nvPicPr>
          <p:cNvPr id="7170" name="Picture 2" descr="C:\Users\Семен\Desktop\thumb_24901_event_b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3429000"/>
            <a:ext cx="2209800" cy="3017648"/>
          </a:xfrm>
          <a:prstGeom prst="rect">
            <a:avLst/>
          </a:prstGeom>
          <a:noFill/>
        </p:spPr>
      </p:pic>
      <p:pic>
        <p:nvPicPr>
          <p:cNvPr id="7171" name="Picture 3" descr="C:\Users\Семен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962400"/>
            <a:ext cx="6662057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Война с Польшей 1920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533400"/>
            <a:ext cx="5410200" cy="6172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800" dirty="0" smtClean="0"/>
              <a:t> Последним эпизодом войны в европейской части России стало наступление красной армии против Белополяков в 1920 году. </a:t>
            </a:r>
          </a:p>
          <a:p>
            <a:pPr>
              <a:buNone/>
            </a:pPr>
            <a:r>
              <a:rPr lang="ru-RU" sz="1800" dirty="0" smtClean="0"/>
              <a:t> Армии М.Н. Тухачевского и А.И. Егорова развернули наступление на Варшаву. Целью наступления было помочь европейскому пролетариату поднять мировую революцию. Но польские войска ожесточённо сражались против Красной Армии.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Приказ № 1423 командующего Западным фронтом Михаила Тухачевского от 2 июля 1920 года гласил: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</a:t>
            </a:r>
            <a:r>
              <a:rPr lang="ru-RU" sz="1800" u="sng" dirty="0" smtClean="0"/>
              <a:t>Бойцы рабочей революции. Устремите свои взоры на запад. На западе решаются судьбы </a:t>
            </a:r>
            <a:r>
              <a:rPr lang="ru-RU" sz="1800" u="sng" dirty="0" smtClean="0">
                <a:hlinkClick r:id="rId2" tooltip="Мировая революция"/>
              </a:rPr>
              <a:t>мировой революции</a:t>
            </a:r>
            <a:r>
              <a:rPr lang="ru-RU" sz="1800" u="sng" dirty="0" smtClean="0"/>
              <a:t>. Через труп белой Польши лежит путь к мировому пожару. На штыках понесём счастье и мир трудящемуся человечеству. На Запад! К решительным битвам, к громозвучным победам! Стройтесь в боевые колонны! Пробил час наступления. На Вильну, Минск, Варшаву — марш!</a:t>
            </a:r>
          </a:p>
          <a:p>
            <a:pPr>
              <a:buNone/>
            </a:pPr>
            <a:endParaRPr lang="ru-RU" sz="1800" u="sng" dirty="0" smtClean="0"/>
          </a:p>
          <a:p>
            <a:pPr>
              <a:buNone/>
            </a:pPr>
            <a:r>
              <a:rPr lang="ru-RU" sz="1800" dirty="0" smtClean="0"/>
              <a:t> Неудачное наступление Красной армии привело  к поражению и подписанию Рижского мира 1921 года. Западная часть Украины и Белоруссии отходили Польше.</a:t>
            </a:r>
          </a:p>
          <a:p>
            <a:pPr>
              <a:buNone/>
            </a:pPr>
            <a:r>
              <a:rPr lang="ru-RU" sz="1800" dirty="0" smtClean="0"/>
              <a:t>   </a:t>
            </a:r>
            <a:endParaRPr lang="ru-RU" sz="1800" dirty="0"/>
          </a:p>
        </p:txBody>
      </p:sp>
      <p:pic>
        <p:nvPicPr>
          <p:cNvPr id="8194" name="Picture 2" descr="C:\Users\Семен\Desktop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838200"/>
            <a:ext cx="3657600" cy="2807494"/>
          </a:xfrm>
          <a:prstGeom prst="rect">
            <a:avLst/>
          </a:prstGeom>
          <a:noFill/>
        </p:spPr>
      </p:pic>
      <p:pic>
        <p:nvPicPr>
          <p:cNvPr id="8195" name="Picture 3" descr="C:\Users\Семен\Desktop\436131_6__06.MihailTuhachevski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581400"/>
            <a:ext cx="2286000" cy="3140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Знать термины и аббревиатуры: </a:t>
            </a:r>
          </a:p>
          <a:p>
            <a:pPr>
              <a:buNone/>
            </a:pPr>
            <a:r>
              <a:rPr lang="ru-RU" sz="1800" dirty="0" smtClean="0"/>
              <a:t>Интервенция,  военный коммунизм, РВС, СНК, ВСЮР, Добровольчество, военспецы, политкомиссары, </a:t>
            </a:r>
            <a:r>
              <a:rPr lang="ru-RU" sz="1800" dirty="0" err="1" smtClean="0"/>
              <a:t>КОМУч</a:t>
            </a:r>
            <a:r>
              <a:rPr lang="ru-RU" sz="1800" dirty="0" smtClean="0"/>
              <a:t>, РСФСР, РККА, продразвёрстка, комбеды, продотряды, террор, </a:t>
            </a:r>
          </a:p>
          <a:p>
            <a:pPr>
              <a:buNone/>
            </a:pPr>
            <a:r>
              <a:rPr lang="ru-RU" sz="1800" dirty="0" smtClean="0"/>
              <a:t> Знать характеристики « красных» и « белых» лидеров гражданской войны, т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Уметь характеризовать  </a:t>
            </a:r>
          </a:p>
          <a:p>
            <a:pPr>
              <a:buFontTx/>
              <a:buChar char="-"/>
            </a:pPr>
            <a:r>
              <a:rPr lang="ru-RU" sz="1800" dirty="0" smtClean="0"/>
              <a:t>Причины Гражданской войны,</a:t>
            </a:r>
          </a:p>
          <a:p>
            <a:pPr>
              <a:buFontTx/>
              <a:buChar char="-"/>
            </a:pPr>
            <a:r>
              <a:rPr lang="ru-RU" sz="1800" dirty="0" smtClean="0"/>
              <a:t>Причины победы большевиков </a:t>
            </a:r>
          </a:p>
          <a:p>
            <a:pPr>
              <a:buFontTx/>
              <a:buChar char="-"/>
            </a:pPr>
            <a:r>
              <a:rPr lang="ru-RU" sz="1800" dirty="0" smtClean="0"/>
              <a:t>Политику военного коммунизма.</a:t>
            </a:r>
          </a:p>
          <a:p>
            <a:pPr>
              <a:buFontTx/>
              <a:buChar char="-"/>
            </a:pPr>
            <a:r>
              <a:rPr lang="ru-RU" sz="1800" dirty="0" smtClean="0"/>
              <a:t>Лозунги политических </a:t>
            </a:r>
            <a:r>
              <a:rPr lang="ru-RU" sz="1800" smtClean="0"/>
              <a:t>лагерей Гражданской войны  </a:t>
            </a:r>
          </a:p>
          <a:p>
            <a:pPr>
              <a:buFontTx/>
              <a:buChar char="-"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Периодизация Гражданской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533400"/>
            <a:ext cx="4800600" cy="6172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Принято выделять пять этапов Гражданской войны в России.  </a:t>
            </a:r>
          </a:p>
          <a:p>
            <a:pPr>
              <a:buNone/>
            </a:pPr>
            <a:r>
              <a:rPr lang="ru-RU" sz="1800" dirty="0" smtClean="0"/>
              <a:t>Март 1918 года – ноябрь 1918 года. На этом этапе ещё продолжалась первая Мировая война и союзники стремились на допустить выхода России из войны. Начало иностранной интервенции. </a:t>
            </a:r>
          </a:p>
          <a:p>
            <a:pPr>
              <a:buNone/>
            </a:pPr>
            <a:r>
              <a:rPr lang="ru-RU" sz="1800" dirty="0" smtClean="0"/>
              <a:t> Ноябрь 1918 – февраль 1919 года. Широкомасштабная интервенция, где решающую роль играла Англия. Провозглашение адмирала Колчака себя « Верховным правителем России». </a:t>
            </a:r>
          </a:p>
          <a:p>
            <a:pPr>
              <a:buNone/>
            </a:pPr>
            <a:r>
              <a:rPr lang="ru-RU" sz="1800" dirty="0" smtClean="0"/>
              <a:t>Март 1919 – февраль 1920 года – самый сложный для большевиков период, </a:t>
            </a:r>
            <a:r>
              <a:rPr lang="ru-RU" sz="1800" dirty="0" err="1" smtClean="0"/>
              <a:t>кошда</a:t>
            </a:r>
            <a:r>
              <a:rPr lang="ru-RU" sz="1800" dirty="0" smtClean="0"/>
              <a:t> Республика одновременно отражала наступление Колчака из Сибири, Деникина с Дона, Юденича  под Петроградом. </a:t>
            </a:r>
          </a:p>
          <a:p>
            <a:pPr>
              <a:buNone/>
            </a:pPr>
            <a:r>
              <a:rPr lang="ru-RU" sz="1800" dirty="0" smtClean="0"/>
              <a:t>Весна 1920 – ноябрь 1920 –разгром армии Врангеля в Крыму и неудачное наступление Красной Армии в Польше. </a:t>
            </a:r>
          </a:p>
          <a:p>
            <a:pPr>
              <a:buNone/>
            </a:pPr>
            <a:r>
              <a:rPr lang="ru-RU" sz="1800" dirty="0" smtClean="0"/>
              <a:t>В 1921 – 1922 годах война продолжалась на окраинах страны.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2050" name="Picture 2" descr="C:\Users\Семен\Desktop\Sovdepija-v-kolze-vrag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8878" y="685800"/>
            <a:ext cx="3738693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Восточный фронт в 1918 году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90600"/>
            <a:ext cx="4724400" cy="556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dirty="0" smtClean="0"/>
              <a:t> </a:t>
            </a:r>
            <a:r>
              <a:rPr lang="ru-RU" sz="1800" dirty="0" smtClean="0"/>
              <a:t> </a:t>
            </a:r>
            <a:r>
              <a:rPr lang="ru-RU" sz="1600" dirty="0" smtClean="0"/>
              <a:t>Главным противником большевиков в 1918 году были  </a:t>
            </a:r>
            <a:r>
              <a:rPr lang="ru-RU" sz="1600" dirty="0" err="1" smtClean="0"/>
              <a:t>белочешские</a:t>
            </a:r>
            <a:r>
              <a:rPr lang="ru-RU" sz="1600" dirty="0" smtClean="0"/>
              <a:t> войска . </a:t>
            </a:r>
            <a:r>
              <a:rPr lang="en-US" sz="1600" dirty="0" smtClean="0"/>
              <a:t> </a:t>
            </a:r>
            <a:r>
              <a:rPr lang="ru-RU" sz="1600" dirty="0" smtClean="0"/>
              <a:t>Напомним, 27</a:t>
            </a:r>
            <a:r>
              <a:rPr lang="en-US" sz="1600" dirty="0" smtClean="0"/>
              <a:t> </a:t>
            </a:r>
            <a:r>
              <a:rPr lang="ru-RU" sz="1600" dirty="0" smtClean="0"/>
              <a:t>мая 1918</a:t>
            </a:r>
            <a:r>
              <a:rPr lang="en-US" sz="1600" dirty="0" smtClean="0"/>
              <a:t> </a:t>
            </a:r>
            <a:r>
              <a:rPr lang="ru-RU" sz="1600" dirty="0" smtClean="0"/>
              <a:t>года чехословацкие военные, возвращаясь по воле Советского правительства домой, захватили Челябинск. Они арестовали и расстреляли весь состав местного Совета. Их действия внутри огромной державы послужили спусковым крючком для повсеместной военной интервенции на территорию Советской России. </a:t>
            </a:r>
          </a:p>
          <a:p>
            <a:pPr>
              <a:buNone/>
            </a:pPr>
            <a:r>
              <a:rPr lang="ru-RU" sz="1600" dirty="0" smtClean="0"/>
              <a:t> К </a:t>
            </a:r>
            <a:r>
              <a:rPr lang="ru-RU" sz="1600" dirty="0" err="1" smtClean="0"/>
              <a:t>белочехам</a:t>
            </a:r>
            <a:r>
              <a:rPr lang="ru-RU" sz="1600" dirty="0" smtClean="0"/>
              <a:t> примкнули сибирские крестьяне. Недовольные политикой большевиков. </a:t>
            </a:r>
          </a:p>
          <a:p>
            <a:pPr>
              <a:buNone/>
            </a:pPr>
            <a:r>
              <a:rPr lang="ru-RU" sz="1600" dirty="0" smtClean="0"/>
              <a:t>Организовались несколько </a:t>
            </a:r>
            <a:r>
              <a:rPr lang="ru-RU" sz="1600" dirty="0" err="1" smtClean="0"/>
              <a:t>эсеровско</a:t>
            </a:r>
            <a:r>
              <a:rPr lang="ru-RU" sz="1600" dirty="0" smtClean="0"/>
              <a:t> – меньшевистских правительств, самым крупным из которых был КОМУЧ ( комитет Учредительного собрания ) в Самаре. </a:t>
            </a:r>
          </a:p>
          <a:p>
            <a:pPr>
              <a:buNone/>
            </a:pPr>
            <a:r>
              <a:rPr lang="ru-RU" sz="1600" dirty="0" smtClean="0"/>
              <a:t> Целью их стало свержение диктатуры большевиков и созыв Учредительного собрания. Из Самары КОМУЧ перебрался в Уфу, затем в Омск. </a:t>
            </a:r>
          </a:p>
          <a:p>
            <a:pPr>
              <a:buNone/>
            </a:pPr>
            <a:r>
              <a:rPr lang="ru-RU" sz="1600" dirty="0" smtClean="0"/>
              <a:t>В Омске в состав </a:t>
            </a:r>
            <a:r>
              <a:rPr lang="ru-RU" sz="1600" dirty="0" err="1" smtClean="0"/>
              <a:t>КОМУЧа</a:t>
            </a:r>
            <a:r>
              <a:rPr lang="ru-RU" sz="1600" dirty="0" smtClean="0"/>
              <a:t>  эсеры пригласили А.В. Колчака на должность </a:t>
            </a:r>
            <a:r>
              <a:rPr lang="ru-RU" sz="1600" dirty="0" err="1" smtClean="0"/>
              <a:t>военногоминистра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smtClean="0"/>
              <a:t> На фото: убитые </a:t>
            </a:r>
            <a:r>
              <a:rPr lang="ru-RU" sz="1600" dirty="0" err="1" smtClean="0"/>
              <a:t>белочехами</a:t>
            </a:r>
            <a:r>
              <a:rPr lang="ru-RU" sz="1600" dirty="0" smtClean="0"/>
              <a:t> коммунисты Челябинска. </a:t>
            </a:r>
          </a:p>
          <a:p>
            <a:pPr>
              <a:buNone/>
            </a:pPr>
            <a:r>
              <a:rPr lang="ru-RU" sz="1600" dirty="0" smtClean="0"/>
              <a:t>Внизу – памятник </a:t>
            </a:r>
            <a:r>
              <a:rPr lang="ru-RU" sz="1600" dirty="0" err="1" smtClean="0"/>
              <a:t>белочехам</a:t>
            </a:r>
            <a:r>
              <a:rPr lang="ru-RU" sz="1600" dirty="0" smtClean="0"/>
              <a:t> в Челябинске.</a:t>
            </a:r>
          </a:p>
          <a:p>
            <a:endParaRPr lang="ru-RU" dirty="0"/>
          </a:p>
        </p:txBody>
      </p:sp>
      <p:pic>
        <p:nvPicPr>
          <p:cNvPr id="1026" name="Picture 2" descr="C:\Users\Семен\Desktop\20180117_Samara5-414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838200"/>
            <a:ext cx="3943350" cy="2857500"/>
          </a:xfrm>
          <a:prstGeom prst="rect">
            <a:avLst/>
          </a:prstGeom>
          <a:noFill/>
        </p:spPr>
      </p:pic>
      <p:pic>
        <p:nvPicPr>
          <p:cNvPr id="1030" name="Picture 6" descr="C:\Users\Семен\Desktop\67a96991e70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817" y="3733800"/>
            <a:ext cx="5148183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Разгром </a:t>
            </a:r>
            <a:r>
              <a:rPr lang="ru-RU" dirty="0" err="1" smtClean="0"/>
              <a:t>белочешского</a:t>
            </a:r>
            <a:r>
              <a:rPr lang="ru-RU" dirty="0" smtClean="0"/>
              <a:t> мятежа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6600" y="609600"/>
            <a:ext cx="5715000" cy="6096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Восточным фронтом Республики командовал сначала </a:t>
            </a:r>
            <a:r>
              <a:rPr lang="ru-RU" sz="1800" b="1" dirty="0" smtClean="0"/>
              <a:t>С.С. Каменев, а затем М.В. Фрунзе</a:t>
            </a:r>
            <a:r>
              <a:rPr lang="ru-RU" sz="1800" dirty="0" smtClean="0"/>
              <a:t>. В сентябре 1918 года  в Ленина стреляли. Столицу большевики перенесли в Москву 11 марта 1918 года.  В ответ появилось   </a:t>
            </a:r>
            <a:r>
              <a:rPr lang="ru-RU" sz="1800" b="1" dirty="0" smtClean="0"/>
              <a:t>постановление СНК « О красном терроре» от 3 сентября 1920 года. Кр</a:t>
            </a:r>
            <a:r>
              <a:rPr lang="ru-RU" sz="1800" dirty="0" smtClean="0"/>
              <a:t>асная армия освобождала от мятежников Самару, Симбирск ( Ульяновск),  Уфу. К началу 1919 года основные силы мятежа были разгромлены. Но </a:t>
            </a:r>
            <a:r>
              <a:rPr lang="ru-RU" sz="1800" b="1" dirty="0" smtClean="0"/>
              <a:t>11 ноября 1919 года Колчак сверг </a:t>
            </a:r>
            <a:r>
              <a:rPr lang="ru-RU" sz="1800" b="1" dirty="0" err="1" smtClean="0"/>
              <a:t>КОМУч</a:t>
            </a:r>
            <a:r>
              <a:rPr lang="ru-RU" sz="1800" b="1" dirty="0" smtClean="0"/>
              <a:t> и провозгласил себя « Верховным правителем России</a:t>
            </a:r>
            <a:r>
              <a:rPr lang="ru-RU" sz="1800" dirty="0" smtClean="0"/>
              <a:t>». Он, надеясь на помощь интервентов, стал готовить наступление на Москву. В его руках остался золотой запас, вывезенный </a:t>
            </a:r>
            <a:r>
              <a:rPr lang="ru-RU" sz="1800" dirty="0" err="1" smtClean="0"/>
              <a:t>КОМУчем</a:t>
            </a:r>
            <a:r>
              <a:rPr lang="ru-RU" sz="1800" dirty="0" smtClean="0"/>
              <a:t> из Самары.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u="sng" dirty="0" smtClean="0"/>
              <a:t>« Мундир английский </a:t>
            </a:r>
          </a:p>
          <a:p>
            <a:pPr>
              <a:buNone/>
            </a:pPr>
            <a:r>
              <a:rPr lang="ru-RU" sz="1800" u="sng" dirty="0" smtClean="0"/>
              <a:t>   Погон Российский </a:t>
            </a:r>
          </a:p>
          <a:p>
            <a:pPr>
              <a:buNone/>
            </a:pPr>
            <a:r>
              <a:rPr lang="ru-RU" sz="1800" u="sng" dirty="0" smtClean="0"/>
              <a:t>   Табак японский –</a:t>
            </a:r>
          </a:p>
          <a:p>
            <a:pPr>
              <a:buNone/>
            </a:pPr>
            <a:r>
              <a:rPr lang="ru-RU" sz="1800" u="sng" dirty="0" smtClean="0"/>
              <a:t>  Правитель омский», </a:t>
            </a:r>
            <a:r>
              <a:rPr lang="ru-RU" sz="1800" dirty="0" smtClean="0"/>
              <a:t>- частушка про адмирала Колчака времён Гражданской войны.</a:t>
            </a:r>
          </a:p>
        </p:txBody>
      </p:sp>
      <p:pic>
        <p:nvPicPr>
          <p:cNvPr id="3074" name="Picture 2" descr="C:\Users\Семен\Desktop\7b6f9c268b42bbb7d27b3e3fe7a575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3152775" cy="5153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Колчаковская</a:t>
            </a:r>
            <a:r>
              <a:rPr lang="ru-RU" dirty="0" smtClean="0"/>
              <a:t> армия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8200"/>
            <a:ext cx="43434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НАСТУПЛЕНИЕ 1919 ГОДА - стра­те­гическая на­сту­пательная опе­ра­ция </a:t>
            </a:r>
            <a:r>
              <a:rPr lang="ru-RU" sz="1600" b="1" dirty="0" smtClean="0">
                <a:hlinkClick r:id="rId2"/>
              </a:rPr>
              <a:t>Кол­ча­ка ар­мий</a:t>
            </a:r>
            <a:r>
              <a:rPr lang="ru-RU" sz="1600" b="1" dirty="0" smtClean="0"/>
              <a:t>, про­ве­дён­ная 4 мар­та - 19 мая с це­лью раз­гро­мить советские вой­ска Восточного фрон­та, со­еди­нить­ся с другими бе­лы­ми ар­мия­ми на се­ве­ре и юге Рос­сии и соз­дать еди­ный фронт про­тив РСФСР. 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 На фото: войска Красной Армии </a:t>
            </a:r>
          </a:p>
          <a:p>
            <a:pPr>
              <a:buNone/>
            </a:pPr>
            <a:r>
              <a:rPr lang="ru-RU" sz="1600" b="1" dirty="0" smtClean="0"/>
              <a:t>В Сибири.    </a:t>
            </a:r>
            <a:r>
              <a:rPr lang="ru-RU" sz="1600" b="1" dirty="0" err="1" smtClean="0"/>
              <a:t>Адм</a:t>
            </a:r>
            <a:r>
              <a:rPr lang="ru-RU" sz="1600" b="1" dirty="0" smtClean="0"/>
              <a:t>. А.В. Колчак</a:t>
            </a:r>
            <a:endParaRPr lang="ru-RU" sz="1600" dirty="0"/>
          </a:p>
        </p:txBody>
      </p:sp>
      <p:pic>
        <p:nvPicPr>
          <p:cNvPr id="4098" name="Picture 2" descr="C:\Users\Семен\Desktop\7717aaa5-e51b-47f4-bec7-31b1de7541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6823" y="2590800"/>
            <a:ext cx="5597177" cy="4114800"/>
          </a:xfrm>
          <a:prstGeom prst="rect">
            <a:avLst/>
          </a:prstGeom>
          <a:noFill/>
        </p:spPr>
      </p:pic>
      <p:pic>
        <p:nvPicPr>
          <p:cNvPr id="4099" name="Picture 3" descr="C:\Users\Семен\Desktop\249435_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52400"/>
            <a:ext cx="2076450" cy="276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 Удар растопыренными пальцами»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609600"/>
            <a:ext cx="5943600" cy="6019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ru-RU" sz="1600" dirty="0" smtClean="0"/>
              <a:t>Помимо неподготовленной армии, командование не имело продуманного плана операции. </a:t>
            </a:r>
          </a:p>
          <a:p>
            <a:pPr>
              <a:buNone/>
            </a:pPr>
            <a:r>
              <a:rPr lang="ru-RU" sz="1600" dirty="0" smtClean="0"/>
              <a:t>До сих пор до конца не ясен вопрос о направлении главного удара белых. Весной 1919 года он мог быть нанесён в двух направлениях: 1) Казань — Вятка — Котлас на соединение с войсками Северного фронта генерала Е. К. Миллера и союзниками и 2) Самара (Саратов) — Царицын на соединение с войсками Деникина.  </a:t>
            </a:r>
          </a:p>
          <a:p>
            <a:pPr>
              <a:buNone/>
            </a:pPr>
            <a:r>
              <a:rPr lang="ru-RU" sz="1600" dirty="0" smtClean="0"/>
              <a:t>Не случайно ещё 14 февраля, до начала наступления, Деникин писал Колчаку: «Жаль, что главные силы сибирских войск, по-видимому, направлены на север. Соединённая операция на Саратов дала бы огромные преимущества: освобождение Уральской и Оренбургской областей, изоляцию Астрахани и Туркестана. И главное — возможность прямой, непосредственной связи Востока и Юга, которая привела бы к полному объединению всех здоровых сил России и к государственной работе в общерусском масштабе»</a:t>
            </a:r>
          </a:p>
          <a:p>
            <a:pPr>
              <a:buNone/>
            </a:pP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Фактически из-за ошибочного решения Ставки белое наступление, и без того слабо подготовленное и малочисленное, превратилось в </a:t>
            </a:r>
            <a:r>
              <a:rPr lang="ru-RU" sz="1800" b="1" dirty="0" smtClean="0"/>
              <a:t>удар растопыренными пальц</a:t>
            </a:r>
            <a:r>
              <a:rPr lang="ru-RU" sz="1600" dirty="0" smtClean="0"/>
              <a:t>ами. Не получилось не только координации с Деникиным, но даже и эффективного взаимодействия между самими </a:t>
            </a:r>
            <a:r>
              <a:rPr lang="ru-RU" sz="1600" dirty="0" err="1" smtClean="0"/>
              <a:t>колчаковскими</a:t>
            </a:r>
            <a:r>
              <a:rPr lang="ru-RU" sz="1600" dirty="0" smtClean="0"/>
              <a:t> армиями.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Настроения в армии Колчака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5105400" cy="5715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dirty="0" smtClean="0"/>
              <a:t>   На белом Востоке практически не было ни одного начальника дивизии, командира корпуса, командующего армией (например, </a:t>
            </a:r>
            <a:r>
              <a:rPr lang="ru-RU" sz="1600" dirty="0" err="1" smtClean="0"/>
              <a:t>Гайда</a:t>
            </a:r>
            <a:r>
              <a:rPr lang="ru-RU" sz="1600" dirty="0" smtClean="0"/>
              <a:t>, Пепеляев, </a:t>
            </a:r>
            <a:r>
              <a:rPr lang="ru-RU" sz="1600" dirty="0" err="1" smtClean="0"/>
              <a:t>Дутов</a:t>
            </a:r>
            <a:r>
              <a:rPr lang="ru-RU" sz="1600" dirty="0" smtClean="0"/>
              <a:t>), не говоря уже об атаманах, которые бы в условиях Гражданской войны не совершали дисциплинарных проступков. </a:t>
            </a:r>
          </a:p>
          <a:p>
            <a:pPr>
              <a:buNone/>
            </a:pPr>
            <a:r>
              <a:rPr lang="ru-RU" sz="1600" dirty="0" smtClean="0"/>
              <a:t>Совершенно иначе дисциплина была поставлена у красных. </a:t>
            </a:r>
            <a:r>
              <a:rPr lang="ru-RU" sz="1600" b="1" dirty="0" smtClean="0"/>
              <a:t> Полная дезорганизация собственного военного управления и впечатляющие успехи противника приводили к утрате в рядах белых веры в победу</a:t>
            </a:r>
            <a:r>
              <a:rPr lang="ru-RU" sz="1600" dirty="0" smtClean="0"/>
              <a:t>. Генерал-майор Л. Н. </a:t>
            </a:r>
            <a:r>
              <a:rPr lang="ru-RU" sz="1600" dirty="0" err="1" smtClean="0"/>
              <a:t>Доможиров</a:t>
            </a:r>
            <a:r>
              <a:rPr lang="ru-RU" sz="1600" dirty="0" smtClean="0"/>
              <a:t>, выступая весной 1919-го на станичном сходе в станице </a:t>
            </a:r>
            <a:r>
              <a:rPr lang="ru-RU" sz="1600" dirty="0" err="1" smtClean="0"/>
              <a:t>Кизильской</a:t>
            </a:r>
            <a:r>
              <a:rPr lang="ru-RU" sz="1600" dirty="0" smtClean="0"/>
              <a:t>, говорил казакам о бесцельности борьбы с красными.. «</a:t>
            </a:r>
            <a:r>
              <a:rPr lang="ru-RU" sz="1600" u="sng" dirty="0" smtClean="0"/>
              <a:t>Я чувствую, что у меня подрывается вера в успех нашего святого дела»— отметил в начале мая генерал Р. К. </a:t>
            </a:r>
            <a:r>
              <a:rPr lang="ru-RU" sz="1600" u="sng" dirty="0" err="1" smtClean="0"/>
              <a:t>Бангерский</a:t>
            </a:r>
            <a:r>
              <a:rPr lang="ru-RU" sz="1600" u="sng" dirty="0" smtClean="0"/>
              <a:t>. Командир II Оренбургского казачьего корпуса Генерального штаба генерал-майор </a:t>
            </a:r>
            <a:r>
              <a:rPr lang="ru-RU" sz="1600" dirty="0" smtClean="0"/>
              <a:t>И. Г. Акулинин в рапорте командующему армией от 25 апреля прямо писал об отсутствии «особенно сердечного отношения со стороны «родных станичников» к казачьим частям». </a:t>
            </a:r>
            <a:r>
              <a:rPr lang="ru-RU" sz="1600" u="sng" dirty="0" smtClean="0"/>
              <a:t>2 мая, когда поражение Колчака было ещё не очевидным, командарм Ханжин наложил на один из документов резолюцию: «Нашей коннице надо брать пример с красноармейской». Подобные признания генералов дорогого стоят</a:t>
            </a:r>
            <a:endParaRPr lang="ru-RU" sz="1600" u="sng" dirty="0"/>
          </a:p>
        </p:txBody>
      </p:sp>
      <p:pic>
        <p:nvPicPr>
          <p:cNvPr id="5122" name="Picture 2" descr="C:\Users\Семен\Desktop\3f3aa3da587d2b872321c665e221b1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886200"/>
            <a:ext cx="4130937" cy="2743200"/>
          </a:xfrm>
          <a:prstGeom prst="rect">
            <a:avLst/>
          </a:prstGeom>
          <a:noFill/>
        </p:spPr>
      </p:pic>
      <p:pic>
        <p:nvPicPr>
          <p:cNvPr id="5123" name="Picture 3" descr="C:\Users\Семен\Desktop\original-1qu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762000"/>
            <a:ext cx="2494527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Разгром армии Колчака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066800"/>
            <a:ext cx="41148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Начавшееся 100 лет назад, 17 июля 1919 г., сражение под Челябинском между армиями красного Восточного фронта и войсками адмирала Александра Колчака завершилось провалом попытки белых армий перехватить инициативу и закрепиться на части территории Урала. Поражение 3-й армии продемонстрировало военную и политическую слабость белой власти на востоке России, ее неспособность построить госаппарат, удовлетворяющий элементарные потребности населения в порядке и справедливости, и отвечать на вызовы времени. Поражение морально надломило белую армию и ее тыл, что в итоге привело к окончательному разгрому белых на востоке России зимой 1919–1920 гг. 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b="1" u="sng" dirty="0" smtClean="0"/>
              <a:t>В январе 1920 года Колчак был арестован и расстрелян в Иркутске.</a:t>
            </a:r>
            <a:endParaRPr lang="ru-RU" sz="1600" b="1" u="sng" dirty="0"/>
          </a:p>
        </p:txBody>
      </p:sp>
      <p:pic>
        <p:nvPicPr>
          <p:cNvPr id="8" name="Picture 2" descr="C:\Users\Семен\Desktop\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914400"/>
            <a:ext cx="3962400" cy="4114800"/>
          </a:xfrm>
          <a:prstGeom prst="rect">
            <a:avLst/>
          </a:prstGeom>
          <a:noFill/>
        </p:spPr>
      </p:pic>
      <p:pic>
        <p:nvPicPr>
          <p:cNvPr id="9" name="Picture 3" descr="C:\Users\Семен\Desktop\9958e856b7aa1de442aa92c31895f2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495800"/>
            <a:ext cx="3338983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Белогвардейский иуда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6400" y="533400"/>
            <a:ext cx="3200400" cy="61722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В истории Белого движения есть свой главный предатель — французский генерал </a:t>
            </a:r>
            <a:r>
              <a:rPr lang="ru-RU" b="1" dirty="0" smtClean="0"/>
              <a:t>Морис </a:t>
            </a:r>
            <a:r>
              <a:rPr lang="ru-RU" b="1" dirty="0" err="1" smtClean="0"/>
              <a:t>Жанен</a:t>
            </a:r>
            <a:r>
              <a:rPr lang="ru-RU" b="1" dirty="0" smtClean="0"/>
              <a:t>. </a:t>
            </a:r>
            <a:r>
              <a:rPr lang="ru-RU" dirty="0" smtClean="0"/>
              <a:t>Во время отступления армии адмирала Александра Колчака на восток в декабре 1919 года </a:t>
            </a:r>
            <a:r>
              <a:rPr lang="ru-RU" dirty="0" err="1" smtClean="0"/>
              <a:t>Жанен</a:t>
            </a:r>
            <a:r>
              <a:rPr lang="ru-RU" dirty="0" smtClean="0"/>
              <a:t> пообещал Верховному правителю России, что доставит его в безопасное место. Вместо этого поезд с адмиралом 15 января 1920 года прибыл в Иркутск, где Колчак был задержан чехами. Те выдали его эсерам и меньшевикам, а через них адмирал попал в руки большевиков. В феврале он был расстрелян</a:t>
            </a:r>
            <a:r>
              <a:rPr lang="ru-RU" b="1" dirty="0" smtClean="0"/>
              <a:t>. «Генерал без чести» — такое прозвище </a:t>
            </a:r>
            <a:r>
              <a:rPr lang="ru-RU" dirty="0" smtClean="0"/>
              <a:t>получил </a:t>
            </a:r>
            <a:r>
              <a:rPr lang="ru-RU" dirty="0" err="1" smtClean="0"/>
              <a:t>Жанен</a:t>
            </a:r>
            <a:r>
              <a:rPr lang="ru-RU" dirty="0" smtClean="0"/>
              <a:t> за свое предательство.  </a:t>
            </a:r>
          </a:p>
          <a:p>
            <a:pPr>
              <a:buNone/>
            </a:pPr>
            <a:r>
              <a:rPr lang="ru-RU" b="1" u="sng" dirty="0" smtClean="0"/>
              <a:t>Адмирал  А. В.  Колчак</a:t>
            </a:r>
            <a:endParaRPr lang="ru-RU" b="1" u="sng" dirty="0"/>
          </a:p>
        </p:txBody>
      </p:sp>
      <p:pic>
        <p:nvPicPr>
          <p:cNvPr id="5122" name="Picture 2" descr="C:\Users\Семен\Desktop\1513145619_0_0_789_600_600x0_80_0_0_3278c481c426f76e07b38f8eade99a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5514474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1283</Words>
  <PresentationFormat>Экран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Гражданская война  1918 – 1920 г.г. </vt:lpstr>
      <vt:lpstr>Периодизация Гражданской войны</vt:lpstr>
      <vt:lpstr> Восточный фронт в 1918 году</vt:lpstr>
      <vt:lpstr>Разгром белочешского мятежа</vt:lpstr>
      <vt:lpstr>Колчаковская армия</vt:lpstr>
      <vt:lpstr>« Удар растопыренными пальцами»</vt:lpstr>
      <vt:lpstr>Настроения в армии Колчака</vt:lpstr>
      <vt:lpstr>Разгром армии Колчака</vt:lpstr>
      <vt:lpstr>Белогвардейский иуда</vt:lpstr>
      <vt:lpstr>Московский поход А.Деникина</vt:lpstr>
      <vt:lpstr>Первая Конная Армия</vt:lpstr>
      <vt:lpstr>Слайд 12</vt:lpstr>
      <vt:lpstr>Сражения Первой Конной</vt:lpstr>
      <vt:lpstr>А. И. Деникин  о причинах поражения московского наступления летом 1919 года</vt:lpstr>
      <vt:lpstr>Заключительный этап войны. 1920 г.</vt:lpstr>
      <vt:lpstr>Война с Польшей 1920 год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Семен</dc:creator>
  <cp:lastModifiedBy>Семен</cp:lastModifiedBy>
  <cp:revision>22</cp:revision>
  <dcterms:created xsi:type="dcterms:W3CDTF">2021-02-13T08:46:40Z</dcterms:created>
  <dcterms:modified xsi:type="dcterms:W3CDTF">2021-03-11T13:00:52Z</dcterms:modified>
</cp:coreProperties>
</file>