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EF0B07-1231-498C-B2E8-F1E4FF601A1B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BDE1964-4BEB-4518-95BE-18936C3B8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 smtClean="0"/>
          </a:p>
          <a:p>
            <a:pPr algn="r"/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Автор: </a:t>
            </a:r>
          </a:p>
          <a:p>
            <a:pPr algn="r"/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Казакова Алина</a:t>
            </a:r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 smtClean="0"/>
              <a:t>Герои гражданской войны:</a:t>
            </a:r>
            <a:br>
              <a:rPr lang="ru-RU" sz="5400" dirty="0" smtClean="0"/>
            </a:br>
            <a:r>
              <a:rPr lang="ru-RU" sz="5400" dirty="0" smtClean="0"/>
              <a:t>белые и красные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Фрунзе </a:t>
            </a:r>
            <a:r>
              <a:rPr lang="ru-RU" b="1" dirty="0" smtClean="0">
                <a:solidFill>
                  <a:srgbClr val="FF0000"/>
                </a:solidFill>
              </a:rPr>
              <a:t>Михаил Васильевич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21 января (2 февраля) </a:t>
            </a:r>
            <a:r>
              <a:rPr lang="ru-RU" dirty="0" smtClean="0"/>
              <a:t>1885 </a:t>
            </a:r>
            <a:r>
              <a:rPr lang="ru-RU" dirty="0" smtClean="0"/>
              <a:t>— 31 октября 1925</a:t>
            </a:r>
            <a:endParaRPr lang="ru-RU" dirty="0" smtClean="0"/>
          </a:p>
          <a:p>
            <a:r>
              <a:rPr lang="ru-RU" dirty="0" smtClean="0"/>
              <a:t>О</a:t>
            </a:r>
            <a:r>
              <a:rPr lang="ru-RU" dirty="0" smtClean="0"/>
              <a:t>дин </a:t>
            </a:r>
            <a:r>
              <a:rPr lang="ru-RU" dirty="0" smtClean="0"/>
              <a:t>из наиболее крупных военачальников</a:t>
            </a:r>
            <a:r>
              <a:rPr lang="ru-RU" baseline="30000" dirty="0" smtClean="0"/>
              <a:t> </a:t>
            </a:r>
            <a:r>
              <a:rPr lang="ru-RU" dirty="0" smtClean="0"/>
              <a:t>Красной Армии во время Гражданской войны, военный теоретик. 4 марта 1917 года приказом гражданского коменданта г. Минска Михаил Александрович Михайлов был назначен временным начальником милиции Всероссийского Земского Союза по охране порядка в городе Минске. Эта дата считается Днём рождения белорусской милиции.</a:t>
            </a:r>
            <a:endParaRPr lang="ru-RU" dirty="0"/>
          </a:p>
        </p:txBody>
      </p:sp>
      <p:pic>
        <p:nvPicPr>
          <p:cNvPr id="5" name="Содержимое 4" descr="Mikhail_Frunze_192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857232"/>
            <a:ext cx="3482189" cy="54148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Тухачевский Михаил Николаевич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16 февраля 1893 — 12 июня 1937</a:t>
            </a:r>
            <a:endParaRPr lang="ru-RU" dirty="0" smtClean="0"/>
          </a:p>
          <a:p>
            <a:r>
              <a:rPr lang="ru-RU" dirty="0" smtClean="0"/>
              <a:t>военачальник </a:t>
            </a:r>
            <a:r>
              <a:rPr lang="ru-RU" dirty="0" smtClean="0"/>
              <a:t>РККА (Рабоче-крестьянская Красная армия) времён Гражданской войны, военный теоретик. В июне 1918 года назначен командующим создаваемой 1-й армией Восточного фронта. Едва не был расстрелян в ходе июльского мятежа, поднятого командующим Восточным фронтом М. А. Муравьёвым.</a:t>
            </a:r>
            <a:endParaRPr lang="ru-RU" dirty="0"/>
          </a:p>
        </p:txBody>
      </p:sp>
      <p:pic>
        <p:nvPicPr>
          <p:cNvPr id="5" name="Содержимое 4" descr="Mikhail_Tukhachevsk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1071546"/>
            <a:ext cx="3790346" cy="51002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Блюхер </a:t>
            </a:r>
            <a:r>
              <a:rPr lang="ru-RU" b="1" dirty="0" smtClean="0">
                <a:solidFill>
                  <a:srgbClr val="FF0000"/>
                </a:solidFill>
              </a:rPr>
              <a:t>Василий Константинович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00108"/>
            <a:ext cx="4929190" cy="4738702"/>
          </a:xfrm>
        </p:spPr>
        <p:txBody>
          <a:bodyPr>
            <a:noAutofit/>
          </a:bodyPr>
          <a:lstStyle/>
          <a:p>
            <a:r>
              <a:rPr lang="ru-RU" sz="1800" dirty="0" smtClean="0"/>
              <a:t>19 ноября (1 декабря) 1889 — 9 ноября 1938</a:t>
            </a:r>
            <a:endParaRPr lang="ru-RU" sz="1800" dirty="0" smtClean="0"/>
          </a:p>
          <a:p>
            <a:r>
              <a:rPr lang="ru-RU" sz="1800" dirty="0" smtClean="0"/>
              <a:t>В </a:t>
            </a:r>
            <a:r>
              <a:rPr lang="ru-RU" sz="1800" dirty="0" smtClean="0"/>
              <a:t>1938 был арестован в ходе массовых репрессий в РККА и 9 ноября 1938 умер от побоев </a:t>
            </a:r>
            <a:r>
              <a:rPr lang="ru-RU" sz="1800" dirty="0" smtClean="0"/>
              <a:t>в </a:t>
            </a:r>
            <a:r>
              <a:rPr lang="ru-RU" sz="1800" dirty="0" err="1" smtClean="0"/>
              <a:t>Лефортовской</a:t>
            </a:r>
            <a:r>
              <a:rPr lang="ru-RU" sz="1800" dirty="0" smtClean="0"/>
              <a:t> тюрьме. После смерти Сталина реабилитирован. Блюхер </a:t>
            </a:r>
            <a:r>
              <a:rPr lang="ru-RU" sz="1800" dirty="0" smtClean="0"/>
              <a:t>- активный участник гражданской </a:t>
            </a:r>
            <a:r>
              <a:rPr lang="ru-RU" sz="1800" dirty="0" smtClean="0"/>
              <a:t>войны. </a:t>
            </a:r>
          </a:p>
          <a:p>
            <a:r>
              <a:rPr lang="ru-RU" sz="1800" dirty="0" smtClean="0"/>
              <a:t>В наградном листе говорилось: Бывший </a:t>
            </a:r>
            <a:r>
              <a:rPr lang="ru-RU" sz="1800" dirty="0" err="1" smtClean="0"/>
              <a:t>сормовский</a:t>
            </a:r>
            <a:r>
              <a:rPr lang="ru-RU" sz="1800" dirty="0" smtClean="0"/>
              <a:t> рабочий, председатель Челябинского ревкома он, объединив несколько разрозненных красноармейских и партизанских отрядов, совершил легендарный переход в полторы тысячи верст по Уралу, ведя ожесточенные бои с белогвардейцами. За этот беспримерный </a:t>
            </a:r>
            <a:r>
              <a:rPr lang="ru-RU" sz="1800" dirty="0" smtClean="0"/>
              <a:t>поход Блюхер </a:t>
            </a:r>
            <a:r>
              <a:rPr lang="ru-RU" sz="1800" dirty="0" smtClean="0"/>
              <a:t>награждается высшей наградой РСФСР — орденом Красного Знамени под № 1.</a:t>
            </a:r>
            <a:endParaRPr lang="ru-RU" sz="1800" dirty="0"/>
          </a:p>
        </p:txBody>
      </p:sp>
      <p:pic>
        <p:nvPicPr>
          <p:cNvPr id="5" name="Содержимое 4" descr="Василий_Блюхер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1000108"/>
            <a:ext cx="3510758" cy="50835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Каменев </a:t>
            </a:r>
            <a:r>
              <a:rPr lang="ru-RU" b="1" dirty="0" smtClean="0">
                <a:solidFill>
                  <a:srgbClr val="FF0000"/>
                </a:solidFill>
              </a:rPr>
              <a:t>Лев Борисович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настоящая фамилия </a:t>
            </a:r>
            <a:r>
              <a:rPr lang="ru-RU" dirty="0" smtClean="0"/>
              <a:t>Розенфельд</a:t>
            </a:r>
            <a:r>
              <a:rPr lang="ru-RU" dirty="0" smtClean="0"/>
              <a:t>, 6 (18) июля 1883 — 25 августа 1936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1917 году неоднократно расходился с Лениным во взглядах на революцию и на участие России в Первой мировой войне. В частности, указывая на то, что «</a:t>
            </a:r>
            <a:r>
              <a:rPr lang="ru-RU" i="1" dirty="0" smtClean="0"/>
              <a:t>Германская армия не последовала примеру армии русской и ещё повинуется своему императору</a:t>
            </a:r>
            <a:r>
              <a:rPr lang="ru-RU" dirty="0" smtClean="0"/>
              <a:t>», Каменев делал вывод, «</a:t>
            </a:r>
            <a:r>
              <a:rPr lang="ru-RU" i="1" dirty="0" smtClean="0"/>
              <a:t>что в таких условиях русские солдаты не могут сложить оружие и разойтись по домам</a:t>
            </a:r>
            <a:r>
              <a:rPr lang="ru-RU" dirty="0" smtClean="0"/>
              <a:t>», </a:t>
            </a:r>
            <a:r>
              <a:rPr lang="ru-RU" i="1" dirty="0" smtClean="0"/>
              <a:t>поэтому требование «долой войну» является сейчас бессодержательным.</a:t>
            </a:r>
            <a:endParaRPr lang="ru-RU" dirty="0"/>
          </a:p>
        </p:txBody>
      </p:sp>
      <p:pic>
        <p:nvPicPr>
          <p:cNvPr id="5" name="Содержимое 4" descr="1918_Lev_Kamenev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1071546"/>
            <a:ext cx="3275495" cy="49212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Чапаев </a:t>
            </a:r>
            <a:r>
              <a:rPr lang="ru-RU" b="1" dirty="0" smtClean="0">
                <a:solidFill>
                  <a:srgbClr val="FF0000"/>
                </a:solidFill>
              </a:rPr>
              <a:t>Василий Иванович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928670"/>
            <a:ext cx="4857784" cy="4572000"/>
          </a:xfrm>
        </p:spPr>
        <p:txBody>
          <a:bodyPr>
            <a:noAutofit/>
          </a:bodyPr>
          <a:lstStyle/>
          <a:p>
            <a:r>
              <a:rPr lang="ru-RU" sz="1800" dirty="0" smtClean="0"/>
              <a:t>28 января (9 февраля) </a:t>
            </a:r>
            <a:r>
              <a:rPr lang="ru-RU" sz="1800" dirty="0" smtClean="0"/>
              <a:t>1887 </a:t>
            </a:r>
            <a:r>
              <a:rPr lang="ru-RU" sz="1800" dirty="0" smtClean="0"/>
              <a:t>— 5 сентября 1919</a:t>
            </a:r>
          </a:p>
          <a:p>
            <a:r>
              <a:rPr lang="ru-RU" sz="1800" dirty="0" smtClean="0"/>
              <a:t>Некоторые говорят, </a:t>
            </a:r>
            <a:r>
              <a:rPr lang="ru-RU" sz="1800" dirty="0" smtClean="0"/>
              <a:t>что историческая роль Чапаева в </a:t>
            </a:r>
            <a:r>
              <a:rPr lang="ru-RU" sz="1800" dirty="0" smtClean="0"/>
              <a:t>Гражданской войне, </a:t>
            </a:r>
            <a:r>
              <a:rPr lang="ru-RU" sz="1800" dirty="0" smtClean="0"/>
              <a:t>и его не </a:t>
            </a:r>
            <a:r>
              <a:rPr lang="ru-RU" sz="1800" dirty="0" smtClean="0"/>
              <a:t>стоит упоминать. </a:t>
            </a:r>
          </a:p>
          <a:p>
            <a:r>
              <a:rPr lang="ru-RU" sz="1800" dirty="0" smtClean="0"/>
              <a:t>Согласно расследованию, </a:t>
            </a:r>
            <a:r>
              <a:rPr lang="ru-RU" sz="1800" dirty="0" smtClean="0"/>
              <a:t>раненый Чапаев утонул, </a:t>
            </a:r>
            <a:r>
              <a:rPr lang="ru-RU" sz="1800" dirty="0" smtClean="0"/>
              <a:t>переплывая Урал</a:t>
            </a:r>
            <a:r>
              <a:rPr lang="ru-RU" sz="1800" dirty="0" smtClean="0"/>
              <a:t>. Эта версия </a:t>
            </a:r>
            <a:r>
              <a:rPr lang="ru-RU" sz="1800" dirty="0" smtClean="0"/>
              <a:t>принята </a:t>
            </a:r>
            <a:r>
              <a:rPr lang="ru-RU" sz="1800" dirty="0" smtClean="0"/>
              <a:t>как официальная и стала </a:t>
            </a:r>
            <a:r>
              <a:rPr lang="ru-RU" sz="1800" dirty="0" smtClean="0"/>
              <a:t>известной по </a:t>
            </a:r>
            <a:r>
              <a:rPr lang="ru-RU" sz="1800" dirty="0" smtClean="0"/>
              <a:t>фильму «Чапаев</a:t>
            </a:r>
            <a:r>
              <a:rPr lang="ru-RU" sz="1800" dirty="0" smtClean="0"/>
              <a:t>».</a:t>
            </a:r>
            <a:r>
              <a:rPr lang="ru-RU" sz="1800" dirty="0" smtClean="0"/>
              <a:t> </a:t>
            </a:r>
            <a:r>
              <a:rPr lang="ru-RU" sz="1800" dirty="0" smtClean="0"/>
              <a:t>Но эта версия невозможна</a:t>
            </a:r>
            <a:r>
              <a:rPr lang="ru-RU" sz="1800" dirty="0" smtClean="0"/>
              <a:t>, так как Урал в это время очень холодный, и попытки повторить его подвиг заканчивались неудачей: людей относило течением. </a:t>
            </a:r>
          </a:p>
          <a:p>
            <a:r>
              <a:rPr lang="ru-RU" sz="1800" dirty="0" smtClean="0"/>
              <a:t>По </a:t>
            </a:r>
            <a:r>
              <a:rPr lang="ru-RU" sz="1800" dirty="0" smtClean="0"/>
              <a:t>другим данным, </a:t>
            </a:r>
            <a:r>
              <a:rPr lang="ru-RU" sz="1800" dirty="0" smtClean="0"/>
              <a:t>раненый он </a:t>
            </a:r>
            <a:r>
              <a:rPr lang="ru-RU" sz="1800" dirty="0" smtClean="0"/>
              <a:t>был переправлен бойцами через реку на плоту, скончался при переправе и был похоронен на берегу. </a:t>
            </a:r>
            <a:r>
              <a:rPr lang="ru-RU" sz="1800" dirty="0" smtClean="0"/>
              <a:t>Данную версию </a:t>
            </a:r>
            <a:r>
              <a:rPr lang="ru-RU" sz="1800" dirty="0" smtClean="0"/>
              <a:t>могло </a:t>
            </a:r>
            <a:r>
              <a:rPr lang="ru-RU" sz="1800" dirty="0" smtClean="0"/>
              <a:t>подтвердить </a:t>
            </a:r>
            <a:r>
              <a:rPr lang="ru-RU" sz="1800" dirty="0" smtClean="0"/>
              <a:t>обнаружение </a:t>
            </a:r>
            <a:r>
              <a:rPr lang="ru-RU" sz="1800" dirty="0" smtClean="0"/>
              <a:t>могилы, но </a:t>
            </a:r>
            <a:r>
              <a:rPr lang="ru-RU" sz="1800" dirty="0" smtClean="0"/>
              <a:t>участок берега, </a:t>
            </a:r>
            <a:r>
              <a:rPr lang="ru-RU" sz="1800" dirty="0" smtClean="0"/>
              <a:t>где она примерно </a:t>
            </a:r>
            <a:r>
              <a:rPr lang="ru-RU" sz="1800" dirty="0" smtClean="0"/>
              <a:t>находится, </a:t>
            </a:r>
            <a:r>
              <a:rPr lang="ru-RU" sz="1800" dirty="0" smtClean="0"/>
              <a:t>затоплен</a:t>
            </a:r>
            <a:r>
              <a:rPr lang="ru-RU" sz="1800" dirty="0" smtClean="0"/>
              <a:t>.</a:t>
            </a:r>
          </a:p>
          <a:p>
            <a:endParaRPr lang="ru-RU" sz="1600" dirty="0"/>
          </a:p>
        </p:txBody>
      </p:sp>
      <p:pic>
        <p:nvPicPr>
          <p:cNvPr id="5" name="Содержимое 4" descr="250px-Vasily_Chapayev_00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57818" y="1214422"/>
            <a:ext cx="3177381" cy="481691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Спасибо за внимание</a:t>
            </a:r>
            <a:endParaRPr lang="ru-RU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>
            <a:normAutofit/>
          </a:bodyPr>
          <a:lstStyle/>
          <a:p>
            <a:pPr algn="ctr"/>
            <a:r>
              <a:rPr lang="vi-VN" sz="4000" b="1" dirty="0" smtClean="0"/>
              <a:t>Алексеев</a:t>
            </a:r>
            <a:r>
              <a:rPr lang="ru-RU" sz="4000" b="1" dirty="0" smtClean="0"/>
              <a:t> </a:t>
            </a:r>
            <a:r>
              <a:rPr lang="vi-VN" sz="4000" b="1" dirty="0" smtClean="0"/>
              <a:t>Михаил Васильевич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3 (15) ноября </a:t>
            </a:r>
            <a:r>
              <a:rPr lang="ru-RU" dirty="0" smtClean="0"/>
              <a:t>1857 — </a:t>
            </a:r>
            <a:r>
              <a:rPr lang="ru-RU" dirty="0" smtClean="0"/>
              <a:t>25 сентября (8 октября) 1918</a:t>
            </a:r>
            <a:endParaRPr lang="ru-RU" dirty="0" smtClean="0"/>
          </a:p>
          <a:p>
            <a:r>
              <a:rPr lang="ru-RU" dirty="0" smtClean="0"/>
              <a:t>Октябрьскую </a:t>
            </a:r>
            <a:r>
              <a:rPr lang="ru-RU" dirty="0" smtClean="0"/>
              <a:t>революцию Алексеев встретил в Петрограде, занимаясь подготовительными работами по созданию «кадра новой армии» — так называемой «Алексеевской организации», которая могла бы противостоять надвигающейся анархии и немецко-большевистскому нашествию» </a:t>
            </a:r>
          </a:p>
          <a:p>
            <a:r>
              <a:rPr lang="ru-RU" dirty="0" smtClean="0"/>
              <a:t>22 октября он отправил свой жене в Смоленск письмо, в котором были таки строки:</a:t>
            </a:r>
          </a:p>
          <a:p>
            <a:r>
              <a:rPr lang="ru-RU" dirty="0" smtClean="0"/>
              <a:t>Никогда ещё не охватывала мою душу такая давящая тоска, как в эти дни, дни какого-то бессилия, продажности, предательства.</a:t>
            </a:r>
          </a:p>
          <a:p>
            <a:endParaRPr lang="ru-RU" dirty="0"/>
          </a:p>
        </p:txBody>
      </p:sp>
      <p:pic>
        <p:nvPicPr>
          <p:cNvPr id="5" name="Содержимое 4" descr="Alexejew_Michai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876" y="1571612"/>
            <a:ext cx="3293009" cy="4119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Милюков Павел Николаевич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15 (27) января </a:t>
            </a:r>
            <a:r>
              <a:rPr lang="ru-RU" sz="2000" dirty="0" smtClean="0"/>
              <a:t>1859</a:t>
            </a:r>
            <a:r>
              <a:rPr lang="ru-RU" sz="2000" dirty="0" smtClean="0"/>
              <a:t> </a:t>
            </a:r>
            <a:r>
              <a:rPr lang="ru-RU" sz="2000" dirty="0" smtClean="0"/>
              <a:t>— </a:t>
            </a:r>
            <a:r>
              <a:rPr lang="ru-RU" sz="2000" dirty="0" smtClean="0"/>
              <a:t>31 марта 1943</a:t>
            </a:r>
            <a:endParaRPr lang="ru-RU" sz="2000" dirty="0" smtClean="0"/>
          </a:p>
          <a:p>
            <a:r>
              <a:rPr lang="ru-RU" sz="2000" dirty="0" smtClean="0"/>
              <a:t>Был </a:t>
            </a:r>
            <a:r>
              <a:rPr lang="ru-RU" sz="2000" dirty="0" smtClean="0"/>
              <a:t>избран в Учредительное собрание, но в его деятельности не участвовал, так как уехал на Дон, присоединившись к Алексеевской организации. В январе 1918 года входил в состав «Донского гражданского совета», созданного при Добровольческой армии генерала Л. Г. Корнилова, для которой написал декларацию.</a:t>
            </a:r>
            <a:endParaRPr lang="ru-RU" sz="2000" dirty="0"/>
          </a:p>
        </p:txBody>
      </p:sp>
      <p:pic>
        <p:nvPicPr>
          <p:cNvPr id="5" name="Содержимое 4" descr="Pavel_Nikolaevich_Milyukov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43504" y="928670"/>
            <a:ext cx="3214710" cy="4924351"/>
          </a:xfr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Корнилов Лавр Георгиевич</a:t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900" dirty="0" smtClean="0"/>
              <a:t>18 (30) августа </a:t>
            </a:r>
            <a:r>
              <a:rPr lang="ru-RU" sz="2900" dirty="0" smtClean="0"/>
              <a:t>1870 — </a:t>
            </a:r>
            <a:r>
              <a:rPr lang="ru-RU" sz="2900" dirty="0" smtClean="0"/>
              <a:t>31 марта (13 апреля) </a:t>
            </a:r>
            <a:r>
              <a:rPr lang="ru-RU" sz="2900" dirty="0" smtClean="0"/>
              <a:t>1918 </a:t>
            </a:r>
            <a:endParaRPr lang="ru-RU" sz="2900" dirty="0" smtClean="0"/>
          </a:p>
          <a:p>
            <a:r>
              <a:rPr lang="ru-RU" sz="2900" dirty="0" smtClean="0"/>
              <a:t>19 </a:t>
            </a:r>
            <a:r>
              <a:rPr lang="ru-RU" sz="2900" dirty="0" smtClean="0"/>
              <a:t>августа 1914 Корнилов был назначен начальником 48-й пехотной дивизии (будущей «Стальной»), которая под его командованием сражалась в Галиции и на Карпатах в составе 8-й армии Юго-Западного фронта генерала Брусилова. Брусилов, не любивший Корнилова, позднее всё же отдаст ему должное в своих воспоминаниях:</a:t>
            </a:r>
          </a:p>
          <a:p>
            <a:r>
              <a:rPr lang="ru-RU" sz="2900" dirty="0" smtClean="0"/>
              <a:t>Он всегда был впереди и этим привлекал к себе сердца солдат, которые его любили. Они не отдавали себе отчёта в его действиях, но видели его всегда в огне и ценили его храбрость.</a:t>
            </a:r>
          </a:p>
          <a:p>
            <a:endParaRPr lang="ru-RU" dirty="0"/>
          </a:p>
        </p:txBody>
      </p:sp>
      <p:pic>
        <p:nvPicPr>
          <p:cNvPr id="5" name="Содержимое 4" descr="Kornilov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214422"/>
            <a:ext cx="4106248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Деникин Антон Иванович</a:t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4 (16) декабря </a:t>
            </a:r>
            <a:r>
              <a:rPr lang="ru-RU" sz="2000" dirty="0" smtClean="0"/>
              <a:t>1872 — </a:t>
            </a:r>
            <a:r>
              <a:rPr lang="ru-RU" sz="2000" dirty="0" smtClean="0"/>
              <a:t>8 августа 1947</a:t>
            </a:r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 smtClean="0"/>
              <a:t>ночь с 22 на 23 июня 1918 года Добровольческая армия, имея в составе 8-9 тысяч бойцов, под ком. А. И. Деникина начала свой 2-й кубанский поход, завершившийся разгромом почти 100-тысячной кубанской группировки красных войск и взятием 17 августа столицы кубанского казачества, </a:t>
            </a:r>
            <a:r>
              <a:rPr lang="ru-RU" sz="2000" dirty="0" err="1" smtClean="0"/>
              <a:t>Екатеринодара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Содержимое 4" descr="Deniki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785794"/>
            <a:ext cx="3500462" cy="54490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r>
              <a:rPr lang="ru-RU" b="1" dirty="0" smtClean="0"/>
              <a:t>Александр Васильевич Колчак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214422"/>
            <a:ext cx="4302854" cy="5286412"/>
          </a:xfrm>
        </p:spPr>
        <p:txBody>
          <a:bodyPr>
            <a:noAutofit/>
          </a:bodyPr>
          <a:lstStyle/>
          <a:p>
            <a:r>
              <a:rPr lang="ru-RU" sz="2000" dirty="0" smtClean="0"/>
              <a:t>4 (16) ноября </a:t>
            </a:r>
            <a:r>
              <a:rPr lang="ru-RU" sz="2000" dirty="0" smtClean="0"/>
              <a:t>1874 — </a:t>
            </a:r>
            <a:r>
              <a:rPr lang="ru-RU" sz="2000" dirty="0" smtClean="0"/>
              <a:t>7 февраля 1920</a:t>
            </a:r>
          </a:p>
          <a:p>
            <a:r>
              <a:rPr lang="ru-RU" sz="2000" dirty="0" smtClean="0"/>
              <a:t>Российский </a:t>
            </a:r>
            <a:r>
              <a:rPr lang="ru-RU" sz="2000" dirty="0" smtClean="0"/>
              <a:t>политический </a:t>
            </a:r>
            <a:r>
              <a:rPr lang="ru-RU" sz="2000" dirty="0" smtClean="0"/>
              <a:t>деятель, полярный </a:t>
            </a:r>
            <a:r>
              <a:rPr lang="ru-RU" sz="2000" dirty="0" smtClean="0"/>
              <a:t>исследователь и учёный-океанограф, </a:t>
            </a:r>
            <a:r>
              <a:rPr lang="ru-RU" sz="2000" dirty="0" smtClean="0"/>
              <a:t>награждён Большой </a:t>
            </a:r>
            <a:r>
              <a:rPr lang="ru-RU" sz="2000" dirty="0" smtClean="0"/>
              <a:t>Константиновской </a:t>
            </a:r>
            <a:r>
              <a:rPr lang="ru-RU" sz="2000" dirty="0" smtClean="0"/>
              <a:t>медалью. </a:t>
            </a:r>
            <a:r>
              <a:rPr lang="ru-RU" sz="2000" dirty="0" smtClean="0"/>
              <a:t>Участник Русско-японской, Первой мировой и Гражданской войн. Вождь и руководитель Белого </a:t>
            </a:r>
            <a:r>
              <a:rPr lang="ru-RU" sz="2000" dirty="0" smtClean="0"/>
              <a:t>движения в </a:t>
            </a:r>
            <a:r>
              <a:rPr lang="ru-RU" sz="2000" dirty="0" smtClean="0"/>
              <a:t>общероссийском </a:t>
            </a:r>
            <a:r>
              <a:rPr lang="ru-RU" sz="2000" dirty="0" smtClean="0"/>
              <a:t>масштабе и </a:t>
            </a:r>
            <a:r>
              <a:rPr lang="ru-RU" sz="2000" dirty="0" smtClean="0"/>
              <a:t>непосредственно на Востоке России. Верховный правитель </a:t>
            </a:r>
            <a:r>
              <a:rPr lang="ru-RU" sz="2000" dirty="0" smtClean="0"/>
              <a:t>России, </a:t>
            </a:r>
            <a:r>
              <a:rPr lang="ru-RU" sz="2000" dirty="0" smtClean="0"/>
              <a:t>был признан на этом посту всеми руководителями Белого </a:t>
            </a:r>
            <a:r>
              <a:rPr lang="ru-RU" sz="2000" dirty="0" smtClean="0"/>
              <a:t>движения.</a:t>
            </a:r>
            <a:endParaRPr lang="ru-RU" sz="2000" dirty="0" smtClean="0"/>
          </a:p>
          <a:p>
            <a:endParaRPr lang="ru-RU" sz="2000" dirty="0"/>
          </a:p>
        </p:txBody>
      </p:sp>
      <p:pic>
        <p:nvPicPr>
          <p:cNvPr id="5" name="Содержимое 4" descr="230px-Kolchak_chef_suprême_de_la_Russi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714488"/>
            <a:ext cx="3548127" cy="404178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Пётр </a:t>
            </a:r>
            <a:r>
              <a:rPr lang="ru-RU" b="1" dirty="0" smtClean="0"/>
              <a:t>Николаевич Врангель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15 (27) августа </a:t>
            </a:r>
            <a:r>
              <a:rPr lang="ru-RU" dirty="0" smtClean="0"/>
              <a:t>1878 — </a:t>
            </a:r>
            <a:r>
              <a:rPr lang="ru-RU" dirty="0" smtClean="0"/>
              <a:t>25 апреля 1928</a:t>
            </a:r>
          </a:p>
          <a:p>
            <a:r>
              <a:rPr lang="ru-RU" dirty="0" smtClean="0"/>
              <a:t>Русский </a:t>
            </a:r>
            <a:r>
              <a:rPr lang="ru-RU" dirty="0" smtClean="0"/>
              <a:t>военачальник, участник Русско-японской и Первой мировой войн, один из главных руководителей </a:t>
            </a:r>
            <a:r>
              <a:rPr lang="ru-RU" dirty="0" smtClean="0"/>
              <a:t>Белого </a:t>
            </a:r>
            <a:r>
              <a:rPr lang="ru-RU" dirty="0" smtClean="0"/>
              <a:t>движения в годы Гражданской войны. Главнокомандующий Русской Армии в Крыму и </a:t>
            </a:r>
            <a:r>
              <a:rPr lang="ru-RU" dirty="0" smtClean="0"/>
              <a:t>Польше (1920</a:t>
            </a:r>
            <a:r>
              <a:rPr lang="ru-RU" dirty="0" smtClean="0"/>
              <a:t>). </a:t>
            </a:r>
            <a:r>
              <a:rPr lang="ru-RU" dirty="0" smtClean="0"/>
              <a:t>Георгиевский </a:t>
            </a:r>
            <a:r>
              <a:rPr lang="ru-RU" dirty="0" smtClean="0"/>
              <a:t>кавалер.</a:t>
            </a:r>
          </a:p>
          <a:p>
            <a:r>
              <a:rPr lang="ru-RU" dirty="0" smtClean="0"/>
              <a:t>Получил прозвище «Чёрный барон» за свою традиционную </a:t>
            </a:r>
            <a:r>
              <a:rPr lang="ru-RU" dirty="0" smtClean="0"/>
              <a:t>повседневную </a:t>
            </a:r>
            <a:r>
              <a:rPr lang="ru-RU" dirty="0" smtClean="0"/>
              <a:t>форму одежды — чёрную казачью черкеску с газырями.</a:t>
            </a:r>
          </a:p>
          <a:p>
            <a:endParaRPr lang="ru-RU" dirty="0"/>
          </a:p>
        </p:txBody>
      </p:sp>
      <p:pic>
        <p:nvPicPr>
          <p:cNvPr id="5" name="Содержимое 4" descr="200px-Wrangel_Pyotr_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3504" y="1357298"/>
            <a:ext cx="3046981" cy="504275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Ленин Владимир Ильич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10 (22) апреля </a:t>
            </a:r>
            <a:r>
              <a:rPr lang="ru-RU" sz="2000" dirty="0" smtClean="0"/>
              <a:t>1870 — </a:t>
            </a:r>
            <a:r>
              <a:rPr lang="ru-RU" sz="2000" dirty="0" smtClean="0"/>
              <a:t>21 января 1924</a:t>
            </a:r>
            <a:endParaRPr lang="ru-RU" sz="2000" dirty="0" smtClean="0"/>
          </a:p>
          <a:p>
            <a:r>
              <a:rPr lang="ru-RU" sz="2000" dirty="0" smtClean="0"/>
              <a:t>Призывал </a:t>
            </a:r>
            <a:r>
              <a:rPr lang="ru-RU" sz="2000" dirty="0" smtClean="0"/>
              <a:t>заменить регулярную армию народным ополчением. 15 (28) Января 1918 года Ленин подписывает декрет СНК о создании Красной армии. В соответствии с Декретом о мире, было необходимо выйти из мировой войны. Несмотря на противодействие Л. Д. Троцкого, Ленин добился заключения Брестского мирного договора с Германией 3 марта 1918 года.</a:t>
            </a:r>
            <a:endParaRPr lang="ru-RU" sz="2000" dirty="0"/>
          </a:p>
        </p:txBody>
      </p:sp>
      <p:pic>
        <p:nvPicPr>
          <p:cNvPr id="5" name="Содержимое 4" descr="Leninportrai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000108"/>
            <a:ext cx="3357586" cy="49284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Троцкий Лев Давидович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829048" cy="45720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26 октября (7 ноября) 1879 — 21 августа 1940</a:t>
            </a:r>
            <a:endParaRPr lang="ru-RU" dirty="0" smtClean="0"/>
          </a:p>
          <a:p>
            <a:r>
              <a:rPr lang="ru-RU" dirty="0" smtClean="0"/>
              <a:t>псевдоним, также: </a:t>
            </a:r>
            <a:r>
              <a:rPr lang="ru-RU" i="1" dirty="0" smtClean="0"/>
              <a:t>Перо́, </a:t>
            </a:r>
            <a:r>
              <a:rPr lang="ru-RU" i="1" dirty="0" err="1" smtClean="0"/>
              <a:t>Антид</a:t>
            </a:r>
            <a:r>
              <a:rPr lang="ru-RU" i="1" dirty="0" smtClean="0"/>
              <a:t> Ото, Л. </a:t>
            </a:r>
            <a:r>
              <a:rPr lang="ru-RU" i="1" dirty="0" err="1" smtClean="0"/>
              <a:t>Седо́в</a:t>
            </a:r>
            <a:r>
              <a:rPr lang="ru-RU" i="1" dirty="0" smtClean="0"/>
              <a:t>, </a:t>
            </a:r>
            <a:r>
              <a:rPr lang="ru-RU" i="1" dirty="0" err="1" smtClean="0"/>
              <a:t>Стари́к</a:t>
            </a:r>
            <a:r>
              <a:rPr lang="ru-RU" dirty="0" smtClean="0"/>
              <a:t> и др</a:t>
            </a:r>
            <a:r>
              <a:rPr lang="ru-RU" dirty="0" smtClean="0"/>
              <a:t>. </a:t>
            </a:r>
            <a:r>
              <a:rPr lang="ru-RU" dirty="0" smtClean="0"/>
              <a:t>имя при рождении </a:t>
            </a:r>
            <a:r>
              <a:rPr lang="ru-RU" b="1" dirty="0" err="1" smtClean="0"/>
              <a:t>Лейба</a:t>
            </a:r>
            <a:r>
              <a:rPr lang="ru-RU" b="1" dirty="0" smtClean="0"/>
              <a:t> Давидович Бронштейн</a:t>
            </a:r>
            <a:endParaRPr lang="ru-RU" dirty="0" smtClean="0"/>
          </a:p>
          <a:p>
            <a:r>
              <a:rPr lang="ru-RU" dirty="0" smtClean="0"/>
              <a:t>К началу </a:t>
            </a:r>
            <a:r>
              <a:rPr lang="ru-RU" dirty="0" smtClean="0"/>
              <a:t>1920 года возглавляемой Троцким Красной армии удаётся добиться решающего перелома в ходе Гражданской войны. считает достигнутые Красной армией успехи не следствием полководческого таланта Троцкого или подчинённых ему военачальников, а, главным образом, следствием громадного численного преимущества</a:t>
            </a:r>
          </a:p>
          <a:p>
            <a:endParaRPr lang="ru-RU" dirty="0"/>
          </a:p>
        </p:txBody>
      </p:sp>
      <p:pic>
        <p:nvPicPr>
          <p:cNvPr id="5" name="Содержимое 4" descr="Leon_trotsky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11642"/>
          <a:stretch>
            <a:fillRect/>
          </a:stretch>
        </p:blipFill>
        <p:spPr>
          <a:xfrm>
            <a:off x="4357686" y="1142984"/>
            <a:ext cx="4266711" cy="45225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840</Words>
  <Application>Microsoft Office PowerPoint</Application>
  <PresentationFormat>Экран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Герои гражданской войны: белые и красные</vt:lpstr>
      <vt:lpstr>Алексеев Михаил Васильевич</vt:lpstr>
      <vt:lpstr>Милюков Павел Николаевич </vt:lpstr>
      <vt:lpstr>Корнилов Лавр Георгиевич </vt:lpstr>
      <vt:lpstr>Деникин Антон Иванович </vt:lpstr>
      <vt:lpstr>Александр Васильевич Колчак </vt:lpstr>
      <vt:lpstr>Пётр Николаевич Врангель</vt:lpstr>
      <vt:lpstr>Ленин Владимир Ильич </vt:lpstr>
      <vt:lpstr>Троцкий Лев Давидович </vt:lpstr>
      <vt:lpstr>Фрунзе Михаил Васильевич </vt:lpstr>
      <vt:lpstr>Тухачевский Михаил Николаевич </vt:lpstr>
      <vt:lpstr>Блюхер Василий Константинович </vt:lpstr>
      <vt:lpstr>Каменев Лев Борисович </vt:lpstr>
      <vt:lpstr>Чапаев Василий Иванович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ИГОРЬ</cp:lastModifiedBy>
  <cp:revision>14</cp:revision>
  <dcterms:created xsi:type="dcterms:W3CDTF">2011-12-15T16:28:46Z</dcterms:created>
  <dcterms:modified xsi:type="dcterms:W3CDTF">2012-01-17T17:25:13Z</dcterms:modified>
</cp:coreProperties>
</file>