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 просветители </a:t>
            </a:r>
            <a:r>
              <a:rPr lang="en-US" dirty="0" smtClean="0"/>
              <a:t>XVIII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История 8 класс</a:t>
            </a:r>
            <a:endParaRPr lang="ru-RU" dirty="0"/>
          </a:p>
        </p:txBody>
      </p:sp>
      <p:pic>
        <p:nvPicPr>
          <p:cNvPr id="1026" name="Picture 2" descr="C:\Users\Семен\Desktop\Radishchev_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2162695" cy="2667000"/>
          </a:xfrm>
          <a:prstGeom prst="rect">
            <a:avLst/>
          </a:prstGeom>
          <a:noFill/>
        </p:spPr>
      </p:pic>
      <p:pic>
        <p:nvPicPr>
          <p:cNvPr id="1027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2162174" cy="2726683"/>
          </a:xfrm>
          <a:prstGeom prst="rect">
            <a:avLst/>
          </a:prstGeom>
          <a:noFill/>
        </p:spPr>
      </p:pic>
      <p:pic>
        <p:nvPicPr>
          <p:cNvPr id="1028" name="Picture 4" descr="C:\Users\Семен\Desktop\6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2438400" cy="3126154"/>
          </a:xfrm>
          <a:prstGeom prst="rect">
            <a:avLst/>
          </a:prstGeom>
          <a:noFill/>
        </p:spPr>
      </p:pic>
      <p:pic>
        <p:nvPicPr>
          <p:cNvPr id="1029" name="Picture 5" descr="C:\Users\Семен\Desktop\NI_Novi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505200"/>
            <a:ext cx="243328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Николаевич Радищев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4800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Эпиграф Радищев взял из  поэмы  Василия Тредиаковского  </a:t>
            </a:r>
            <a:r>
              <a:rPr lang="ru-RU" sz="1800" dirty="0" err="1" smtClean="0"/>
              <a:t>Телемахида</a:t>
            </a:r>
            <a:r>
              <a:rPr lang="ru-RU" sz="1800" dirty="0" smtClean="0"/>
              <a:t>», слегка переиначив:  «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Чу́дище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о́бло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озо́рно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огро́мно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стозе́вно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ла́яй</a:t>
            </a:r>
            <a:r>
              <a:rPr lang="ru-RU" sz="1800" b="1" dirty="0" smtClean="0"/>
              <a:t>»</a:t>
            </a:r>
            <a:r>
              <a:rPr lang="ru-RU" sz="1800" dirty="0" smtClean="0"/>
              <a:t> .</a:t>
            </a:r>
          </a:p>
          <a:p>
            <a:pPr>
              <a:buNone/>
            </a:pPr>
            <a:r>
              <a:rPr lang="ru-RU" sz="1800" dirty="0" smtClean="0"/>
              <a:t>(В этом отрывке  повести Тредиаковского повествуется о наказании царей в аду за злоупотребление властью. Они постоянно смотрят на себя в зеркало и видят чудовищ).  </a:t>
            </a:r>
          </a:p>
          <a:p>
            <a:pPr>
              <a:buNone/>
            </a:pPr>
            <a:r>
              <a:rPr lang="ru-RU" sz="1800" b="1" dirty="0" smtClean="0"/>
              <a:t> Понятно, что Екатерина была страшно разгневана и  написала на книге; « Это бунтовщик похуже Пугачёва». </a:t>
            </a:r>
          </a:p>
          <a:p>
            <a:pPr>
              <a:buNone/>
            </a:pPr>
            <a:r>
              <a:rPr lang="ru-RU" sz="1800" dirty="0" smtClean="0"/>
              <a:t> Радищев был арестован и на 10 лет сослан в Сибирь в ссылку в 1790 году.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Крестьянский вопрос  был главной общественной проблемой, которая волновала русских просветителей</a:t>
            </a:r>
            <a:r>
              <a:rPr lang="ru-RU" sz="1800" dirty="0" smtClean="0"/>
              <a:t>. В отличие от западных просветительских учений , где на первое место ставился вопрос о свободе предпринимательства, общественном договоре и правах человека.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0242" name="Picture 2" descr="C:\Users\Семен\Desktop\8a9c3a02472af9b2ebadddcda3ae987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Денис Иванович Фонвизин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685800"/>
            <a:ext cx="5105400" cy="601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i="1" dirty="0" smtClean="0"/>
              <a:t>В 18 веке словом «недоросль» называли молодых людей дворянского происхождения, не имеющих образования. Их не брали на службу и не выдавали документ, который бы разрешал вступление в </a:t>
            </a:r>
            <a:r>
              <a:rPr lang="ru-RU" sz="1800" b="1" i="1" dirty="0" err="1" smtClean="0"/>
              <a:t>брак.</a:t>
            </a:r>
            <a:r>
              <a:rPr lang="ru-RU" sz="1800" dirty="0" err="1" smtClean="0"/>
              <a:t>Когда</a:t>
            </a:r>
            <a:r>
              <a:rPr lang="ru-RU" sz="1800" dirty="0" smtClean="0"/>
              <a:t> состоялась премьера пьесы «Недоросль», ее успех был столь огромен, что зрители закидали сцену кошельками с деньгами. </a:t>
            </a:r>
          </a:p>
          <a:p>
            <a:pPr>
              <a:buNone/>
            </a:pPr>
            <a:r>
              <a:rPr lang="ru-RU" sz="1800" dirty="0" smtClean="0"/>
              <a:t>Основная проблема, которую Фонвизин поднимает в </a:t>
            </a:r>
            <a:r>
              <a:rPr lang="ru-RU" sz="1800" b="1" dirty="0" smtClean="0"/>
              <a:t>комедии “Недоросль”, </a:t>
            </a:r>
            <a:r>
              <a:rPr lang="ru-RU" sz="1800" dirty="0" smtClean="0"/>
              <a:t>— проблема воспитания просвещенных, передовых людей. Дворянин, будущий гражданин страны, </a:t>
            </a:r>
            <a:r>
              <a:rPr lang="ru-RU" sz="1800" b="1" dirty="0" smtClean="0"/>
              <a:t>который должен творить дела на благо отечества, </a:t>
            </a:r>
            <a:r>
              <a:rPr lang="ru-RU" sz="1800" dirty="0" smtClean="0"/>
              <a:t>с рождения воспитывается в атмосфере безнравственности, самодовольства и самодостаточности. Такая жизнь и воспитание сразу отобрали у него цель и смысл жизни. И </a:t>
            </a:r>
            <a:r>
              <a:rPr lang="ru-RU" sz="1800" u="sng" dirty="0" smtClean="0"/>
              <a:t>учителя не смогут помочь (это лишь дань моде со стороны госпожи </a:t>
            </a:r>
            <a:r>
              <a:rPr lang="ru-RU" sz="1800" u="sng" dirty="0" err="1" smtClean="0"/>
              <a:t>Простаковой</a:t>
            </a:r>
            <a:r>
              <a:rPr lang="ru-RU" sz="1800" u="sng" dirty="0" smtClean="0"/>
              <a:t>), у </a:t>
            </a:r>
            <a:r>
              <a:rPr lang="ru-RU" sz="1800" u="sng" dirty="0" err="1" smtClean="0"/>
              <a:t>Митрофана</a:t>
            </a:r>
            <a:r>
              <a:rPr lang="ru-RU" sz="1800" u="sng" dirty="0" smtClean="0"/>
              <a:t> и не возникало иных желаний, кроме как поесть, побегать на голубятне да жениться.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Семен\Desktop\1210722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3909418" cy="2701925"/>
          </a:xfrm>
          <a:prstGeom prst="rect">
            <a:avLst/>
          </a:prstGeom>
          <a:noFill/>
        </p:spPr>
      </p:pic>
      <p:pic>
        <p:nvPicPr>
          <p:cNvPr id="11267" name="Picture 3" descr="C:\Users\Семен\Desktop\121078slh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02721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Денис Иванович Фонвизин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память о великом писателе улицы в разных городах России названы именем Дениса Фонвизина, а в 2016 году в московском метрополитене открыли новую станцию – </a:t>
            </a:r>
            <a:r>
              <a:rPr lang="ru-RU" sz="1800" dirty="0" err="1" smtClean="0"/>
              <a:t>Фонвизинскую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В Великом Новгороде фигура писателя присутствует в скульптурной группе «Писатели и художники» на памятнике «Тысячелетие России».</a:t>
            </a:r>
            <a:endParaRPr lang="ru-RU" sz="1800" dirty="0"/>
          </a:p>
        </p:txBody>
      </p:sp>
      <p:pic>
        <p:nvPicPr>
          <p:cNvPr id="12290" name="Picture 2" descr="C:\Users\Семен\Desktop\oTAzL5Tuk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324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Алексей Яковлевич Поленов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914400"/>
            <a:ext cx="5181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 мнению А. Я. Поленова, порабощение крестьян противоречит естественному праву, только насилие могло привести людей в столь плачевное положение.</a:t>
            </a:r>
          </a:p>
          <a:p>
            <a:pPr>
              <a:buNone/>
            </a:pPr>
            <a:r>
              <a:rPr lang="ru-RU" dirty="0" smtClean="0"/>
              <a:t> Он подчеркивает, что именно крестьянство обеспечивает все общество средствами к жизни, благородные сословия — досугом, встает на защиту Отечества, когда ему грозит опасность. Это самое полезное сословие, поэтому оно заслуживает от власть и собственность имущих постоянного о себе попечения и заботы.</a:t>
            </a:r>
          </a:p>
          <a:p>
            <a:pPr>
              <a:buNone/>
            </a:pPr>
            <a:r>
              <a:rPr lang="ru-RU" dirty="0" smtClean="0"/>
              <a:t> В действительности положение крестьян в России поистине трагично. «Я не нахожу беднейших людей, как наших крестьян, которые, не имея ни малой от законов защиты, подвержены… обидам и претерпевают беспрестанные наглости, истязания и </a:t>
            </a:r>
            <a:r>
              <a:rPr lang="ru-RU" dirty="0" err="1" smtClean="0"/>
              <a:t>насильства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3314" name="Picture 2" descr="C:\Users\Семен\Desktop\Frame_0_delay-0.0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149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 Прочитать учебник на </a:t>
            </a:r>
            <a:r>
              <a:rPr lang="ru-RU" dirty="0" err="1" smtClean="0"/>
              <a:t>стр</a:t>
            </a:r>
            <a:r>
              <a:rPr lang="ru-RU" dirty="0" smtClean="0"/>
              <a:t> 137 -139</a:t>
            </a:r>
            <a:r>
              <a:rPr lang="ru-RU" dirty="0" smtClean="0"/>
              <a:t>.</a:t>
            </a:r>
            <a:r>
              <a:rPr lang="en-US" dirty="0" smtClean="0"/>
              <a:t> (  </a:t>
            </a:r>
            <a:r>
              <a:rPr lang="ru-RU" smtClean="0"/>
              <a:t>Параграф №16 -17)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 Уметь рассказывать о русских просветителях </a:t>
            </a:r>
            <a:r>
              <a:rPr lang="en-US" dirty="0" smtClean="0"/>
              <a:t>XVIII </a:t>
            </a:r>
            <a:r>
              <a:rPr lang="ru-RU" dirty="0" smtClean="0"/>
              <a:t>века .</a:t>
            </a:r>
          </a:p>
          <a:p>
            <a:pPr>
              <a:buNone/>
            </a:pPr>
            <a:r>
              <a:rPr lang="ru-RU" dirty="0" smtClean="0"/>
              <a:t>3.  Уметь сравнивать идеи русских и западных просветителей.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Просвещённая государыня Екатерина Вторая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990600"/>
            <a:ext cx="54102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Екатерина Великая считала себя просвещённой государыней. Она вела переписку с Вольтером и  в качестве своего библиотекаря  считала Дидро. Вот что она писала Вольтеру:</a:t>
            </a:r>
          </a:p>
          <a:p>
            <a:pPr>
              <a:buNone/>
            </a:pPr>
            <a:r>
              <a:rPr lang="ru-RU" sz="1800" dirty="0" smtClean="0"/>
              <a:t>«Наше законодательное здание мало-помалу воздвигается; Вот что я предполагала бы в нем сделать: по части уголовной  - важно соразмерить наказания с преступлениями. Я полагаю, что это должно составлять отдельный труд. »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При этом сама </a:t>
            </a:r>
            <a:r>
              <a:rPr lang="ru-RU" sz="1800" b="1" dirty="0" smtClean="0"/>
              <a:t>запретила подавать жалобы на помещиков крестьянам</a:t>
            </a:r>
            <a:r>
              <a:rPr lang="en-US" sz="1800" b="1" dirty="0" smtClean="0"/>
              <a:t>  </a:t>
            </a:r>
            <a:r>
              <a:rPr lang="ru-RU" sz="1800" b="1" dirty="0" smtClean="0"/>
              <a:t>Указом 1767 года. За это полагалась каторга или ссылка в Сибирь.</a:t>
            </a:r>
            <a:endParaRPr lang="ru-RU" sz="1800" b="1" dirty="0"/>
          </a:p>
        </p:txBody>
      </p:sp>
      <p:pic>
        <p:nvPicPr>
          <p:cNvPr id="2050" name="Picture 2" descr="C:\Users\Семен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32232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Екатерина </a:t>
            </a:r>
            <a:r>
              <a:rPr lang="en-US" sz="3600" dirty="0" smtClean="0"/>
              <a:t>II </a:t>
            </a:r>
            <a:r>
              <a:rPr lang="ru-RU" sz="3600" dirty="0" smtClean="0"/>
              <a:t> и крепостное крестьянство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5791200" cy="617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Екатерининская эпоха стала расцветом крепостничества. Практически сразу после воцарения императрица в особом Указе заявила о полном повиновении крестьян помещикам. </a:t>
            </a:r>
          </a:p>
          <a:p>
            <a:pPr>
              <a:buNone/>
            </a:pPr>
            <a:r>
              <a:rPr lang="ru-RU" sz="7200" dirty="0" smtClean="0"/>
              <a:t>Данное событие окончательно решило гражданских прав всех крепостных, но оставила при этом обязанности. Крепостные несли повинности в пользу государства. 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На плодородных землях крепостные отрабатывали барщину. Изначально барщина подразумевала 3 дня. Для безземельных крестьян вводилась </a:t>
            </a:r>
            <a:r>
              <a:rPr lang="ru-RU" sz="7200" b="1" u="sng" dirty="0" smtClean="0"/>
              <a:t>месячина </a:t>
            </a:r>
            <a:r>
              <a:rPr lang="ru-RU" sz="7200" b="1" dirty="0" smtClean="0"/>
              <a:t>— 6-дневная барщина, оплачиваемая натуральными продуктами. </a:t>
            </a:r>
          </a:p>
          <a:p>
            <a:pPr>
              <a:buNone/>
            </a:pPr>
            <a:r>
              <a:rPr lang="ru-RU" sz="7200" dirty="0" smtClean="0"/>
              <a:t>Подобная мера делала крепостных зависимыми от помещика во всех смыслах. В 1765 году по императорскому указу помещикам разрешалось отправлять крепостных на </a:t>
            </a:r>
            <a:r>
              <a:rPr lang="ru-RU" sz="7200" b="1" dirty="0" smtClean="0"/>
              <a:t>каторгу.</a:t>
            </a:r>
            <a:r>
              <a:rPr lang="ru-RU" sz="7200" dirty="0" smtClean="0"/>
              <a:t> Каждый </a:t>
            </a:r>
            <a:r>
              <a:rPr lang="ru-RU" sz="7200" dirty="0" err="1" smtClean="0"/>
              <a:t>душевладелец</a:t>
            </a:r>
            <a:r>
              <a:rPr lang="ru-RU" sz="7200" dirty="0" smtClean="0"/>
              <a:t> имел право без суда и следствия отправить крестьянина в Сибирь. Причиной мог послужить самый незначительный повод. </a:t>
            </a:r>
          </a:p>
          <a:p>
            <a:pPr>
              <a:buNone/>
            </a:pPr>
            <a:r>
              <a:rPr lang="ru-RU" sz="7200" dirty="0" smtClean="0"/>
              <a:t>Количество крепостных за годы правления Екатерины значительно увеличилось. Только по личным приказам императрицы своим приближенным она </a:t>
            </a:r>
            <a:r>
              <a:rPr lang="ru-RU" sz="7200" b="1" dirty="0" smtClean="0"/>
              <a:t>раздала свыше 800 тысяч душ из числа государственных.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Семен\Desktop\603de2deae5ac912dc7560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3659075" cy="2286000"/>
          </a:xfrm>
          <a:prstGeom prst="rect">
            <a:avLst/>
          </a:prstGeom>
          <a:noFill/>
        </p:spPr>
      </p:pic>
      <p:pic>
        <p:nvPicPr>
          <p:cNvPr id="3075" name="Picture 3" descr="C:\Users\Семен\Desktop\1-2-e1515496464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341" y="1219200"/>
            <a:ext cx="3375659" cy="201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Расцвет крепостничества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66800"/>
            <a:ext cx="441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Крепостные не имели практически никаких прав. Помещики могли распоряжаться ими по своему усмотрению. Активно </a:t>
            </a:r>
            <a:r>
              <a:rPr lang="ru-RU" sz="1800" u="sng" dirty="0" smtClean="0"/>
              <a:t>распространялась торговля крепостными, при этом могли разделяться семьи. </a:t>
            </a:r>
          </a:p>
          <a:p>
            <a:pPr>
              <a:buNone/>
            </a:pPr>
            <a:r>
              <a:rPr lang="ru-RU" sz="1800" dirty="0" smtClean="0"/>
              <a:t>Крестьянин при продаже не получал земли, то есть практически становился безземельным и не имел источника для пропитания. Цены на крепостном рынке зависели от разных факторов: пола, возраста, физической силы и умений. Иногда </a:t>
            </a:r>
            <a:r>
              <a:rPr lang="ru-RU" sz="1800" b="1" dirty="0" smtClean="0"/>
              <a:t>цены за людей были гораздо ниже, чем за породистых животных. </a:t>
            </a:r>
          </a:p>
          <a:p>
            <a:pPr>
              <a:buNone/>
            </a:pPr>
            <a:r>
              <a:rPr lang="ru-RU" sz="1800" dirty="0" smtClean="0"/>
              <a:t>Семьи между крепостными часто создавались на усмотрение помещика. Он сам решал кто и на ком должен жениться. 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C:\Users\Семен\Desktop\1200px-NEVREV_T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2" y="1388364"/>
            <a:ext cx="4570087" cy="3640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Крестьянский вопрос в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685800"/>
            <a:ext cx="5029200" cy="6019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 Век Екатерины был временем наибольшего развития крестьянской зависимости. И как раз в это же самое время общественная мысль обратилась к теоретическому обсуждению крепостного права. </a:t>
            </a:r>
            <a:r>
              <a:rPr lang="ru-RU" b="1" dirty="0" smtClean="0"/>
              <a:t>Не одна императрица задумывалась над ненормальным явлением рабства</a:t>
            </a:r>
            <a:r>
              <a:rPr lang="ru-RU" dirty="0" smtClean="0"/>
              <a:t>. После Манифеста о вольности дворянской и у крестьян, и у дворян явилась мысль о том, </a:t>
            </a:r>
            <a:r>
              <a:rPr lang="ru-RU" b="1" dirty="0" smtClean="0"/>
              <a:t>что с уничтожением повинности дворян естественным стало уничтожение и крестьянской зависимости. </a:t>
            </a:r>
            <a:r>
              <a:rPr lang="ru-RU" dirty="0" smtClean="0"/>
              <a:t>В обществе явился так называемый крестьянский вопрос и два взгляда на него: один в пользу освобождения крестьян, другой против освобождения.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Екатерина допустила обсуждение </a:t>
            </a:r>
            <a:r>
              <a:rPr lang="ru-RU" dirty="0" smtClean="0"/>
              <a:t>этого вопроса не только в правительственных сферах, где судьба крестьянства давно составляла вопрос, но и в сфере общественной жизни.</a:t>
            </a:r>
            <a:endParaRPr lang="ru-RU" dirty="0"/>
          </a:p>
        </p:txBody>
      </p:sp>
      <p:pic>
        <p:nvPicPr>
          <p:cNvPr id="5122" name="Picture 2" descr="C:\Users\Семен\Desktop\фото686979нгпорау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089400" cy="2230582"/>
          </a:xfrm>
          <a:prstGeom prst="rect">
            <a:avLst/>
          </a:prstGeom>
          <a:noFill/>
        </p:spPr>
      </p:pic>
      <p:pic>
        <p:nvPicPr>
          <p:cNvPr id="5123" name="Picture 3" descr="C:\Users\Семен\Desktop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3429000" cy="284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Иванович Новиков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5562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Екатерина Велика сама начала издавать журнал «Всякая всячина». </a:t>
            </a:r>
            <a:r>
              <a:rPr lang="ru-RU" sz="1800" dirty="0" smtClean="0"/>
              <a:t>«Всякая Всячина» так же была обращена к другим писателям с целью поддержать литературное начинание. Она называла себя «прабабушкой будущих внучат», и </a:t>
            </a:r>
            <a:r>
              <a:rPr lang="ru-RU" sz="1800" b="1" dirty="0" smtClean="0"/>
              <a:t>разрешала выпуск других, отличных от «Всякой Всячины» сатирических журналов</a:t>
            </a:r>
            <a:r>
              <a:rPr lang="ru-RU" sz="1800" dirty="0" smtClean="0"/>
              <a:t>. Это самое разрешение послужило по настоящему мощным толчком к появлению других изданий.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Уже в январе 1769 года появились и другие журналы, и самым известным из этих изданий как благодаря содержательности, так и качеству издания </a:t>
            </a:r>
            <a:r>
              <a:rPr lang="ru-RU" sz="1800" b="1" dirty="0" smtClean="0"/>
              <a:t>был «Трутень» Н.И. Новикова. </a:t>
            </a:r>
            <a:r>
              <a:rPr lang="ru-RU" sz="1800" dirty="0" smtClean="0"/>
              <a:t>Впоследствии Новиков издавал журналы « </a:t>
            </a:r>
            <a:r>
              <a:rPr lang="ru-RU" sz="1800" b="1" dirty="0" smtClean="0"/>
              <a:t>Кошелёк», «Живописец» и « Пустомеля».</a:t>
            </a:r>
          </a:p>
          <a:p>
            <a:pPr>
              <a:buNone/>
            </a:pPr>
            <a:r>
              <a:rPr lang="ru-RU" sz="1800" dirty="0" smtClean="0"/>
              <a:t> В екатерининском сатирическом журнале тоже высмеивались необразованные помещики – крепостники, но с «добродушной улыбкой» и не зло.  А </a:t>
            </a:r>
            <a:r>
              <a:rPr lang="ru-RU" sz="1800" b="1" dirty="0" smtClean="0"/>
              <a:t>Новиков  же называл конкретные фамилии </a:t>
            </a:r>
            <a:r>
              <a:rPr lang="ru-RU" sz="1800" dirty="0" smtClean="0"/>
              <a:t>, иногда знатных придворных Екатерины.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146" name="Picture 2" descr="C:\Users\Семен\Desktop\ekaterina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76400"/>
            <a:ext cx="3327400" cy="413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Иванович Новиков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46482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Новиков создал целую галерею вымышленных образов – жадных, карикатурно грубых помещиков </a:t>
            </a:r>
            <a:r>
              <a:rPr lang="ru-RU" sz="1800" dirty="0" err="1" smtClean="0"/>
              <a:t>Змеяна</a:t>
            </a:r>
            <a:r>
              <a:rPr lang="ru-RU" sz="1800" dirty="0" smtClean="0"/>
              <a:t> и </a:t>
            </a:r>
            <a:r>
              <a:rPr lang="ru-RU" sz="1800" dirty="0" err="1" smtClean="0"/>
              <a:t>Безрассуда</a:t>
            </a:r>
            <a:r>
              <a:rPr lang="ru-RU" sz="1800" dirty="0" smtClean="0"/>
              <a:t>, глас народа в лице </a:t>
            </a:r>
            <a:r>
              <a:rPr lang="ru-RU" sz="1800" dirty="0" err="1" smtClean="0"/>
              <a:t>Правдулюбова</a:t>
            </a:r>
            <a:r>
              <a:rPr lang="ru-RU" sz="1800" dirty="0" smtClean="0"/>
              <a:t>, который открыто полемизировал с авторами </a:t>
            </a:r>
            <a:r>
              <a:rPr lang="ru-RU" sz="1800" dirty="0" err="1" smtClean="0"/>
              <a:t>проправительственных</a:t>
            </a:r>
            <a:r>
              <a:rPr lang="ru-RU" sz="1800" dirty="0" smtClean="0"/>
              <a:t> изданий. Всякий, кто читал </a:t>
            </a:r>
            <a:r>
              <a:rPr lang="ru-RU" sz="1800" b="1" dirty="0" smtClean="0"/>
              <a:t>«Трутень», </a:t>
            </a:r>
            <a:r>
              <a:rPr lang="ru-RU" sz="1800" dirty="0" smtClean="0"/>
              <a:t>мог убедиться, что в Российской империи не было ни справедливости, ни порядка. </a:t>
            </a:r>
          </a:p>
          <a:p>
            <a:pPr>
              <a:buNone/>
            </a:pPr>
            <a:r>
              <a:rPr lang="ru-RU" sz="1800" dirty="0" smtClean="0"/>
              <a:t> Сначала </a:t>
            </a:r>
            <a:r>
              <a:rPr lang="ru-RU" sz="1800" b="1" dirty="0" smtClean="0"/>
              <a:t>императрица </a:t>
            </a:r>
            <a:r>
              <a:rPr lang="ru-RU" sz="1800" dirty="0" smtClean="0"/>
              <a:t>пыталась полемизировать с Новиковым, но в  1792 году она </a:t>
            </a:r>
            <a:r>
              <a:rPr lang="ru-RU" sz="1800" b="1" dirty="0" smtClean="0"/>
              <a:t>обвинила издателя </a:t>
            </a:r>
            <a:r>
              <a:rPr lang="ru-RU" sz="1800" dirty="0" smtClean="0"/>
              <a:t>в неуплате аренды московской  типографии, где Николай Иванович печатал множество книг и </a:t>
            </a:r>
            <a:r>
              <a:rPr lang="ru-RU" sz="1800" b="1" dirty="0" smtClean="0"/>
              <a:t>посадила его в  Шлиссельбургскую крепость № для покаяния на 15 лет». </a:t>
            </a:r>
          </a:p>
          <a:p>
            <a:pPr>
              <a:buNone/>
            </a:pPr>
            <a:r>
              <a:rPr lang="ru-RU" sz="1800" b="1" dirty="0" smtClean="0"/>
              <a:t>Её очень напугала появившаяся в 1990 году книга « Путешествие из Петербурга в Москву»  А. Радищева.</a:t>
            </a:r>
            <a:endParaRPr lang="ru-RU" sz="1800" b="1" dirty="0"/>
          </a:p>
        </p:txBody>
      </p:sp>
      <p:pic>
        <p:nvPicPr>
          <p:cNvPr id="7170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721" y="3733800"/>
            <a:ext cx="3893279" cy="2590800"/>
          </a:xfrm>
          <a:prstGeom prst="rect">
            <a:avLst/>
          </a:prstGeom>
          <a:noFill/>
        </p:spPr>
      </p:pic>
      <p:pic>
        <p:nvPicPr>
          <p:cNvPr id="7171" name="Picture 3" descr="C:\Users\Семен\Desktop\Korzhev_Ivan._Novikov_N.I._Коржев_И._Бюст_Новикову_Н.И._бронза,_2012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330325" cy="323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Александр Николаевич Радищев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762000"/>
            <a:ext cx="4572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1771 году  Радищев публикует оду «Вольность». </a:t>
            </a:r>
          </a:p>
          <a:p>
            <a:pPr>
              <a:buNone/>
            </a:pPr>
            <a:r>
              <a:rPr lang="ru-RU" sz="1800" dirty="0" smtClean="0"/>
              <a:t>  « И </a:t>
            </a:r>
            <a:r>
              <a:rPr lang="ru-RU" sz="1800" u="sng" dirty="0" smtClean="0"/>
              <a:t>се чудовище ужасно,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гидра, сто имея глав,</a:t>
            </a:r>
            <a:br>
              <a:rPr lang="ru-RU" sz="1800" dirty="0" smtClean="0"/>
            </a:br>
            <a:r>
              <a:rPr lang="ru-RU" sz="1800" dirty="0" smtClean="0"/>
              <a:t>Умильно и в слезах всечасно,</a:t>
            </a:r>
            <a:br>
              <a:rPr lang="ru-RU" sz="1800" dirty="0" smtClean="0"/>
            </a:br>
            <a:r>
              <a:rPr lang="ru-RU" sz="1800" dirty="0" smtClean="0"/>
              <a:t>Но полны челюсти отрав,</a:t>
            </a:r>
            <a:br>
              <a:rPr lang="ru-RU" sz="1800" dirty="0" smtClean="0"/>
            </a:br>
            <a:r>
              <a:rPr lang="ru-RU" sz="1800" dirty="0" smtClean="0"/>
              <a:t>Земные власти попирает,</a:t>
            </a:r>
            <a:br>
              <a:rPr lang="ru-RU" sz="1800" dirty="0" smtClean="0"/>
            </a:br>
            <a:r>
              <a:rPr lang="ru-RU" sz="1800" dirty="0" smtClean="0"/>
              <a:t>Главою неба </a:t>
            </a:r>
            <a:r>
              <a:rPr lang="ru-RU" sz="1800" dirty="0" err="1" smtClean="0"/>
              <a:t>досязает</a:t>
            </a:r>
            <a:r>
              <a:rPr lang="ru-RU" sz="1800" dirty="0" smtClean="0"/>
              <a:t>, –</a:t>
            </a:r>
            <a:br>
              <a:rPr lang="ru-RU" sz="1800" dirty="0" smtClean="0"/>
            </a:br>
            <a:r>
              <a:rPr lang="ru-RU" sz="1800" dirty="0" smtClean="0"/>
              <a:t>Его отчизна там, – гласит;</a:t>
            </a:r>
            <a:br>
              <a:rPr lang="ru-RU" sz="1800" dirty="0" smtClean="0"/>
            </a:br>
            <a:r>
              <a:rPr lang="ru-RU" sz="1800" dirty="0" smtClean="0"/>
              <a:t>Призраки, тьму повсюду сеет,</a:t>
            </a:r>
            <a:br>
              <a:rPr lang="ru-RU" sz="1800" dirty="0" smtClean="0"/>
            </a:br>
            <a:r>
              <a:rPr lang="ru-RU" sz="1800" dirty="0" smtClean="0"/>
              <a:t>Обманывать и льстить умеет,</a:t>
            </a:r>
            <a:br>
              <a:rPr lang="ru-RU" sz="1800" dirty="0" smtClean="0"/>
            </a:br>
            <a:r>
              <a:rPr lang="ru-RU" sz="1800" dirty="0" smtClean="0"/>
              <a:t>И слепо верить нам велит.</a:t>
            </a:r>
          </a:p>
          <a:p>
            <a:pPr>
              <a:buNone/>
            </a:pPr>
            <a:r>
              <a:rPr lang="ru-RU" sz="1800" dirty="0" smtClean="0"/>
              <a:t>   Покрывши разум темнотою</a:t>
            </a:r>
            <a:br>
              <a:rPr lang="ru-RU" sz="1800" dirty="0" smtClean="0"/>
            </a:br>
            <a:r>
              <a:rPr lang="ru-RU" sz="1800" dirty="0" smtClean="0"/>
              <a:t>И всюду вея </a:t>
            </a:r>
            <a:r>
              <a:rPr lang="ru-RU" sz="1800" dirty="0" err="1" smtClean="0"/>
              <a:t>ползкий</a:t>
            </a:r>
            <a:r>
              <a:rPr lang="ru-RU" sz="1800" dirty="0" smtClean="0"/>
              <a:t> яд,</a:t>
            </a:r>
            <a:br>
              <a:rPr lang="ru-RU" sz="1800" dirty="0" smtClean="0"/>
            </a:br>
            <a:r>
              <a:rPr lang="ru-RU" sz="1800" dirty="0" smtClean="0"/>
              <a:t>Троякою обнес стеною</a:t>
            </a:r>
            <a:br>
              <a:rPr lang="ru-RU" sz="1800" dirty="0" smtClean="0"/>
            </a:br>
            <a:r>
              <a:rPr lang="ru-RU" sz="1800" dirty="0" smtClean="0"/>
              <a:t>Чувствительность природы чад,</a:t>
            </a:r>
            <a:br>
              <a:rPr lang="ru-RU" sz="1800" dirty="0" smtClean="0"/>
            </a:br>
            <a:r>
              <a:rPr lang="ru-RU" sz="1800" u="sng" dirty="0" smtClean="0"/>
              <a:t>Повлек в ярмо порабощенья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Облек их в броню заблужденья,</a:t>
            </a:r>
            <a:br>
              <a:rPr lang="ru-RU" sz="1800" dirty="0" smtClean="0"/>
            </a:br>
            <a:r>
              <a:rPr lang="ru-RU" sz="1800" dirty="0" smtClean="0"/>
              <a:t>Бояться истины велел.</a:t>
            </a:r>
            <a:br>
              <a:rPr lang="ru-RU" sz="1800" dirty="0" smtClean="0"/>
            </a:br>
            <a:r>
              <a:rPr lang="ru-RU" sz="1800" u="sng" dirty="0" smtClean="0"/>
              <a:t>Закон се божий, – царь вещает;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Обман </a:t>
            </a:r>
            <a:r>
              <a:rPr lang="ru-RU" sz="1800" dirty="0" err="1" smtClean="0"/>
              <a:t>святый</a:t>
            </a:r>
            <a:r>
              <a:rPr lang="ru-RU" sz="1800" dirty="0" smtClean="0"/>
              <a:t>, – мудрец взывает.</a:t>
            </a:r>
            <a:br>
              <a:rPr lang="ru-RU" sz="1800" dirty="0" smtClean="0"/>
            </a:br>
            <a:r>
              <a:rPr lang="ru-RU" sz="1800" u="sng" dirty="0" smtClean="0"/>
              <a:t>Народ давить что ты обрел». </a:t>
            </a:r>
          </a:p>
          <a:p>
            <a:pPr>
              <a:buNone/>
            </a:pPr>
            <a:endParaRPr lang="ru-RU" sz="1800" u="sng" dirty="0" smtClean="0"/>
          </a:p>
          <a:p>
            <a:pPr>
              <a:buNone/>
            </a:pPr>
            <a:r>
              <a:rPr lang="ru-RU" sz="1800" b="1" dirty="0" smtClean="0"/>
              <a:t>продажа крестьян с торгов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8194" name="Picture 2" descr="C:\Users\Семен\Desktop\212px-Ода_Вольность_беловой_автограф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2019300" cy="3810000"/>
          </a:xfrm>
          <a:prstGeom prst="rect">
            <a:avLst/>
          </a:prstGeom>
          <a:noFill/>
        </p:spPr>
      </p:pic>
      <p:pic>
        <p:nvPicPr>
          <p:cNvPr id="8196" name="Picture 4" descr="C:\Users\Семен\Desktop\illjustracija-puteshestvie-iz-peterburga-v-moskvu-hudozhnik-a-n-samohvalov-medn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3057525" cy="399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Николаевич Радищев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685800"/>
            <a:ext cx="56388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Отрывки из книги </a:t>
            </a:r>
            <a:r>
              <a:rPr lang="ru-RU" sz="1800" b="1" dirty="0" smtClean="0"/>
              <a:t>« Путешествие из Петербурга в Москву»</a:t>
            </a:r>
            <a:r>
              <a:rPr lang="ru-RU" sz="1800" dirty="0" smtClean="0"/>
              <a:t> были напечатаны Новиковым в журнале « Кошелёк». Радищев будто бы пишет </a:t>
            </a:r>
            <a:r>
              <a:rPr lang="ru-RU" sz="1800" b="1" dirty="0" smtClean="0"/>
              <a:t>путевые заметки. Путешествие в те времена занимало дней восемь в карете. И автор описывает свои </a:t>
            </a:r>
            <a:r>
              <a:rPr lang="ru-RU" sz="1800" dirty="0" smtClean="0"/>
              <a:t>встречи с крестьянами и всё его удручает. </a:t>
            </a:r>
          </a:p>
          <a:p>
            <a:pPr>
              <a:buNone/>
            </a:pPr>
            <a:r>
              <a:rPr lang="ru-RU" sz="1800" dirty="0" smtClean="0"/>
              <a:t>   Во время путешествия в кибитке мысли героя устремлены в «неизмеримость мира», однако философским рассуждениям мешает откровенно плохая дорога, и путешественник решает пройтись пешком. Неподалеку от дороги он замечает крестьянина, вспахивающего землю. </a:t>
            </a:r>
            <a:r>
              <a:rPr lang="ru-RU" sz="1800" u="sng" dirty="0" smtClean="0"/>
              <a:t>Герой удивляется, что мужчина работает в воскресный день, да еще в самую жару.</a:t>
            </a:r>
          </a:p>
          <a:p>
            <a:pPr>
              <a:buNone/>
            </a:pPr>
            <a:r>
              <a:rPr lang="ru-RU" sz="1800" dirty="0" smtClean="0"/>
              <a:t> Выясняется, что у пахаря большая семья, и, чтобы прокормить ее, он вынужден работать на помещика без выходных, с утра и до глубокой ночи. Но он не жалуется на жизнь, и лишь сокрушается по поводу новой моды: отдавать «крестьян своих чужому в работу». Вот только крепостные крестьяне ничего поделать с этим не могут.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9218" name="Picture 2" descr="C:\Users\Семен\Desktop\800px-Stamp_of_USSR_1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2133600" cy="2911475"/>
          </a:xfrm>
          <a:prstGeom prst="rect">
            <a:avLst/>
          </a:prstGeom>
          <a:noFill/>
        </p:spPr>
      </p:pic>
      <p:pic>
        <p:nvPicPr>
          <p:cNvPr id="5" name="Picture 3" descr="C:\Users\Семен\Desktop\d523aab342dc2981da7c89ecd5c5a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590800" cy="340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1075</Words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Русские просветители XVIII века</vt:lpstr>
      <vt:lpstr>Просвещённая государыня Екатерина Вторая</vt:lpstr>
      <vt:lpstr>Екатерина II  и крепостное крестьянство</vt:lpstr>
      <vt:lpstr>Расцвет крепостничества</vt:lpstr>
      <vt:lpstr> Крестьянский вопрос в обществе</vt:lpstr>
      <vt:lpstr>Николай Иванович Новиков</vt:lpstr>
      <vt:lpstr>Николай Иванович Новиков</vt:lpstr>
      <vt:lpstr> Александр Николаевич Радищев</vt:lpstr>
      <vt:lpstr>Александр Николаевич Радищев</vt:lpstr>
      <vt:lpstr>Александр Николаевич Радищев</vt:lpstr>
      <vt:lpstr>Денис Иванович Фонвизин</vt:lpstr>
      <vt:lpstr>Денис Иванович Фонвизин</vt:lpstr>
      <vt:lpstr> Алексей Яковлевич Поленов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просветители XVIII века</dc:title>
  <dc:creator>Семен</dc:creator>
  <cp:lastModifiedBy>Семен</cp:lastModifiedBy>
  <cp:revision>19</cp:revision>
  <dcterms:created xsi:type="dcterms:W3CDTF">2021-04-03T02:07:21Z</dcterms:created>
  <dcterms:modified xsi:type="dcterms:W3CDTF">2021-04-03T08:05:33Z</dcterms:modified>
</cp:coreProperties>
</file>