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6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428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485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900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822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61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695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640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234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703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450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332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A5A61-0A22-4E03-9D89-CA9B3882F958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78727-9BBD-498D-8013-8A3164601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766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Трудовое право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проверочная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403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9 задание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9. Найдите в приведённом списке условия, являющиеся обязательными для включения в трудовой договор, запишите цифры, под которыми они указаны.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1) место работы</a:t>
            </a:r>
          </a:p>
          <a:p>
            <a:r>
              <a:rPr lang="ru-RU" dirty="0"/>
              <a:t>2) трудовая функция</a:t>
            </a:r>
          </a:p>
          <a:p>
            <a:r>
              <a:rPr lang="ru-RU" dirty="0"/>
              <a:t>3) испытание при приеме на работу</a:t>
            </a:r>
          </a:p>
          <a:p>
            <a:r>
              <a:rPr lang="ru-RU" dirty="0"/>
              <a:t>4) условия оплаты труда</a:t>
            </a:r>
          </a:p>
          <a:p>
            <a:r>
              <a:rPr lang="ru-RU" dirty="0"/>
              <a:t>5) о неразглашении охраняемой законом тайны</a:t>
            </a:r>
          </a:p>
          <a:p>
            <a:r>
              <a:rPr lang="ru-RU" dirty="0"/>
              <a:t>6) об улучшении социально-бытовых условий работника и членов его семьи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32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814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10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3272"/>
            <a:ext cx="6928262" cy="5665657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sz="1400" dirty="0"/>
              <a:t>10.  Установите соответствие между признаками и организационно- правовыми формами предпринимательской деятельности: к каждой позиции, данной в первом столбце, подберите соответствующую позицию из второго столбца.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6200722"/>
              </p:ext>
            </p:extLst>
          </p:nvPr>
        </p:nvGraphicFramePr>
        <p:xfrm>
          <a:off x="838201" y="2066307"/>
          <a:ext cx="6168242" cy="4534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68242"/>
              </a:tblGrid>
              <a:tr h="333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ПРИЗНАКИ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32385" marB="32385" anchor="ctr"/>
                </a:tc>
              </a:tr>
              <a:tr h="4072127">
                <a:tc>
                  <a:txBody>
                    <a:bodyPr/>
                    <a:lstStyle/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A) неделимость имущества предприятия невозможность его распределения по вкладам, долям, акциям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Б) добровольность объединения для совместной хозяйственной деятельности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B) объединение имущественных паевых взносов учредителей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Г) хозяйственное ведение (оперативное управление) собственностью учредителя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Д) личное трудовое участие создателей предприятия в  его деятельности   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32385" marB="32385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8851704"/>
              </p:ext>
            </p:extLst>
          </p:nvPr>
        </p:nvGraphicFramePr>
        <p:xfrm>
          <a:off x="7255823" y="2066307"/>
          <a:ext cx="4524498" cy="4512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4498"/>
              </a:tblGrid>
              <a:tr h="1681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ФОРМЫ ПРЕДПРИНИМАТЕЛЬСКОЙ ДЕЯТЕЛЬНОСТИ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32385" marB="32385" anchor="ctr"/>
                </a:tc>
              </a:tr>
              <a:tr h="2831327">
                <a:tc>
                  <a:txBody>
                    <a:bodyPr/>
                    <a:lstStyle/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1) унитарное предприятие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2) производственный кооператив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32385" marB="3238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2912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11 теория для 1 варианта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080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u="sng" dirty="0"/>
              <a:t> 11 для 1 варианта .  Используя обществоведческие знания,</a:t>
            </a:r>
          </a:p>
          <a:p>
            <a:r>
              <a:rPr lang="ru-RU" dirty="0"/>
              <a:t>1) раскройте смысл понятия «сделка»;</a:t>
            </a:r>
          </a:p>
          <a:p>
            <a:r>
              <a:rPr lang="ru-RU" dirty="0"/>
              <a:t>2) составьте два предложения:</a:t>
            </a:r>
          </a:p>
          <a:p>
            <a:r>
              <a:rPr lang="ru-RU" dirty="0"/>
              <a:t>− одно предложение, содержащее информацию о формах сделок, предусмотренных законодательством Российской Федерации;</a:t>
            </a:r>
          </a:p>
          <a:p>
            <a:r>
              <a:rPr lang="ru-RU" dirty="0"/>
              <a:t>− одно предложение, раскрывающее сущность односторонних сделок</a:t>
            </a:r>
            <a:r>
              <a:rPr lang="ru-RU" dirty="0" smtClean="0"/>
              <a:t>.</a:t>
            </a:r>
          </a:p>
          <a:p>
            <a:r>
              <a:rPr lang="ru-RU" i="1" dirty="0"/>
              <a:t>Предложения должны быть распространёнными и содержащими корректную информацию о соответствующих аспектах  </a:t>
            </a: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593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11 теория для </a:t>
            </a:r>
            <a:r>
              <a:rPr lang="ru-RU" smtClean="0"/>
              <a:t>2 варианта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u="sng" dirty="0"/>
              <a:t>11 для 2 варианта</a:t>
            </a:r>
          </a:p>
          <a:p>
            <a:pPr marL="0" indent="0">
              <a:buNone/>
            </a:pPr>
            <a:r>
              <a:rPr lang="ru-RU" dirty="0" smtClean="0"/>
              <a:t>    1.  </a:t>
            </a:r>
            <a:r>
              <a:rPr lang="ru-RU" dirty="0"/>
              <a:t>Назовите любые три особенности хозяйственного товарищества на вере (коммандитного товарищества) как организационно-правовой формы предпринимательской деятельности </a:t>
            </a:r>
            <a:r>
              <a:rPr lang="ru-RU" dirty="0" smtClean="0"/>
              <a:t>и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2.проиллюстрируйте </a:t>
            </a:r>
            <a:r>
              <a:rPr lang="ru-RU" dirty="0"/>
              <a:t>примером каждую из них. (Каждый пример должен быть сформулирован развёрнуто).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276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86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6571" y="914400"/>
            <a:ext cx="11027229" cy="574765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1 -2, 3, 5                    2 -1, 3                    3 – 2, 3, 5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4 -1, 3, 4                     5 -1,2, 5                  6 -1, 2, 3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7 -1, 3, 5                     8 –А1,  Б1,  В3,  Г2, Д3                9-1, 2, 4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10 –А1, Б2,  В2, Г1,  Д2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1 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 smtClean="0"/>
              <a:t>    1</a:t>
            </a:r>
            <a:r>
              <a:rPr lang="ru-RU" dirty="0"/>
              <a:t>.   Выберите верные суждения о трудовом договоре. Запишите цифры, под которыми они указаны.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 smtClean="0"/>
              <a:t>     1</a:t>
            </a:r>
            <a:r>
              <a:rPr lang="ru-RU" dirty="0"/>
              <a:t>) Трудовой договор может не заключаться индивидуально с каждым работником.</a:t>
            </a:r>
          </a:p>
          <a:p>
            <a:pPr marL="0" indent="0">
              <a:buNone/>
            </a:pPr>
            <a:r>
              <a:rPr lang="ru-RU" dirty="0" smtClean="0"/>
              <a:t>      2</a:t>
            </a:r>
            <a:r>
              <a:rPr lang="ru-RU" dirty="0"/>
              <a:t>) При фактическом допущении работника к работе работодатель обязан оформить с ним трудовой договор в письменной форме не позднее трёх рабочих дней со дня начала работы.</a:t>
            </a:r>
          </a:p>
          <a:p>
            <a:pPr marL="0" indent="0">
              <a:buNone/>
            </a:pPr>
            <a:r>
              <a:rPr lang="ru-RU" dirty="0" smtClean="0"/>
              <a:t>      3</a:t>
            </a:r>
            <a:r>
              <a:rPr lang="ru-RU" dirty="0"/>
              <a:t>) Трудовой договор — это соглашение между работодателем и работником, в соответствии с которым работодатель обязуется предоставить работнику работу по обусловленной трудовой функции, обеспечить условия труда, предусмотренные Трудовым кодексом РФ.</a:t>
            </a:r>
          </a:p>
          <a:p>
            <a:pPr marL="0" indent="0">
              <a:buNone/>
            </a:pPr>
            <a:r>
              <a:rPr lang="ru-RU" dirty="0" smtClean="0"/>
              <a:t>         4</a:t>
            </a:r>
            <a:r>
              <a:rPr lang="ru-RU" dirty="0"/>
              <a:t>) К дополнительным условиям трудового договора относятся трудовая функция и условия оплаты труда.</a:t>
            </a:r>
          </a:p>
          <a:p>
            <a:pPr marL="0" indent="0">
              <a:buNone/>
            </a:pPr>
            <a:r>
              <a:rPr lang="ru-RU" dirty="0" smtClean="0"/>
              <a:t>        5</a:t>
            </a:r>
            <a:r>
              <a:rPr lang="ru-RU" dirty="0"/>
              <a:t>) Если трудовой договор не был оформлен письменно, то он всё равно считается заключённым с того дня, когда работник приступил к работе с ведома или по поручению работодателя.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8029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2  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Что из перечисленного ниже относится к социально-экономическим правам человека и гражданина, закрепленным в Конституции РФ? Запишите цифры, под которыми они указаны.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1) право на охрану здоровья</a:t>
            </a:r>
          </a:p>
          <a:p>
            <a:r>
              <a:rPr lang="ru-RU" dirty="0"/>
              <a:t>2) право избирать и быть избранным</a:t>
            </a:r>
          </a:p>
          <a:p>
            <a:r>
              <a:rPr lang="ru-RU" dirty="0"/>
              <a:t>3) право на социальное обеспечение по возрасту</a:t>
            </a:r>
          </a:p>
          <a:p>
            <a:r>
              <a:rPr lang="ru-RU" dirty="0"/>
              <a:t>4) гарантии судебной защиты</a:t>
            </a:r>
          </a:p>
          <a:p>
            <a:r>
              <a:rPr lang="ru-RU" dirty="0"/>
              <a:t>5) право выбирать язык общения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51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 3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3.  Руководитель организации, в которой работал слесарем Тихонов, издал приказ о его увольнении за однократное грубое нарушение трудовой дисциплины. Какой поступок Тихонова мог послужить юридическим основанием для издания такого приказа? Запишите цифры, под которыми указаны соответствующие условия. </a:t>
            </a:r>
            <a:r>
              <a:rPr lang="ru-RU" i="1" dirty="0"/>
              <a:t>Цифры укажите в порядке возрастания.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1) опоздание Тихонова на работу на 3 часа</a:t>
            </a:r>
          </a:p>
          <a:p>
            <a:r>
              <a:rPr lang="ru-RU" dirty="0"/>
              <a:t>2) появление Тихонова на рабочем месте в состоянии алкогольного опьянения</a:t>
            </a:r>
          </a:p>
          <a:p>
            <a:r>
              <a:rPr lang="ru-RU" dirty="0"/>
              <a:t>3) самовольный уход Тихонова с работы за 4,5 часа до окончания рабочего дня</a:t>
            </a:r>
          </a:p>
          <a:p>
            <a:r>
              <a:rPr lang="ru-RU" dirty="0"/>
              <a:t>4) курение Тихонова на рабочем месте</a:t>
            </a:r>
          </a:p>
          <a:p>
            <a:r>
              <a:rPr lang="ru-RU" dirty="0"/>
              <a:t>5) совершение Тихоновым хищения по месту работы</a:t>
            </a:r>
          </a:p>
          <a:p>
            <a:r>
              <a:rPr lang="ru-RU" dirty="0"/>
              <a:t>6) отказ Тихонова от сверхурочной работы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243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4 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4.  Гражданин Ерёмин, имеющий супругу и дочь, решил оставить всё своё имущество в наследство внуку. При каких условиях внук может стать единственным наследником гражданина Ерёмина? Запишите цифры, под которыми указаны соответствующие условия.</a:t>
            </a:r>
          </a:p>
          <a:p>
            <a:endParaRPr lang="ru-RU" dirty="0"/>
          </a:p>
          <a:p>
            <a:r>
              <a:rPr lang="ru-RU" dirty="0"/>
              <a:t>1) Наличие нотариально заверенного завещания Ерёмина.</a:t>
            </a:r>
          </a:p>
          <a:p>
            <a:r>
              <a:rPr lang="ru-RU" dirty="0"/>
              <a:t>2) Ерёмин ранее не составлял другого завещания.</a:t>
            </a:r>
          </a:p>
          <a:p>
            <a:r>
              <a:rPr lang="ru-RU" dirty="0"/>
              <a:t>3) Супруга и дочь Ерёмина являются трудоспособными.</a:t>
            </a:r>
          </a:p>
          <a:p>
            <a:r>
              <a:rPr lang="ru-RU" dirty="0"/>
              <a:t>4) Ерёмин является дееспособным лицом.</a:t>
            </a:r>
          </a:p>
          <a:p>
            <a:r>
              <a:rPr lang="ru-RU" dirty="0"/>
              <a:t>5) Внук Ерёмина является совершеннолетним.</a:t>
            </a:r>
          </a:p>
          <a:p>
            <a:r>
              <a:rPr lang="ru-RU" dirty="0"/>
              <a:t>6) Внук проживает вместе с Ерёминым и находится у него на иждивении.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99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5 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Выберите верные суждения о дисциплинарной ответственности и запишите цифры, под которыми они указаны. </a:t>
            </a:r>
            <a:r>
              <a:rPr lang="ru-RU" i="1" dirty="0"/>
              <a:t>Цифры укажите в порядке возрастания.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1) Дисциплинарная ответственность возникает в случае нарушения работником трудовой дисциплины.</a:t>
            </a:r>
          </a:p>
          <a:p>
            <a:r>
              <a:rPr lang="ru-RU" dirty="0"/>
              <a:t>2) Совершение работником дисциплинарного проступка всегда влечёт за собой применение к нему мер дисциплинарной ответственности.</a:t>
            </a:r>
          </a:p>
          <a:p>
            <a:r>
              <a:rPr lang="ru-RU" dirty="0"/>
              <a:t>3) Наложение дисциплинарного взыскания всегда оформляется письменным приказом работодателя.</a:t>
            </a:r>
          </a:p>
          <a:p>
            <a:r>
              <a:rPr lang="ru-RU" dirty="0"/>
              <a:t>4) Работодатель может применять к работнику любые меры юридической ответственности, не запрещённые законом.</a:t>
            </a:r>
          </a:p>
          <a:p>
            <a:r>
              <a:rPr lang="ru-RU" dirty="0"/>
              <a:t>5) Работник может оспорить наложенное на него дисциплинарное взыскание.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96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6 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6. Выберите верные суждения о правах работника и запишите цифры, под которыми они указаны.</a:t>
            </a:r>
          </a:p>
          <a:p>
            <a:r>
              <a:rPr lang="ru-RU" i="1" dirty="0"/>
              <a:t>Цифры укажите в порядке возрастания.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1) возмещение вреда, причинённого работнику в связи с исполнением трудовых обязанностей</a:t>
            </a:r>
          </a:p>
          <a:p>
            <a:r>
              <a:rPr lang="ru-RU" dirty="0"/>
              <a:t>2) обязательное социальное страхование в случаях, предусмотренных федеральными законами</a:t>
            </a:r>
          </a:p>
          <a:p>
            <a:r>
              <a:rPr lang="ru-RU" dirty="0"/>
              <a:t>3) разрешение индивидуальных и коллективных трудовых споров</a:t>
            </a:r>
          </a:p>
          <a:p>
            <a:r>
              <a:rPr lang="ru-RU" dirty="0"/>
              <a:t>4) выполнение установленных норм труда</a:t>
            </a:r>
          </a:p>
          <a:p>
            <a:r>
              <a:rPr lang="ru-RU" dirty="0"/>
              <a:t>5) соблюдение требований по охране труда и обеспечению безопасности труда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224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7. Несовершеннолетний Иван Савельев подал в органы опеки и попечительства заявление с просьбой объявить его полностью дееспособным. При соблюдении каких условий органы опеки и попечительства могут объявить Савельева полностью дееспособным? </a:t>
            </a:r>
            <a:r>
              <a:rPr lang="ru-RU" i="1" dirty="0"/>
              <a:t>Цифры укажите в порядке возрастания.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1) Савельеву исполнилось 16 лет.</a:t>
            </a:r>
          </a:p>
          <a:p>
            <a:r>
              <a:rPr lang="ru-RU" dirty="0"/>
              <a:t>2) Савельев получил общее среднее образование.</a:t>
            </a:r>
          </a:p>
          <a:p>
            <a:r>
              <a:rPr lang="ru-RU" dirty="0"/>
              <a:t>3) Савельев работает по трудовому договору или занимается предпринимательской деятельностью.</a:t>
            </a:r>
          </a:p>
          <a:p>
            <a:r>
              <a:rPr lang="ru-RU" dirty="0"/>
              <a:t>4) Савельев в течение последнего года не привлекался к уголовной и административной ответственности.</a:t>
            </a:r>
          </a:p>
          <a:p>
            <a:r>
              <a:rPr lang="ru-RU" dirty="0"/>
              <a:t>5) Родители Савельева согласны на объявление его полностью дееспособным.</a:t>
            </a:r>
          </a:p>
          <a:p>
            <a:r>
              <a:rPr lang="ru-RU" dirty="0"/>
              <a:t>6) Савельев прошёл медицинское и психологическое освидетельствование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368462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7332023" cy="4351338"/>
          </a:xfrm>
        </p:spPr>
        <p:txBody>
          <a:bodyPr/>
          <a:lstStyle/>
          <a:p>
            <a:r>
              <a:rPr lang="ru-RU" sz="1400" dirty="0"/>
              <a:t>8. Установите соответствие между примерами и основаниями прекращения трудового договора в РФ: к каждой позиции, данной в первом столбце, подберите соответствующую позицию из второго столбца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5248365"/>
              </p:ext>
            </p:extLst>
          </p:nvPr>
        </p:nvGraphicFramePr>
        <p:xfrm>
          <a:off x="838201" y="2719449"/>
          <a:ext cx="5954486" cy="3776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54486"/>
              </a:tblGrid>
              <a:tr h="394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ПРИМЕРЫ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32385" marB="32385" anchor="ctr"/>
                </a:tc>
              </a:tr>
              <a:tr h="3381493">
                <a:tc>
                  <a:txBody>
                    <a:bodyPr/>
                    <a:lstStyle/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А) Аттестационная комиссия подтвердила отсутствие у Марка Г. достаточного уровня квалификации для занимаемой должности.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Б) Виктор П. неоднократно не исполнял без уважительных причин трудовые обязанности, имел несколько дисциплинарных взысканий.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В) 24-летний Роман В. был направлен на военную службу по призыву.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Г) Ирина А. вышла замуж и переезжает в другой город.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Д) Профессор Пётр М. не был избран на ранее занимаемую им должность заведующего кафедрой философии.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32385" marB="32385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3885909"/>
              </p:ext>
            </p:extLst>
          </p:nvPr>
        </p:nvGraphicFramePr>
        <p:xfrm>
          <a:off x="7113319" y="2719449"/>
          <a:ext cx="4678878" cy="3776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8878"/>
              </a:tblGrid>
              <a:tr h="1121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ОСНОВАНИЯ ПРЕКРАЩЕНИЯ ТРУДОВОГО ДОГОВОРА В РФ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32385" marB="32385" anchor="ctr"/>
                </a:tc>
              </a:tr>
              <a:tr h="2655119">
                <a:tc>
                  <a:txBody>
                    <a:bodyPr/>
                    <a:lstStyle/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инициатива работодателя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инициатива работника</a:t>
                      </a:r>
                    </a:p>
                    <a:p>
                      <a:pPr indent="203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обстоятельства, не зависящие от воли сторон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32385" marB="3238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737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685</Words>
  <Application>Microsoft Office PowerPoint</Application>
  <PresentationFormat>Произвольный</PresentationFormat>
  <Paragraphs>131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Трудовое право </vt:lpstr>
      <vt:lpstr> 1  задание</vt:lpstr>
      <vt:lpstr>  2   задание</vt:lpstr>
      <vt:lpstr>Задание  3  </vt:lpstr>
      <vt:lpstr> 4  задание</vt:lpstr>
      <vt:lpstr> 5  задание</vt:lpstr>
      <vt:lpstr>  6  задание</vt:lpstr>
      <vt:lpstr>7 задание</vt:lpstr>
      <vt:lpstr>8 задание</vt:lpstr>
      <vt:lpstr> 9 задание</vt:lpstr>
      <vt:lpstr>10 задание</vt:lpstr>
      <vt:lpstr>11 теория для 1 варианта</vt:lpstr>
      <vt:lpstr> 11 теория для 2 варианта</vt:lpstr>
      <vt:lpstr>ответы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Трудовое право </dc:title>
  <dc:creator>user</dc:creator>
  <cp:lastModifiedBy>Семен</cp:lastModifiedBy>
  <cp:revision>7</cp:revision>
  <dcterms:created xsi:type="dcterms:W3CDTF">2021-04-16T05:19:59Z</dcterms:created>
  <dcterms:modified xsi:type="dcterms:W3CDTF">2021-04-18T16:19:01Z</dcterms:modified>
</cp:coreProperties>
</file>