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6" r:id="rId7"/>
    <p:sldId id="272" r:id="rId8"/>
    <p:sldId id="271" r:id="rId9"/>
    <p:sldId id="260" r:id="rId10"/>
    <p:sldId id="261" r:id="rId11"/>
    <p:sldId id="262" r:id="rId12"/>
    <p:sldId id="269" r:id="rId13"/>
    <p:sldId id="270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0%B0%D0%BB%D0%BE%D0%B2%D0%BE%D0%B9_%D0%B2%D0%BD%D1%83%D1%82%D1%80%D0%B5%D0%BD%D0%BD%D0%B8%D0%B9_%D0%BF%D1%80%D0%BE%D0%B4%D1%83%D0%BA%D1%82" TargetMode="External"/><Relationship Id="rId13" Type="http://schemas.openxmlformats.org/officeDocument/2006/relationships/hyperlink" Target="https://ru.wikipedia.org/wiki/%D0%98%D0%BD%D0%BD%D0%BE%D0%B2%D0%B0%D1%86%D0%B8%D1%8F" TargetMode="External"/><Relationship Id="rId3" Type="http://schemas.openxmlformats.org/officeDocument/2006/relationships/hyperlink" Target="https://ru.wikipedia.org/wiki/%D0%98%D0%BD%D0%B4%D0%B5%D0%BA%D1%81_%D0%B4%D0%B5%D0%BC%D0%BE%D0%BA%D1%80%D0%B0%D1%82%D0%B8%D0%B8_(Economist)" TargetMode="External"/><Relationship Id="rId7" Type="http://schemas.openxmlformats.org/officeDocument/2006/relationships/hyperlink" Target="https://ru.wikipedia.org/wiki/%D0%98%D0%BD%D0%B4%D0%B5%D0%BA%D1%81_%D1%87%D0%B5%D0%BB%D0%BE%D0%B2%D0%B5%D1%87%D0%B5%D1%81%D0%BA%D0%BE%D0%B3%D0%BE_%D1%80%D0%B0%D0%B7%D0%B2%D0%B8%D1%82%D0%B8%D1%8F" TargetMode="External"/><Relationship Id="rId12" Type="http://schemas.openxmlformats.org/officeDocument/2006/relationships/hyperlink" Target="https://ru.wikipedia.org/wiki/%D0%92%D1%81%D0%B5%D0%BC%D0%B8%D1%80%D0%BD%D1%8B%D0%B9_%D0%BE%D0%B1%D0%B7%D0%BE%D1%80_%D1%86%D0%B5%D0%BD%D0%BD%D0%BE%D1%81%D1%82%D0%B5%D0%B9" TargetMode="External"/><Relationship Id="rId2" Type="http://schemas.openxmlformats.org/officeDocument/2006/relationships/hyperlink" Target="https://ru.wikipedia.org/wiki/Freedom_Hou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8%D0%BD%D0%B4%D0%B5%D0%BA%D1%81_%D0%BA%D0%B0%D1%87%D0%B5%D1%81%D1%82%D0%B2%D0%B0_%D0%B6%D0%B8%D0%B7%D0%BD%D0%B8" TargetMode="External"/><Relationship Id="rId11" Type="http://schemas.openxmlformats.org/officeDocument/2006/relationships/hyperlink" Target="https://ru.wikipedia.org/wiki/%D0%A2%D0%BE%D0%BB%D0%B5%D1%80%D0%B0%D0%BD%D1%82%D0%BD%D0%BE%D1%81%D1%82%D1%8C_(%D1%81%D0%BE%D1%86%D0%B8%D0%BE%D0%BB%D0%BE%D0%B3%D0%B8%D1%8F)" TargetMode="External"/><Relationship Id="rId5" Type="http://schemas.openxmlformats.org/officeDocument/2006/relationships/hyperlink" Target="https://ru.wikipedia.org/wiki/%D0%9A%D0%BE%D1%8D%D1%84%D1%84%D0%B8%D1%86%D0%B8%D0%B5%D0%BD%D1%82_%D0%94%D0%B6%D0%B8%D0%BD%D0%B8" TargetMode="External"/><Relationship Id="rId10" Type="http://schemas.openxmlformats.org/officeDocument/2006/relationships/hyperlink" Target="https://ru.wikipedia.org/wiki/%D0%98%D0%BD%D0%B4%D0%B5%D0%BA%D1%81_%D1%8D%D0%BA%D0%BE%D0%BD%D0%BE%D0%BC%D0%B8%D1%87%D0%B5%D1%81%D0%BA%D0%BE%D0%B9_%D1%81%D0%B2%D0%BE%D0%B1%D0%BE%D0%B4%D1%8B" TargetMode="External"/><Relationship Id="rId4" Type="http://schemas.openxmlformats.org/officeDocument/2006/relationships/hyperlink" Target="https://ru.wikipedia.org/wiki/The_Economist" TargetMode="External"/><Relationship Id="rId9" Type="http://schemas.openxmlformats.org/officeDocument/2006/relationships/hyperlink" Target="https://ru.wikipedia.org/wiki/%D0%AD%D0%BA%D0%BE%D0%BD%D0%BE%D0%BC%D0%B8%D1%87%D0%B5%D1%81%D0%BA%D0%B8%D0%B9_%D1%80%D0%BE%D1%81%D1%8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1%91%D0%BC%D0%BD%D1%8B%D0%B5_%D0%B2%D0%B5%D0%BA%D0%B0_%D0%A1%D1%80%D0%B5%D0%B4%D0%BD%D0%B5%D0%B2%D0%B5%D0%BA%D0%BE%D0%B2%D1%8C%D1%8F" TargetMode="External"/><Relationship Id="rId2" Type="http://schemas.openxmlformats.org/officeDocument/2006/relationships/hyperlink" Target="https://ru.wikipedia.org/wiki/%D0%98%D0%BD%D0%BD%D0%BE%D0%B2%D0%B0%D1%86%D0%B8%D0%B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ru.wikipedia.org/wiki/%D0%A0%D0%B8%D0%BC%D1%81%D0%BA%D0%B0%D1%8F_%D0%B8%D0%BC%D0%BF%D0%B5%D1%80%D0%B8%D1%8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F%D1%80%D0%BE%D0%B3%D1%80%D0%B5%D1%81%D1%8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D%D1%80%D0%B0%D0%B2%D1%81%D1%82%D0%B2%D0%B5%D0%BD%D0%BD%D0%BE%D1%81%D1%82%D1%8C" TargetMode="External"/><Relationship Id="rId3" Type="http://schemas.openxmlformats.org/officeDocument/2006/relationships/hyperlink" Target="https://ru.wikipedia.org/wiki/%D0%94%D0%B5%D0%B3%D1%80%D0%B0%D0%B4%D0%B0%D1%86%D0%B8%D1%8F" TargetMode="External"/><Relationship Id="rId7" Type="http://schemas.openxmlformats.org/officeDocument/2006/relationships/hyperlink" Target="https://ru.wikipedia.org/wiki/%D0%9F%D1%80%D0%B0%D0%B2%D0%BE" TargetMode="External"/><Relationship Id="rId2" Type="http://schemas.openxmlformats.org/officeDocument/2006/relationships/hyperlink" Target="https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E%D0%BB%D0%B8%D1%82%D0%B8%D0%BA%D0%B0" TargetMode="External"/><Relationship Id="rId5" Type="http://schemas.openxmlformats.org/officeDocument/2006/relationships/hyperlink" Target="https://ru.wikipedia.org/wiki/%D0%A6%D0%B8%D0%B2%D0%B8%D0%BB%D0%B8%D0%B7%D0%B0%D1%86%D0%B8%D1%8F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s://ru.wikipedia.org/wiki/%D0%94%D0%B8%D0%BA%D0%BE%D1%81%D1%82%D1%8C" TargetMode="External"/><Relationship Id="rId9" Type="http://schemas.openxmlformats.org/officeDocument/2006/relationships/hyperlink" Target="https://ru.wikipedia.org/wiki/%D0%AD%D1%82%D0%B8%D0%BA%D0%B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2%D0%BE%D0%B1%D0%BE%D0%B4%D0%B0" TargetMode="External"/><Relationship Id="rId2" Type="http://schemas.openxmlformats.org/officeDocument/2006/relationships/hyperlink" Target="https://ru.wikipedia.org/wiki/%D0%AD%D0%BF%D0%BE%D1%85%D0%B0_%D0%9F%D1%80%D0%BE%D1%81%D0%B2%D0%B5%D1%89%D0%B5%D0%BD%D0%B8%D1%8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5%D1%81%D0%B8%D0%BE%D0%B4" TargetMode="External"/><Relationship Id="rId2" Type="http://schemas.openxmlformats.org/officeDocument/2006/relationships/hyperlink" Target="https://ru.wikipedia.org/wiki/%D0%9C%D0%B8%D1%84_%D0%BE_%D0%9F%D1%80%D0%BE%D0%BC%D0%B5%D1%82%D0%B5%D0%B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_%D0%B3%D1%80%D0%B0%D0%B4%D0%B5_%D0%91%D0%BE%D0%B6%D1%8C%D0%B5%D0%BC" TargetMode="External"/><Relationship Id="rId2" Type="http://schemas.openxmlformats.org/officeDocument/2006/relationships/hyperlink" Target="https://ru.wikipedia.org/wiki/%D0%90%D0%B2%D1%80%D0%B5%D0%BB%D0%B8%D0%B9_%D0%90%D0%B2%D0%B3%D1%83%D1%81%D1%82%D0%B8%D0%B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0%B3%D1%8E%D1%81%D1%82_%D0%9A%D0%BE%D0%BD%D1%82" TargetMode="External"/><Relationship Id="rId2" Type="http://schemas.openxmlformats.org/officeDocument/2006/relationships/hyperlink" Target="https://ru.wikipedia.org/wiki/%D0%93%D0%B5%D0%BE%D1%80%D0%B3_%D0%A4%D1%80%D0%B8%D0%B4%D1%80%D0%B8%D1%85_%D0%92%D0%B8%D0%BB%D1%8C%D0%B3%D0%B5%D0%BB%D1%8C%D0%BC_%D0%93%D0%B5%D0%B3%D0%B5%D0%BB%D1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wiki/%D0%98%D0%BC%D0%BC%D0%B0%D0%BD%D1%83%D0%B8%D0%BB_%D0%9A%D0%B0%D0%BD%D1%8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ru.wikipedia.org/wiki/%D0%9A%D0%B0%D1%80%D0%BB_%D0%9C%D0%B0%D1%80%D0%BA%D1%8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%D0%9E%D1%87%D0%B5%D1%80%D0%BA%D0%B8_%D0%B8%D1%81%D1%82%D0%BE%D1%80%D0%B8%D1%87%D0%B5%D1%81%D0%BA%D0%BE%D0%B9_%D0%BA%D0%B0%D1%80%D1%82%D0%B8%D0%BD%D1%8B_%D0%BF%D1%80%D0%BE%D0%B3%D1%80%D0%B5%D1%81%D1%81%D0%B0_%D1%87%D0%B5%D0%BB%D0%BE%D0%B2%D0%B5%D1%87%D0%B5%D1%81%D0%BA%D0%BE%D0%B3%D0%BE_%D1%80%D0%B0%D0%B7%D1%83%D0%BC%D0%B0&amp;action=edit&amp;redlink=1" TargetMode="External"/><Relationship Id="rId13" Type="http://schemas.openxmlformats.org/officeDocument/2006/relationships/hyperlink" Target="https://ru.wikipedia.org/wiki/%D0%9C%D0%B0%D1%80%D0%BA%D1%81%D0%B8%D0%B7%D0%BC" TargetMode="External"/><Relationship Id="rId18" Type="http://schemas.openxmlformats.org/officeDocument/2006/relationships/hyperlink" Target="https://ru.wikipedia.org/wiki/%D0%AD%D0%BA%D0%BE%D0%BD%D0%BE%D0%BC%D0%B8%D1%87%D0%B5%D1%81%D0%BA%D0%BE-%D1%84%D0%B8%D0%BB%D0%BE%D1%81%D0%BE%D1%84%D1%81%D0%BA%D0%B8%D0%B5_%D1%80%D1%83%D0%BA%D0%BE%D0%BF%D0%B8%D1%81%D0%B8_1844_%D0%B3%D0%BE%D0%B4%D0%B0" TargetMode="External"/><Relationship Id="rId3" Type="http://schemas.openxmlformats.org/officeDocument/2006/relationships/hyperlink" Target="https://ru.wikipedia.org/wiki/1737" TargetMode="External"/><Relationship Id="rId21" Type="http://schemas.openxmlformats.org/officeDocument/2006/relationships/hyperlink" Target="https://ru.wikipedia.org/wiki/%D0%9F%D1%80%D0%BE%D0%B3%D1%80%D0%B5%D1%81%D1%81" TargetMode="External"/><Relationship Id="rId7" Type="http://schemas.openxmlformats.org/officeDocument/2006/relationships/hyperlink" Target="https://ru.wikipedia.org/wiki/1750" TargetMode="External"/><Relationship Id="rId12" Type="http://schemas.openxmlformats.org/officeDocument/2006/relationships/hyperlink" Target="https://ru.wikipedia.org/wiki/%D0%9F%D1%80%D0%BE%D1%81%D0%B2%D0%B5%D1%89%D0%B5%D0%BD%D0%BD%D1%8B%D0%B9_%D0%B4%D0%B5%D1%81%D0%BF%D0%BE%D1%82%D0%B8%D0%B7%D0%BC" TargetMode="External"/><Relationship Id="rId17" Type="http://schemas.openxmlformats.org/officeDocument/2006/relationships/hyperlink" Target="https://ru.wikipedia.org/wiki/%D0%9A%D0%B0%D0%BF%D0%B8%D1%82%D0%B0%D0%BB_(%D0%9C%D0%B0%D1%80%D0%BA%D1%81)" TargetMode="External"/><Relationship Id="rId2" Type="http://schemas.openxmlformats.org/officeDocument/2006/relationships/hyperlink" Target="https://ru.wikipedia.org/wiki/%D0%A1%D0%B5%D0%BD-%D0%9F%D1%8C%D0%B5%D1%80,_%D0%A8%D0%B0%D1%80%D0%BB%D1%8C" TargetMode="External"/><Relationship Id="rId16" Type="http://schemas.openxmlformats.org/officeDocument/2006/relationships/hyperlink" Target="https://ru.wikipedia.org/wiki/%D0%9A%D1%80%D0%B8%D1%82%D0%B8%D0%BA%D0%B0_%D0%93%D0%BE%D1%82%D1%81%D0%BA%D0%BE%D0%B9_%D0%BF%D1%80%D0%BE%D0%B3%D1%80%D0%B0%D0%BC%D0%BC%D1%8B" TargetMode="External"/><Relationship Id="rId20" Type="http://schemas.openxmlformats.org/officeDocument/2006/relationships/hyperlink" Target="https://ru.wikipedia.org/wiki/%D0%92%D1%81%D0%B5%D0%BC%D0%B8%D1%80%D0%BD%D0%B0%D1%8F_%D0%B8%D1%81%D1%82%D0%BE%D1%80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%D0%A0%D0%B0%D1%81%D1%81%D1%83%D0%B6%D0%B4%D0%B5%D0%BD%D0%B8%D1%8F_%D0%BE_%D0%BF%D0%BE%D1%81%D0%BB%D0%B5%D0%B4%D0%BE%D0%B2%D0%B0%D1%82%D0%B5%D0%BB%D1%8C%D0%BD%D0%BE%D0%BC_%D0%BF%D1%80%D0%BE%D0%B3%D1%80%D0%B5%D1%81%D1%81%D0%B5_%D1%87%D0%B5%D0%BB%D0%BE%D0%B2%D0%B5%D1%87%D0%B5%D1%81%D0%BA%D0%BE%D0%B3%D0%BE_%D1%80%D0%B0%D0%B7%D1%83%D0%BC%D0%B0&amp;action=edit&amp;redlink=1" TargetMode="External"/><Relationship Id="rId11" Type="http://schemas.openxmlformats.org/officeDocument/2006/relationships/hyperlink" Target="https://ru.wikipedia.org/wiki/%D0%9F%D0%BE%D0%B7%D0%B8%D1%82%D0%B8%D0%B2%D0%B8%D0%B7%D0%BC" TargetMode="External"/><Relationship Id="rId5" Type="http://schemas.openxmlformats.org/officeDocument/2006/relationships/hyperlink" Target="https://ru.wikipedia.org/wiki/XVIII_%D0%B2%D0%B5%D0%BA" TargetMode="External"/><Relationship Id="rId15" Type="http://schemas.openxmlformats.org/officeDocument/2006/relationships/hyperlink" Target="https://ru.wikipedia.org/wiki/%D0%9E%D1%82%D1%87%D1%83%D0%B6%D0%B4%D0%B5%D0%BD%D0%B8%D0%B5_(%D1%84%D0%B8%D0%BB%D0%BE%D1%81%D0%BE%D1%84%D0%B8%D1%8F)" TargetMode="External"/><Relationship Id="rId10" Type="http://schemas.openxmlformats.org/officeDocument/2006/relationships/hyperlink" Target="https://ru.wikipedia.org/wiki/1794" TargetMode="External"/><Relationship Id="rId19" Type="http://schemas.openxmlformats.org/officeDocument/2006/relationships/hyperlink" Target="https://ru.wikipedia.org/wiki/%D0%92._%D0%98._%D0%9B%D0%B5%D0%BD%D0%B8%D0%BD" TargetMode="External"/><Relationship Id="rId4" Type="http://schemas.openxmlformats.org/officeDocument/2006/relationships/hyperlink" Target="https://ru.wikipedia.org/wiki/%D0%A4%D0%B8%D0%BB%D0%BE%D1%81%D0%BE%D1%84%D0%B8%D1%8F_%D0%B8%D1%81%D1%82%D0%BE%D1%80%D0%B8%D0%B8" TargetMode="External"/><Relationship Id="rId9" Type="http://schemas.openxmlformats.org/officeDocument/2006/relationships/hyperlink" Target="https://ru.wikipedia.org/wiki/%D0%9A%D0%BE%D0%BD%D0%B4%D0%BE%D1%80%D1%81%D0%B5" TargetMode="External"/><Relationship Id="rId14" Type="http://schemas.openxmlformats.org/officeDocument/2006/relationships/hyperlink" Target="https://ru.wikipedia.org/wiki/%D0%94%D0%B8%D0%B0%D0%BB%D0%B5%D0%BA%D1%82%D0%B8%D0%BA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Проблема общественного прогресса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обществознание 10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прогресс в понимании художника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5105400" cy="5334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У Клее есть картина под названием «</a:t>
            </a:r>
            <a:r>
              <a:rPr lang="ru-RU" dirty="0" err="1" smtClean="0"/>
              <a:t>Angelus</a:t>
            </a:r>
            <a:r>
              <a:rPr lang="ru-RU" dirty="0" smtClean="0"/>
              <a:t> </a:t>
            </a:r>
            <a:r>
              <a:rPr lang="ru-RU" dirty="0" err="1" smtClean="0"/>
              <a:t>Novus</a:t>
            </a:r>
            <a:r>
              <a:rPr lang="ru-RU" dirty="0" smtClean="0"/>
              <a:t>». На ней изображён ангел, выглядящий так, словно он готовится расстаться с чем-то, на что пристально смотрит. Глаза его широко раскрыты, рот округлен, а крылья расправлены. Так должен выглядеть ангел истории. Его лик обращён к прошлому. Там, где для </a:t>
            </a:r>
            <a:r>
              <a:rPr lang="ru-RU" dirty="0" err="1" smtClean="0"/>
              <a:t>н</a:t>
            </a:r>
            <a:r>
              <a:rPr lang="ru-RU" dirty="0" smtClean="0"/>
              <a:t> а с — цепочка предстоящих событий, там о </a:t>
            </a:r>
            <a:r>
              <a:rPr lang="ru-RU" dirty="0" err="1" smtClean="0"/>
              <a:t>н</a:t>
            </a:r>
            <a:r>
              <a:rPr lang="ru-RU" dirty="0" smtClean="0"/>
              <a:t> видит сплошную катастрофу, непрестанно громоздящую руины над руинами и сваливающую все это к его ногам.</a:t>
            </a:r>
          </a:p>
          <a:p>
            <a:pPr>
              <a:buNone/>
            </a:pPr>
            <a:r>
              <a:rPr lang="ru-RU" dirty="0" smtClean="0"/>
              <a:t> Он бы и остался, чтобы поднять мертвых и слепить обломки. Но шквальный ветер, несущийся из рая, наполняет его крылья с такой силой, что он уже не может их сложить. Ветер неудержимо несет его в будущее, к которому он обращён спиной, в то время как гора обломков перед ним поднимается к небу. То, что мы называем прогрессом, и есть этот шквал.</a:t>
            </a:r>
            <a:endParaRPr lang="ru-RU" dirty="0"/>
          </a:p>
        </p:txBody>
      </p:sp>
      <p:pic>
        <p:nvPicPr>
          <p:cNvPr id="1026" name="Picture 2" descr="C:\Users\Семен\Desktop\kleeangel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447800"/>
            <a:ext cx="3073400" cy="4126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Проблема оценки динамики прогресса 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Оценка прогресса в целом или его составляющих не может быть полной в силу многомерности и не всегда полной осознанности всего комплекса процессов, конституирующих общество, природу и человека как целостность. Однако, несмотря на неполноту оценки, такие критерии существуют:</a:t>
            </a:r>
          </a:p>
          <a:p>
            <a:pPr marL="0" indent="0">
              <a:buNone/>
            </a:pPr>
            <a:r>
              <a:rPr lang="ru-RU" dirty="0" smtClean="0"/>
              <a:t>       социальная составляющая прогресса оценивается по следующим параметрам:</a:t>
            </a:r>
          </a:p>
          <a:p>
            <a:pPr marL="0" indent="0">
              <a:buNone/>
            </a:pPr>
            <a:r>
              <a:rPr lang="ru-RU" dirty="0" smtClean="0"/>
              <a:t>          оценка демократичности общества, степени реализации прав и свобод граждан -</a:t>
            </a:r>
            <a:r>
              <a:rPr lang="ru-RU" dirty="0" err="1" smtClean="0">
                <a:hlinkClick r:id="rId2" tooltip="Freedom House"/>
              </a:rPr>
              <a:t>Freedom</a:t>
            </a:r>
            <a:r>
              <a:rPr lang="ru-RU" dirty="0" smtClean="0">
                <a:hlinkClick r:id="rId2" tooltip="Freedom House"/>
              </a:rPr>
              <a:t> </a:t>
            </a:r>
            <a:r>
              <a:rPr lang="ru-RU" dirty="0" err="1" smtClean="0">
                <a:hlinkClick r:id="rId2" tooltip="Freedom House"/>
              </a:rPr>
              <a:t>House</a:t>
            </a:r>
            <a:r>
              <a:rPr lang="ru-RU" dirty="0" smtClean="0"/>
              <a:t>, «</a:t>
            </a:r>
            <a:r>
              <a:rPr lang="ru-RU" dirty="0" err="1" smtClean="0"/>
              <a:t>Cross-National</a:t>
            </a:r>
            <a:r>
              <a:rPr lang="ru-RU" dirty="0" smtClean="0"/>
              <a:t> </a:t>
            </a:r>
            <a:r>
              <a:rPr lang="ru-RU" dirty="0" err="1" smtClean="0"/>
              <a:t>Time-Series</a:t>
            </a:r>
            <a:r>
              <a:rPr lang="ru-RU" dirty="0" smtClean="0"/>
              <a:t> </a:t>
            </a:r>
            <a:r>
              <a:rPr lang="ru-RU" dirty="0" err="1" smtClean="0"/>
              <a:t>Data</a:t>
            </a:r>
            <a:r>
              <a:rPr lang="ru-RU" dirty="0" smtClean="0"/>
              <a:t> </a:t>
            </a:r>
            <a:r>
              <a:rPr lang="ru-RU" dirty="0" err="1" smtClean="0"/>
              <a:t>Archives</a:t>
            </a:r>
            <a:r>
              <a:rPr lang="ru-RU" dirty="0" smtClean="0"/>
              <a:t>», «</a:t>
            </a:r>
            <a:r>
              <a:rPr lang="ru-RU" dirty="0" err="1" smtClean="0"/>
              <a:t>Polity</a:t>
            </a:r>
            <a:r>
              <a:rPr lang="ru-RU" dirty="0" smtClean="0"/>
              <a:t> IV», </a:t>
            </a:r>
            <a:r>
              <a:rPr lang="ru-RU" dirty="0" smtClean="0">
                <a:hlinkClick r:id="rId3" tooltip="Индекс демократии (Economist)"/>
              </a:rPr>
              <a:t>Индекс демократии (</a:t>
            </a:r>
            <a:r>
              <a:rPr lang="ru-RU" dirty="0" err="1" smtClean="0">
                <a:hlinkClick r:id="rId3" tooltip="Индекс демократии (Economist)"/>
              </a:rPr>
              <a:t>Economist</a:t>
            </a:r>
            <a:r>
              <a:rPr lang="ru-RU" dirty="0" smtClean="0">
                <a:hlinkClick r:id="rId3" tooltip="Индекс демократии (Economist)"/>
              </a:rPr>
              <a:t>)</a:t>
            </a:r>
            <a:r>
              <a:rPr lang="ru-RU" dirty="0" smtClean="0"/>
              <a:t> журнала «</a:t>
            </a:r>
            <a:r>
              <a:rPr lang="ru-RU" dirty="0" err="1" smtClean="0">
                <a:hlinkClick r:id="rId4" tooltip="The Economist"/>
              </a:rPr>
              <a:t>The</a:t>
            </a:r>
            <a:r>
              <a:rPr lang="ru-RU" dirty="0" smtClean="0">
                <a:hlinkClick r:id="rId4" tooltip="The Economist"/>
              </a:rPr>
              <a:t> </a:t>
            </a:r>
            <a:r>
              <a:rPr lang="ru-RU" dirty="0" err="1" smtClean="0">
                <a:hlinkClick r:id="rId4" tooltip="The Economist"/>
              </a:rPr>
              <a:t>Economist</a:t>
            </a:r>
            <a:r>
              <a:rPr lang="ru-RU" dirty="0" smtClean="0"/>
              <a:t>», «</a:t>
            </a:r>
            <a:r>
              <a:rPr lang="ru-RU" dirty="0" err="1" smtClean="0"/>
              <a:t>Democracy</a:t>
            </a:r>
            <a:r>
              <a:rPr lang="ru-RU" dirty="0" smtClean="0"/>
              <a:t> </a:t>
            </a:r>
            <a:r>
              <a:rPr lang="ru-RU" dirty="0" err="1" smtClean="0"/>
              <a:t>Barometer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       оценка уровня социального равенства, степени разрыва между доходами самых богатых и    самых бедных граждан (</a:t>
            </a:r>
            <a:r>
              <a:rPr lang="ru-RU" dirty="0" smtClean="0">
                <a:hlinkClick r:id="rId5" tooltip="Коэффициент Джини"/>
              </a:rPr>
              <a:t>Коэффициент Джини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        оценка качества жизни (</a:t>
            </a:r>
            <a:r>
              <a:rPr lang="ru-RU" dirty="0" smtClean="0">
                <a:hlinkClick r:id="rId6" tooltip="Индекс качества жизни"/>
              </a:rPr>
              <a:t>Индекс качества жизни</a:t>
            </a:r>
            <a:r>
              <a:rPr lang="ru-RU" dirty="0" smtClean="0"/>
              <a:t>, </a:t>
            </a:r>
            <a:r>
              <a:rPr lang="ru-RU" dirty="0" smtClean="0">
                <a:hlinkClick r:id="rId7" tooltip="Индекс человеческого развития"/>
              </a:rPr>
              <a:t>Индекс человеческого развития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        экономическая составляющая прогресса: (</a:t>
            </a:r>
            <a:r>
              <a:rPr lang="ru-RU" dirty="0" smtClean="0">
                <a:hlinkClick r:id="rId8" tooltip="Валовой внутренний продукт"/>
              </a:rPr>
              <a:t>Валовой внутренний продукт</a:t>
            </a:r>
            <a:r>
              <a:rPr lang="ru-RU" dirty="0" smtClean="0"/>
              <a:t>, </a:t>
            </a:r>
            <a:r>
              <a:rPr lang="ru-RU" dirty="0" smtClean="0">
                <a:hlinkClick r:id="rId9" tooltip="Экономический рост"/>
              </a:rPr>
              <a:t>Экономический рост</a:t>
            </a:r>
            <a:r>
              <a:rPr lang="ru-RU" dirty="0" smtClean="0"/>
              <a:t>, </a:t>
            </a:r>
            <a:r>
              <a:rPr lang="ru-RU" dirty="0" smtClean="0">
                <a:hlinkClick r:id="rId10" tooltip="Индекс экономической свободы"/>
              </a:rPr>
              <a:t>Индекс экономической свободы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          духовная составляющая: (</a:t>
            </a:r>
            <a:r>
              <a:rPr lang="ru-RU" dirty="0" smtClean="0">
                <a:hlinkClick r:id="rId11" tooltip="Толерантность (социология)"/>
              </a:rPr>
              <a:t>индекс толерантности</a:t>
            </a:r>
            <a:r>
              <a:rPr lang="ru-RU" dirty="0" smtClean="0"/>
              <a:t>, </a:t>
            </a:r>
            <a:r>
              <a:rPr lang="ru-RU" dirty="0" smtClean="0">
                <a:hlinkClick r:id="rId12" tooltip="Всемирный обзор ценностей"/>
              </a:rPr>
              <a:t>Всемирный обзор ценностей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           научная составляющая — уровень </a:t>
            </a:r>
            <a:r>
              <a:rPr lang="ru-RU" dirty="0" smtClean="0">
                <a:hlinkClick r:id="rId13" tooltip="Инновация"/>
              </a:rPr>
              <a:t>инноваций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    определённые направления науки и техники не развиваются из-за того, что они экономически невыгодны;</a:t>
            </a:r>
          </a:p>
          <a:p>
            <a:pPr>
              <a:buNone/>
            </a:pPr>
            <a:r>
              <a:rPr lang="ru-RU" dirty="0" smtClean="0"/>
              <a:t>        способность людей поглощать знания подходит к концу, и в результате делать новые открытия становится всё труднее.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Конец прогресса?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9530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000" dirty="0"/>
              <a:t>Американский физик </a:t>
            </a:r>
            <a:r>
              <a:rPr lang="ru-RU" sz="2000" b="1" dirty="0"/>
              <a:t>Джонатан </a:t>
            </a:r>
            <a:r>
              <a:rPr lang="ru-RU" sz="2000" b="1" dirty="0" err="1"/>
              <a:t>Хюбнер</a:t>
            </a:r>
            <a:r>
              <a:rPr lang="ru-RU" sz="2000" b="1" dirty="0"/>
              <a:t> </a:t>
            </a:r>
            <a:r>
              <a:rPr lang="ru-RU" sz="2000" dirty="0"/>
              <a:t>считает, что уровень </a:t>
            </a:r>
            <a:r>
              <a:rPr lang="ru-RU" sz="2000" dirty="0">
                <a:hlinkClick r:id="rId2" tooltip="Инновации"/>
              </a:rPr>
              <a:t>инноваций</a:t>
            </a:r>
            <a:r>
              <a:rPr lang="ru-RU" sz="2000" dirty="0"/>
              <a:t> достиг максимума в </a:t>
            </a:r>
            <a:r>
              <a:rPr lang="ru-RU" sz="2000" b="1" dirty="0"/>
              <a:t>1873 г.</a:t>
            </a:r>
            <a:r>
              <a:rPr lang="ru-RU" sz="2000" dirty="0"/>
              <a:t> и с тех пор постоянно снижается. По его мнению, сегодняшний уровень инноваций (7 важных технических изобретений на миллиард человек в год) примерно равен показателю 1600 г., а к 2024 г. он упадёт до уровня «</a:t>
            </a:r>
            <a:r>
              <a:rPr lang="ru-RU" sz="2000" dirty="0">
                <a:hlinkClick r:id="rId3" tooltip="Тёмные века Средневековья"/>
              </a:rPr>
              <a:t>Тёмных веков</a:t>
            </a:r>
            <a:r>
              <a:rPr lang="ru-RU" sz="2000" dirty="0"/>
              <a:t>», наступивших после падения </a:t>
            </a:r>
            <a:r>
              <a:rPr lang="ru-RU" sz="2000" dirty="0">
                <a:hlinkClick r:id="rId4" tooltip="Римская империя"/>
              </a:rPr>
              <a:t>Римской империи</a:t>
            </a:r>
            <a:r>
              <a:rPr lang="ru-RU" sz="2000" dirty="0"/>
              <a:t>.</a:t>
            </a:r>
          </a:p>
          <a:p>
            <a:pPr>
              <a:buNone/>
            </a:pPr>
            <a:r>
              <a:rPr lang="ru-RU" sz="2000" b="1" dirty="0"/>
              <a:t>    </a:t>
            </a:r>
            <a:r>
              <a:rPr lang="ru-RU" sz="2000" b="1" dirty="0" err="1"/>
              <a:t>Хюбнер</a:t>
            </a:r>
            <a:r>
              <a:rPr lang="ru-RU" sz="2000" b="1" dirty="0"/>
              <a:t> </a:t>
            </a:r>
            <a:r>
              <a:rPr lang="ru-RU" sz="2000" dirty="0"/>
              <a:t>называет две возможные </a:t>
            </a:r>
            <a:r>
              <a:rPr lang="ru-RU" sz="2000" b="1" dirty="0"/>
              <a:t>причины замедления научного прогресса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61566" y="1524000"/>
            <a:ext cx="322520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5774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Причины замедления технического прогресса ( по </a:t>
            </a:r>
            <a:r>
              <a:rPr lang="ru-RU" dirty="0" err="1" smtClean="0"/>
              <a:t>Хюбнеру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В </a:t>
            </a:r>
            <a:r>
              <a:rPr lang="en-US" dirty="0" smtClean="0"/>
              <a:t>XXI </a:t>
            </a:r>
            <a:r>
              <a:rPr lang="ru-RU" dirty="0" smtClean="0"/>
              <a:t>веке появляются теории скептически настроенные по отношению к </a:t>
            </a:r>
            <a:r>
              <a:rPr lang="ru-RU" dirty="0" smtClean="0"/>
              <a:t>прогрессу. В чем по- вашему причина скепсиса?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найдите самостоятельно причины замедления прогресса, выдвинутые Джонатаном </a:t>
            </a:r>
            <a:r>
              <a:rPr lang="ru-RU" dirty="0" err="1" smtClean="0"/>
              <a:t>Хюбнером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5576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Критерии прогресса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Проблема критериев прогресса считается одной из сложнейших в науках </a:t>
            </a:r>
            <a:r>
              <a:rPr lang="ru-RU" dirty="0" smtClean="0"/>
              <a:t>об обществе.</a:t>
            </a:r>
            <a:r>
              <a:rPr lang="ru-RU" baseline="30000" dirty="0" smtClean="0">
                <a:hlinkClick r:id="rId2"/>
              </a:rPr>
              <a:t>]</a:t>
            </a:r>
            <a:r>
              <a:rPr lang="ru-RU" dirty="0" smtClean="0"/>
              <a:t> Трудности с определением критериев прогресса вызваны тем, что прогресс понимается только как улучшение жизни населения.</a:t>
            </a:r>
          </a:p>
          <a:p>
            <a:pPr>
              <a:buNone/>
            </a:pPr>
            <a:r>
              <a:rPr lang="ru-RU" dirty="0" smtClean="0"/>
              <a:t> В истории же человечества часто бывало так, что при явном движении вперед подавляющему большинству населения жить становилось хуже. Наиболее ярким примером такого рода является переход от охоты и собирательства к земледелию. Пища становилась бедной белками и значительно более однообразной, труд более монотонным и тяжелым, в результате всего этого комплекса факторов продолжительность жизни у ранних земледельцев была существенно меньше, чем у охотников и собирателей.</a:t>
            </a:r>
            <a:r>
              <a:rPr lang="ru-RU" baseline="30000" dirty="0" smtClean="0"/>
              <a:t> 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 Для преодоления этих трудностей в качестве критерия прогресса предлагается рост уровня развития населения, где уровень развития — это способность населения решать жизненные проблемы</a:t>
            </a:r>
            <a:r>
              <a:rPr lang="ru-RU" baseline="30000" dirty="0" smtClean="0">
                <a:hlinkClick r:id="rId2"/>
              </a:rPr>
              <a:t>]</a:t>
            </a:r>
            <a:r>
              <a:rPr lang="ru-RU" dirty="0" smtClean="0"/>
              <a:t>. Такой критерий предполагает, что прогресс не связан напрямую с улучшением жизни людей. Рост уровня развития происходит в результате усложнения трудовой деятельности. Следовательно, чем сложнее трудовая деятельность населения, тем выше его уровень развития, иными словами, структура занятости населения определяет главные параметры общества</a:t>
            </a:r>
            <a:r>
              <a:rPr lang="ru-RU" baseline="30000" dirty="0" smtClean="0">
                <a:hlinkClick r:id="rId2"/>
              </a:rPr>
              <a:t>]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Найти Декларацию ООН о социальном прогрессе 1969 года и выписать критерии прогресса. </a:t>
            </a:r>
          </a:p>
          <a:p>
            <a:pPr>
              <a:buNone/>
            </a:pPr>
            <a:r>
              <a:rPr lang="ru-RU" dirty="0" smtClean="0"/>
              <a:t> найти  информацию о </a:t>
            </a:r>
            <a:r>
              <a:rPr lang="ru-RU" dirty="0" smtClean="0"/>
              <a:t>причинах замедления общественного прогресса по </a:t>
            </a:r>
            <a:r>
              <a:rPr lang="ru-RU" smtClean="0"/>
              <a:t>мнению Джонатана </a:t>
            </a:r>
            <a:r>
              <a:rPr lang="ru-RU" dirty="0" err="1" smtClean="0"/>
              <a:t>Хюбнера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vi-VN" b="1" dirty="0" smtClean="0"/>
              <a:t>Прогре́сс, проградация</a:t>
            </a:r>
            <a:r>
              <a:rPr lang="vi-VN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5181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(</a:t>
            </a:r>
            <a:r>
              <a:rPr lang="ru-RU" sz="1800" dirty="0" smtClean="0">
                <a:hlinkClick r:id="rId2" tooltip="Латинский язык"/>
              </a:rPr>
              <a:t>лат.</a:t>
            </a:r>
            <a:r>
              <a:rPr lang="ru-RU" sz="1800" dirty="0" smtClean="0"/>
              <a:t> </a:t>
            </a:r>
            <a:r>
              <a:rPr lang="ru-RU" sz="1800" i="1" dirty="0" err="1" smtClean="0"/>
              <a:t>pro</a:t>
            </a:r>
            <a:r>
              <a:rPr lang="ru-RU" sz="1800" dirty="0" smtClean="0"/>
              <a:t> — движение вперёд, успех; </a:t>
            </a:r>
            <a:r>
              <a:rPr lang="ru-RU" sz="1800" i="1" dirty="0" err="1" smtClean="0"/>
              <a:t>gradĭ</a:t>
            </a:r>
            <a:r>
              <a:rPr lang="ru-RU" sz="1800" dirty="0" smtClean="0"/>
              <a:t> — шагать, ступать; </a:t>
            </a:r>
            <a:r>
              <a:rPr lang="ru-RU" sz="1800" i="1" dirty="0" err="1" smtClean="0"/>
              <a:t>gradatio</a:t>
            </a:r>
            <a:r>
              <a:rPr lang="ru-RU" sz="1800" dirty="0" smtClean="0"/>
              <a:t> — постепенное повышение) — направление развития от низшего к высшему, положительная динамика, поступательное движение вперед, повышение уровня организации, усложнение способа организации, характеризуется увеличением внутренних связей. Противоположность — </a:t>
            </a:r>
            <a:r>
              <a:rPr lang="ru-RU" sz="1800" i="1" dirty="0" smtClean="0"/>
              <a:t>регресс, </a:t>
            </a:r>
            <a:r>
              <a:rPr lang="ru-RU" sz="1800" i="1" dirty="0" smtClean="0">
                <a:hlinkClick r:id="rId3" tooltip="Деградация"/>
              </a:rPr>
              <a:t>деградация</a:t>
            </a:r>
            <a:r>
              <a:rPr lang="ru-RU" sz="1800" dirty="0" smtClean="0"/>
              <a:t>.  </a:t>
            </a:r>
          </a:p>
          <a:p>
            <a:pPr>
              <a:buNone/>
            </a:pPr>
            <a:r>
              <a:rPr lang="ru-RU" sz="1800" dirty="0" smtClean="0"/>
              <a:t>   </a:t>
            </a:r>
            <a:r>
              <a:rPr lang="ru-RU" sz="1800" b="1" dirty="0" smtClean="0"/>
              <a:t>Общественный/социальный прогресс</a:t>
            </a:r>
            <a:r>
              <a:rPr lang="ru-RU" sz="1800" dirty="0" smtClean="0"/>
              <a:t> — глобальный, всемирно-исторический процесс восхождения человеческих обществ от примитивных состояний (</a:t>
            </a:r>
            <a:r>
              <a:rPr lang="ru-RU" sz="1800" dirty="0" smtClean="0">
                <a:hlinkClick r:id="rId4" tooltip="Дикость"/>
              </a:rPr>
              <a:t>дикости</a:t>
            </a:r>
            <a:r>
              <a:rPr lang="ru-RU" sz="1800" dirty="0" smtClean="0"/>
              <a:t>) к вершинам </a:t>
            </a:r>
            <a:r>
              <a:rPr lang="ru-RU" sz="1800" dirty="0" smtClean="0">
                <a:hlinkClick r:id="rId5" tooltip="Цивилизация"/>
              </a:rPr>
              <a:t>цивилизованного состояния</a:t>
            </a:r>
            <a:r>
              <a:rPr lang="ru-RU" sz="1800" dirty="0" smtClean="0"/>
              <a:t>, основанного на высших научно-технических, </a:t>
            </a:r>
            <a:r>
              <a:rPr lang="ru-RU" sz="1800" dirty="0" smtClean="0">
                <a:hlinkClick r:id="rId6" tooltip="Политика"/>
              </a:rPr>
              <a:t>политико</a:t>
            </a:r>
            <a:r>
              <a:rPr lang="ru-RU" sz="1800" dirty="0" smtClean="0"/>
              <a:t>-</a:t>
            </a:r>
            <a:r>
              <a:rPr lang="ru-RU" sz="1800" dirty="0" smtClean="0">
                <a:hlinkClick r:id="rId7" tooltip="Право"/>
              </a:rPr>
              <a:t>правовых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8" tooltip="Нравственность"/>
              </a:rPr>
              <a:t>нравственно</a:t>
            </a:r>
            <a:r>
              <a:rPr lang="ru-RU" sz="1800" dirty="0" smtClean="0"/>
              <a:t>-</a:t>
            </a:r>
            <a:r>
              <a:rPr lang="ru-RU" sz="1800" dirty="0" smtClean="0">
                <a:hlinkClick r:id="rId9" tooltip="Этика"/>
              </a:rPr>
              <a:t>этических</a:t>
            </a:r>
            <a:r>
              <a:rPr lang="ru-RU" sz="1800" dirty="0" smtClean="0"/>
              <a:t> достижениях.</a:t>
            </a:r>
            <a:endParaRPr lang="ru-RU" sz="1800" dirty="0"/>
          </a:p>
        </p:txBody>
      </p:sp>
      <p:pic>
        <p:nvPicPr>
          <p:cNvPr id="1026" name="Picture 2" descr="Научно технический прогресс вектор | Роялти-фри, бесплатные векторные  Научно технический прогресс картинки на Depositphotos®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25286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Проблема определения прогресса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09600"/>
            <a:ext cx="58674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Современные обсуждения прогресса отталкиваются от представлений </a:t>
            </a:r>
            <a:r>
              <a:rPr lang="ru-RU" sz="1800" dirty="0" smtClean="0">
                <a:hlinkClick r:id="rId2" tooltip="Эпоха Просвещения"/>
              </a:rPr>
              <a:t>эпохи Просвещения</a:t>
            </a:r>
            <a:r>
              <a:rPr lang="ru-RU" sz="1800" dirty="0" smtClean="0"/>
              <a:t>, когда было сформулировано понятие всемирной (или всеобщей) истории, а в качестве его субъекта рассматривалось человечество. Теоретики всеобщей истории пытались найти фундаментальные законы исторического развития, не только объяснявшие прошлое, но и предсказывавшие будущее</a:t>
            </a:r>
            <a:r>
              <a:rPr lang="ru-RU" sz="1800" baseline="30000" dirty="0" smtClean="0"/>
              <a:t>.</a:t>
            </a:r>
            <a:r>
              <a:rPr lang="ru-RU" sz="1800" dirty="0" smtClean="0"/>
              <a:t>   </a:t>
            </a:r>
          </a:p>
          <a:p>
            <a:pPr>
              <a:buNone/>
            </a:pPr>
            <a:r>
              <a:rPr lang="ru-RU" sz="1800" dirty="0" smtClean="0"/>
              <a:t>  </a:t>
            </a:r>
            <a:r>
              <a:rPr lang="ru-RU" sz="1800" b="1" dirty="0" smtClean="0"/>
              <a:t>Критериями прогресса  </a:t>
            </a:r>
            <a:r>
              <a:rPr lang="ru-RU" sz="1800" dirty="0" smtClean="0"/>
              <a:t>может быть </a:t>
            </a:r>
            <a:r>
              <a:rPr lang="ru-RU" sz="1800" dirty="0" smtClean="0">
                <a:hlinkClick r:id="rId3" tooltip="Свобода"/>
              </a:rPr>
              <a:t>свобода</a:t>
            </a:r>
            <a:r>
              <a:rPr lang="ru-RU" sz="1800" dirty="0" smtClean="0"/>
              <a:t>, счастье, полезность или реализация способностей человека, или  множественные ценности, связанные друг с другом или нет.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Представления о прогрессе до Нового времени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33400"/>
            <a:ext cx="5638800" cy="601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1800" dirty="0" smtClean="0"/>
              <a:t>Среди ученых нет консенсуса, существовали ли в древности представления о прогрессе.  Миф о </a:t>
            </a:r>
            <a:r>
              <a:rPr lang="ru-RU" sz="1800" u="sng" dirty="0" smtClean="0">
                <a:hlinkClick r:id="rId2"/>
              </a:rPr>
              <a:t>Прометее</a:t>
            </a:r>
            <a:r>
              <a:rPr lang="ru-RU" sz="1800" dirty="0" smtClean="0"/>
              <a:t>, включает идею движения от нужды к достатку, прославляет человеческую изобретательность и содержит предпосылки развертывания прогресса во времени</a:t>
            </a:r>
            <a:r>
              <a:rPr lang="ru-RU" sz="1800" baseline="30000" dirty="0" smtClean="0"/>
              <a:t>.</a:t>
            </a:r>
            <a:r>
              <a:rPr lang="ru-RU" sz="1800" dirty="0" smtClean="0"/>
              <a:t>      </a:t>
            </a:r>
          </a:p>
          <a:p>
            <a:pPr>
              <a:buNone/>
            </a:pPr>
            <a:r>
              <a:rPr lang="ru-RU" sz="1800" dirty="0" smtClean="0"/>
              <a:t> Платон приводит известный </a:t>
            </a:r>
            <a:r>
              <a:rPr lang="ru-RU" sz="1800" b="1" dirty="0" smtClean="0"/>
              <a:t>древнегреческий миф о золотом веке, историю постепенного упадка и вырождения пяти поколений людей </a:t>
            </a:r>
            <a:r>
              <a:rPr lang="ru-RU" sz="1800" dirty="0" smtClean="0"/>
              <a:t>(миф записан </a:t>
            </a:r>
            <a:r>
              <a:rPr lang="ru-RU" sz="1800" dirty="0" smtClean="0">
                <a:hlinkClick r:id="rId3" tooltip="Гесиод"/>
              </a:rPr>
              <a:t>Гесиодом</a:t>
            </a:r>
            <a:r>
              <a:rPr lang="ru-RU" sz="1800" dirty="0" smtClean="0"/>
              <a:t> в «Трудах и днях»). Согласно Платону, смена веков связана с движением земли, которое влияет на внимание богов; после золотого века боги оставили людей, предоставленных самим себе</a:t>
            </a:r>
            <a:r>
              <a:rPr lang="ru-RU" sz="1800" baseline="30000" dirty="0" smtClean="0"/>
              <a:t>.</a:t>
            </a:r>
            <a:r>
              <a:rPr lang="ru-RU" sz="1800" dirty="0" smtClean="0"/>
              <a:t>   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/>
              <a:t> Фреска Рафаэля «Афинская школа»</a:t>
            </a:r>
          </a:p>
          <a:p>
            <a:pPr>
              <a:buNone/>
            </a:pPr>
            <a:r>
              <a:rPr lang="ru-RU" sz="1800" dirty="0" smtClean="0"/>
              <a:t> </a:t>
            </a: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6000" y="2971800"/>
            <a:ext cx="2465908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654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Христианская концепция прогресса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Третий влиятельный философ древности, христианский мыслитель </a:t>
            </a:r>
            <a:r>
              <a:rPr lang="ru-RU" sz="1800" dirty="0" err="1">
                <a:hlinkClick r:id="rId2" tooltip="Аврелий Августин"/>
              </a:rPr>
              <a:t>Аврелий</a:t>
            </a:r>
            <a:r>
              <a:rPr lang="ru-RU" sz="1800" dirty="0">
                <a:hlinkClick r:id="rId2" tooltip="Аврелий Августин"/>
              </a:rPr>
              <a:t> Августин</a:t>
            </a:r>
            <a:r>
              <a:rPr lang="ru-RU" sz="1800" dirty="0"/>
              <a:t> представил радикально новый, линеарный взгляд на историю, отвергнув циклический подход и доктрину вечного возвращения. Согласно его сочинению «</a:t>
            </a:r>
            <a:r>
              <a:rPr lang="ru-RU" sz="1800" dirty="0">
                <a:hlinkClick r:id="rId3" tooltip="О граде Божьем"/>
              </a:rPr>
              <a:t>О граде Божьем</a:t>
            </a:r>
            <a:r>
              <a:rPr lang="ru-RU" sz="1800" dirty="0"/>
              <a:t>», рождение, смерть и воскресение Христа является уникальными событиями; одни люди обретут вечную жизнь в «Граде Божьем», другие будут приговорены к вечному проклятию в «Граде Земном». Линеарность этого подхода имеет сходство с позднейшими концепциями прогресса, однако, в отличие от них, история спасения Августина нацелена на спасение лишь части человечества и остается в рамках христианской религии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5721" y="1828800"/>
            <a:ext cx="2565779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409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Теории прогресса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2000"/>
            <a:ext cx="5900750" cy="59435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/>
              <a:t>Содержание законов прогресса понималось по-разному</a:t>
            </a:r>
            <a:r>
              <a:rPr lang="ru-RU" sz="2600" dirty="0" smtClean="0"/>
              <a:t>: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dirty="0"/>
              <a:t>если </a:t>
            </a:r>
            <a:r>
              <a:rPr lang="ru-RU" sz="2600" dirty="0">
                <a:hlinkClick r:id="rId2" tooltip="Георг Фридрих Вильгельм Гегель"/>
              </a:rPr>
              <a:t>Георг Фридрих Вильгельм Гегель</a:t>
            </a:r>
            <a:r>
              <a:rPr lang="ru-RU" sz="2600" dirty="0"/>
              <a:t> или </a:t>
            </a:r>
            <a:r>
              <a:rPr lang="ru-RU" sz="2600" dirty="0">
                <a:hlinkClick r:id="rId3" tooltip="Огюст Конт"/>
              </a:rPr>
              <a:t>Огюст Конт</a:t>
            </a:r>
            <a:r>
              <a:rPr lang="ru-RU" sz="2600" dirty="0"/>
              <a:t> рассматривали развитие идей, ведущее к </a:t>
            </a:r>
            <a:r>
              <a:rPr lang="ru-RU" sz="2600" dirty="0" smtClean="0"/>
              <a:t>улучшению общества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 Главным критерием прогресса Гегель считал </a:t>
            </a:r>
            <a:r>
              <a:rPr lang="ru-RU" sz="2600" b="1" dirty="0" smtClean="0"/>
              <a:t>свободу человека</a:t>
            </a:r>
            <a:r>
              <a:rPr lang="ru-RU" sz="2600" dirty="0" smtClean="0"/>
              <a:t>. Свобода – это то, к чему стремиться общество с древности. Но свобода – не вседозволенность, а ответственность.  </a:t>
            </a:r>
          </a:p>
          <a:p>
            <a:pPr marL="0" indent="0">
              <a:buNone/>
            </a:pPr>
            <a:r>
              <a:rPr lang="ru-RU" sz="2600" dirty="0" smtClean="0"/>
              <a:t>Только свободные граждане создают полноценное гражданское общество. 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Гегель – идеалист. По его мнени</a:t>
            </a:r>
            <a:r>
              <a:rPr lang="ru-RU" sz="2600" dirty="0" smtClean="0"/>
              <a:t>ю история – саморазвитие Абсолютной идеи, Мирового духа, поэтому прогресс неизбежен.</a:t>
            </a:r>
            <a:endParaRPr lang="ru-RU" sz="26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   </a:t>
            </a:r>
            <a:r>
              <a:rPr lang="ru-RU" sz="1800" dirty="0" smtClean="0"/>
              <a:t>Г. Гегель</a:t>
            </a:r>
            <a:endParaRPr lang="ru-RU" sz="1800" dirty="0"/>
          </a:p>
        </p:txBody>
      </p:sp>
      <p:pic>
        <p:nvPicPr>
          <p:cNvPr id="2054" name="Picture 6" descr="Георг Гегель: цитаты, афоризмы и высказыван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5074" y="2928934"/>
            <a:ext cx="2805157" cy="321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 descr="Маркс и Фейербах - Русская историческая библиоте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12" descr="Маркс и Фейербах - Русская историческая библиотек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235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Теории прогресса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5472122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 </a:t>
            </a:r>
            <a:r>
              <a:rPr lang="ru-RU" sz="1600" dirty="0" err="1" smtClean="0">
                <a:hlinkClick r:id="rId2" tooltip="Иммануил Кант"/>
              </a:rPr>
              <a:t>Иммануил</a:t>
            </a:r>
            <a:r>
              <a:rPr lang="ru-RU" sz="1600" dirty="0" smtClean="0">
                <a:hlinkClick r:id="rId2" tooltip="Иммануил Кант"/>
              </a:rPr>
              <a:t> Кант</a:t>
            </a:r>
            <a:r>
              <a:rPr lang="ru-RU" sz="1600" dirty="0" smtClean="0"/>
              <a:t> считал источником изменений природу человека.  В отличие от </a:t>
            </a:r>
            <a:r>
              <a:rPr lang="ru-RU" sz="1600" b="1" dirty="0" smtClean="0"/>
              <a:t>французских </a:t>
            </a:r>
            <a:r>
              <a:rPr lang="ru-RU" sz="1600" dirty="0" smtClean="0"/>
              <a:t>гуманистов-просветителей, которые также занимались исследованиями и осмыслениями в данной сфере, </a:t>
            </a:r>
            <a:r>
              <a:rPr lang="ru-RU" sz="1600" dirty="0" err="1" smtClean="0"/>
              <a:t>Иммануил</a:t>
            </a:r>
            <a:r>
              <a:rPr lang="ru-RU" sz="1600" dirty="0" smtClean="0"/>
              <a:t> Кант основным средством прогресса считал </a:t>
            </a:r>
            <a:r>
              <a:rPr lang="ru-RU" sz="1600" b="1" dirty="0" smtClean="0"/>
              <a:t>не просвещение, а антагонизм.</a:t>
            </a:r>
          </a:p>
          <a:p>
            <a:pPr>
              <a:buNone/>
            </a:pPr>
            <a:r>
              <a:rPr lang="ru-RU" sz="1600" dirty="0" smtClean="0"/>
              <a:t>Природа заложила в основу человека для развития именно конфликты, и только посредством прохождения и переживания различных столкновений человечество сможет прийти к порядку и к установлению правильных нравственных и юридических законов. Рассуждая о природных задатках человека, Кант отмечал, что, с одной стороны, человек склонен общаться с подобными себе, а с другой – желает организовывать жизнь исключительно по-своему. В связи с этим человек существует в перманентном антагонизме, а </a:t>
            </a:r>
            <a:r>
              <a:rPr lang="ru-RU" sz="1600" b="1" dirty="0" smtClean="0"/>
              <a:t>постоянное сопротивление позволяет ему развиваться через напряженное преодоление себя, позволяет в борьбе с трудностями найти разумное средство от избавления от них</a:t>
            </a:r>
            <a:r>
              <a:rPr lang="ru-RU" sz="1600" b="1" dirty="0" smtClean="0"/>
              <a:t>.  </a:t>
            </a:r>
          </a:p>
          <a:p>
            <a:pPr>
              <a:buNone/>
            </a:pPr>
            <a:r>
              <a:rPr lang="ru-RU" sz="1600" dirty="0" smtClean="0"/>
              <a:t>Конечный предел и величайшая цель развития человеческого рода после многовековой передачи достижений человеческого разума от поколения к поколению – </a:t>
            </a:r>
            <a:r>
              <a:rPr lang="ru-RU" sz="1600" b="1" dirty="0" smtClean="0"/>
              <a:t>установление всеобщего гражданского </a:t>
            </a:r>
            <a:r>
              <a:rPr lang="ru-RU" sz="1600" b="1" dirty="0" smtClean="0"/>
              <a:t>состояния на основе морали и права.</a:t>
            </a:r>
            <a:endParaRPr lang="ru-RU" sz="1600" b="1" dirty="0" smtClean="0"/>
          </a:p>
          <a:p>
            <a:endParaRPr lang="ru-RU" sz="1600" dirty="0"/>
          </a:p>
        </p:txBody>
      </p:sp>
      <p:pic>
        <p:nvPicPr>
          <p:cNvPr id="1026" name="Picture 2" descr="C:\Users\Семен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214422"/>
            <a:ext cx="3242696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Теории прогресса. Марксизм.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518637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hlinkClick r:id="rId2" tooltip="Карл Маркс"/>
              </a:rPr>
              <a:t>Карл Маркс</a:t>
            </a:r>
            <a:r>
              <a:rPr lang="ru-RU" sz="2000" dirty="0" smtClean="0"/>
              <a:t>, напротив, обращал внимание на рост материальных средств производства</a:t>
            </a:r>
            <a:r>
              <a:rPr lang="ru-RU" sz="2000" dirty="0" smtClean="0"/>
              <a:t>. </a:t>
            </a:r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По Марксу прогресс производительных сил меняет производственные отношения между людьми.  В процессе истории идёт  </a:t>
            </a:r>
            <a:r>
              <a:rPr lang="ru-RU" sz="2000" b="1" dirty="0" smtClean="0"/>
              <a:t>классовая борьба </a:t>
            </a:r>
            <a:r>
              <a:rPr lang="ru-RU" sz="2000" dirty="0" smtClean="0"/>
              <a:t>людей за </a:t>
            </a:r>
            <a:r>
              <a:rPr lang="ru-RU" sz="2000" b="1" dirty="0" smtClean="0"/>
              <a:t>освобождение от эксплуатации </a:t>
            </a:r>
            <a:r>
              <a:rPr lang="ru-RU" sz="2000" dirty="0" smtClean="0"/>
              <a:t>человека человеком.</a:t>
            </a:r>
          </a:p>
          <a:p>
            <a:pPr>
              <a:buNone/>
            </a:pPr>
            <a:r>
              <a:rPr lang="ru-RU" sz="2000" dirty="0" smtClean="0"/>
              <a:t>Прогресс – это освобождение человеческого труда для гармоничного развития личности, для духовного развития в условиях </a:t>
            </a:r>
            <a:r>
              <a:rPr lang="ru-RU" sz="2000" b="1" dirty="0" smtClean="0"/>
              <a:t>коммунизма, где каждый буде трудиться по способностям, а получать по потребностям.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00826" y="1357298"/>
            <a:ext cx="1969116" cy="280703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Эпоха Просвещения о прогрессе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Первым, кто изложил последовательную теорию прогресса, был </a:t>
            </a:r>
            <a:r>
              <a:rPr lang="ru-RU" dirty="0" smtClean="0">
                <a:hlinkClick r:id="rId2" tooltip="Сен-Пьер, Шарль"/>
              </a:rPr>
              <a:t>аббат Сен-Пьер</a:t>
            </a:r>
            <a:r>
              <a:rPr lang="ru-RU" dirty="0" smtClean="0"/>
              <a:t> в своей книге «Замечания о непрерывном прогрессе всеобщего разума» (</a:t>
            </a:r>
            <a:r>
              <a:rPr lang="ru-RU" dirty="0" smtClean="0">
                <a:hlinkClick r:id="rId3" tooltip="1737"/>
              </a:rPr>
              <a:t>1737</a:t>
            </a:r>
            <a:r>
              <a:rPr lang="ru-RU" dirty="0" smtClean="0"/>
              <a:t>). Великая французская </a:t>
            </a:r>
            <a:r>
              <a:rPr lang="ru-RU" dirty="0" smtClean="0">
                <a:hlinkClick r:id="rId4" tooltip="Философия истории"/>
              </a:rPr>
              <a:t>философия истории</a:t>
            </a:r>
            <a:r>
              <a:rPr lang="ru-RU" dirty="0" smtClean="0"/>
              <a:t> второй половины </a:t>
            </a:r>
            <a:r>
              <a:rPr lang="ru-RU" dirty="0" smtClean="0">
                <a:hlinkClick r:id="rId5" tooltip="XVIII век"/>
              </a:rPr>
              <a:t>XVIII века</a:t>
            </a:r>
            <a:r>
              <a:rPr lang="ru-RU" dirty="0" smtClean="0"/>
              <a:t>, начавшаяся с «</a:t>
            </a:r>
            <a:r>
              <a:rPr lang="ru-RU" dirty="0" smtClean="0">
                <a:hlinkClick r:id="rId6" tooltip="Рассуждения о последовательном прогрессе человеческого разума (страница отсутствует)"/>
              </a:rPr>
              <a:t>Рассуждений о последовательном прогрессе </a:t>
            </a:r>
            <a:r>
              <a:rPr lang="ru-RU" b="1" dirty="0" smtClean="0">
                <a:hlinkClick r:id="rId6" tooltip="Рассуждения о последовательном прогрессе человеческого разума (страница отсутствует)"/>
              </a:rPr>
              <a:t>человеческого разума</a:t>
            </a:r>
            <a:r>
              <a:rPr lang="ru-RU" dirty="0" smtClean="0"/>
              <a:t>»  Тюрго(</a:t>
            </a:r>
            <a:r>
              <a:rPr lang="ru-RU" dirty="0" smtClean="0">
                <a:hlinkClick r:id="rId7" tooltip="1750"/>
              </a:rPr>
              <a:t>1750</a:t>
            </a:r>
            <a:r>
              <a:rPr lang="ru-RU" dirty="0" smtClean="0"/>
              <a:t>) и увенчавшаяся «</a:t>
            </a:r>
            <a:r>
              <a:rPr lang="ru-RU" u="sng" dirty="0" smtClean="0">
                <a:hlinkClick r:id="rId8" tooltip="Очерки исторической картины прогресса человеческого разума (страница отсутствует)"/>
              </a:rPr>
              <a:t>Очерками исторической картины прогресса человеческого </a:t>
            </a:r>
            <a:r>
              <a:rPr lang="ru-RU" b="1" u="sng" dirty="0" smtClean="0">
                <a:solidFill>
                  <a:srgbClr val="FF0000"/>
                </a:solidFill>
                <a:hlinkClick r:id="rId8" tooltip="Очерки исторической картины прогресса человеческого разума (страница отсутствует)"/>
              </a:rPr>
              <a:t>разума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r>
              <a:rPr lang="ru-RU" dirty="0" smtClean="0"/>
              <a:t> </a:t>
            </a:r>
            <a:r>
              <a:rPr lang="ru-RU" dirty="0" smtClean="0">
                <a:hlinkClick r:id="rId9" tooltip="Кондорсе"/>
              </a:rPr>
              <a:t>Кондорсе</a:t>
            </a:r>
            <a:r>
              <a:rPr lang="ru-RU" dirty="0" smtClean="0"/>
              <a:t> (</a:t>
            </a:r>
            <a:r>
              <a:rPr lang="ru-RU" dirty="0" smtClean="0">
                <a:hlinkClick r:id="rId10" tooltip="1794"/>
              </a:rPr>
              <a:t>1794</a:t>
            </a:r>
            <a:r>
              <a:rPr lang="ru-RU" dirty="0" smtClean="0"/>
              <a:t>), вписывается в идейную предысторию </a:t>
            </a:r>
            <a:r>
              <a:rPr lang="ru-RU" dirty="0" smtClean="0">
                <a:hlinkClick r:id="rId11" tooltip="Позитивизм"/>
              </a:rPr>
              <a:t>позитивизма</a:t>
            </a:r>
            <a:r>
              <a:rPr lang="ru-RU" dirty="0" smtClean="0"/>
              <a:t>. При этом сторонник </a:t>
            </a:r>
            <a:r>
              <a:rPr lang="ru-RU" dirty="0" smtClean="0">
                <a:hlinkClick r:id="rId12" tooltip="Просвещенный деспотизм"/>
              </a:rPr>
              <a:t>просвещенного деспотизма</a:t>
            </a:r>
            <a:r>
              <a:rPr lang="ru-RU" dirty="0" smtClean="0"/>
              <a:t> Тюрго сохранят веру в провидение Божье как источник общего хода истории, тогда как в трудах его </a:t>
            </a:r>
            <a:r>
              <a:rPr lang="ru-RU" dirty="0" err="1" smtClean="0"/>
              <a:t>антиклерикально</a:t>
            </a:r>
            <a:r>
              <a:rPr lang="ru-RU" dirty="0" smtClean="0"/>
              <a:t> настроенного ученика Кондорсе вступил в силу чистый естественный закон прогресса, который, как с определенной осторожностью заметил автор, «почти так же надежен, как и закон природы».</a:t>
            </a:r>
          </a:p>
          <a:p>
            <a:r>
              <a:rPr lang="ru-RU" dirty="0" smtClean="0"/>
              <a:t>С точки зрения </a:t>
            </a:r>
            <a:r>
              <a:rPr lang="ru-RU" dirty="0" smtClean="0">
                <a:hlinkClick r:id="rId13" tooltip="Марксизм"/>
              </a:rPr>
              <a:t>марксизма</a:t>
            </a:r>
            <a:r>
              <a:rPr lang="ru-RU" dirty="0" smtClean="0"/>
              <a:t>, прогресс- это основанное на законах </a:t>
            </a:r>
            <a:r>
              <a:rPr lang="ru-RU" dirty="0" smtClean="0">
                <a:hlinkClick r:id="rId14" tooltip="Диалектика"/>
              </a:rPr>
              <a:t>диалектики</a:t>
            </a:r>
            <a:r>
              <a:rPr lang="ru-RU" dirty="0" smtClean="0"/>
              <a:t> </a:t>
            </a:r>
            <a:r>
              <a:rPr lang="ru-RU" b="1" dirty="0" smtClean="0"/>
              <a:t>движение природы и общества в направлении большей целостности и сложности, гармоничности и структурной упорядоченности, к более совершенному обществу, основанному на преодолении </a:t>
            </a:r>
            <a:r>
              <a:rPr lang="ru-RU" b="1" dirty="0" smtClean="0">
                <a:hlinkClick r:id="rId15" tooltip="Отчуждение (философия)"/>
              </a:rPr>
              <a:t>отчуждения</a:t>
            </a:r>
            <a:r>
              <a:rPr lang="ru-RU" b="1" dirty="0" smtClean="0"/>
              <a:t> человека и полной реализации его творческого потенциала </a:t>
            </a:r>
            <a:r>
              <a:rPr lang="ru-RU" dirty="0" smtClean="0"/>
              <a:t>(«</a:t>
            </a:r>
            <a:r>
              <a:rPr lang="ru-RU" dirty="0" smtClean="0">
                <a:hlinkClick r:id="rId16" tooltip="Критика Готской программы"/>
              </a:rPr>
              <a:t>Критика Готской программы</a:t>
            </a:r>
            <a:r>
              <a:rPr lang="ru-RU" dirty="0" smtClean="0"/>
              <a:t>», «</a:t>
            </a:r>
            <a:r>
              <a:rPr lang="ru-RU" dirty="0" smtClean="0">
                <a:hlinkClick r:id="rId17" tooltip="Капитал (Маркс)"/>
              </a:rPr>
              <a:t>Капитал</a:t>
            </a:r>
            <a:r>
              <a:rPr lang="ru-RU" dirty="0" smtClean="0"/>
              <a:t>», «</a:t>
            </a:r>
            <a:r>
              <a:rPr lang="ru-RU" dirty="0" smtClean="0">
                <a:hlinkClick r:id="rId18" tooltip="Экономическо-философские рукописи 1844 года"/>
              </a:rPr>
              <a:t>Экономическо-философские рукописи 1844 года</a:t>
            </a:r>
            <a:r>
              <a:rPr lang="ru-RU" dirty="0" smtClean="0"/>
              <a:t>»). По мнению </a:t>
            </a:r>
            <a:r>
              <a:rPr lang="ru-RU" dirty="0" smtClean="0">
                <a:hlinkClick r:id="rId19" tooltip="В. И. Ленин"/>
              </a:rPr>
              <a:t>В. И. Ленина</a:t>
            </a:r>
            <a:r>
              <a:rPr lang="ru-RU" dirty="0" smtClean="0"/>
              <a:t>, «представлять себе </a:t>
            </a:r>
            <a:r>
              <a:rPr lang="ru-RU" dirty="0" smtClean="0">
                <a:hlinkClick r:id="rId20" tooltip="Всемирная история"/>
              </a:rPr>
              <a:t>всемирную историю</a:t>
            </a:r>
            <a:r>
              <a:rPr lang="ru-RU" dirty="0" smtClean="0"/>
              <a:t> идущей гладко и аккуратно вперёд, без гигантских иногда скачков назад, </a:t>
            </a:r>
            <a:r>
              <a:rPr lang="ru-RU" dirty="0" err="1" smtClean="0"/>
              <a:t>недиалектично</a:t>
            </a:r>
            <a:r>
              <a:rPr lang="ru-RU" dirty="0" smtClean="0"/>
              <a:t>, ненаучно, теоретически неверно»</a:t>
            </a:r>
            <a:r>
              <a:rPr lang="ru-RU" baseline="30000" dirty="0" smtClean="0">
                <a:hlinkClick r:id="rId21"/>
              </a:rPr>
              <a:t>[4]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448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Проблема общественного прогресса</vt:lpstr>
      <vt:lpstr>Прогре́сс, проградация </vt:lpstr>
      <vt:lpstr>Проблема определения прогресса </vt:lpstr>
      <vt:lpstr>Представления о прогрессе до Нового времени </vt:lpstr>
      <vt:lpstr> Христианская концепция прогресса</vt:lpstr>
      <vt:lpstr> Теории прогресса</vt:lpstr>
      <vt:lpstr> Теории прогресса</vt:lpstr>
      <vt:lpstr> Теории прогресса. Марксизм.</vt:lpstr>
      <vt:lpstr>Эпоха Просвещения о прогрессе</vt:lpstr>
      <vt:lpstr> прогресс в понимании художника </vt:lpstr>
      <vt:lpstr>Проблема оценки динамики прогресса   </vt:lpstr>
      <vt:lpstr> Конец прогресса?</vt:lpstr>
      <vt:lpstr> Причины замедления технического прогресса ( по Хюбнеру)</vt:lpstr>
      <vt:lpstr> Критерии прогресса</vt:lpstr>
      <vt:lpstr> 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общественного прогресса</dc:title>
  <dc:creator>Семен</dc:creator>
  <cp:lastModifiedBy>Семен</cp:lastModifiedBy>
  <cp:revision>13</cp:revision>
  <dcterms:created xsi:type="dcterms:W3CDTF">2021-09-07T02:38:11Z</dcterms:created>
  <dcterms:modified xsi:type="dcterms:W3CDTF">2021-09-11T05:00:59Z</dcterms:modified>
</cp:coreProperties>
</file>