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74" r:id="rId6"/>
    <p:sldId id="259" r:id="rId7"/>
    <p:sldId id="266" r:id="rId8"/>
    <p:sldId id="263" r:id="rId9"/>
    <p:sldId id="275" r:id="rId10"/>
    <p:sldId id="260" r:id="rId11"/>
    <p:sldId id="267" r:id="rId12"/>
    <p:sldId id="272" r:id="rId13"/>
    <p:sldId id="276" r:id="rId14"/>
    <p:sldId id="261" r:id="rId15"/>
    <p:sldId id="268" r:id="rId16"/>
    <p:sldId id="273" r:id="rId17"/>
    <p:sldId id="279" r:id="rId18"/>
    <p:sldId id="277" r:id="rId19"/>
    <p:sldId id="262" r:id="rId20"/>
    <p:sldId id="269" r:id="rId21"/>
    <p:sldId id="278" r:id="rId22"/>
    <p:sldId id="264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6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7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19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17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93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39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30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6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50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59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99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DE804-9765-4EE7-91AA-D62B52AFEF86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3713A-AF1F-48C4-B34F-C48559B9E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9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Открытые направления для тем итогового сочинения в выпускных классах в 2021/22 учебном году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159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711" y="406069"/>
            <a:ext cx="11540319" cy="1325563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Преступление и Наказание – вечная тема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(преступление и наказание как явление социальное и нравственное, совесть и стыд, ответственность, раскаяние).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80" y="1852920"/>
            <a:ext cx="11212773" cy="468435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ФИПИ. Тематическое </a:t>
            </a:r>
            <a:r>
              <a:rPr lang="ru-RU" dirty="0"/>
              <a:t>направление предлагает осмыслить «преступление» и «наказание» как социальные и нравственные явления, соотнести их с понятиями закона, совести, стыда, ответственности, раскаяния.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Темы сочинений позволят анализировать и оценивать поступки человека с правовой и этической точек зрения. В рассуждениях можно касаться таких проблем, как ответственность за сделанный выбор, последствия преступления для окружающих и самого преступника, возмездие и муки совести и др.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Многообразны литературные источники, рассматривающие вечную тему с научной точки зрения (юридической, психологической, социальной, философской). Богата названной проблематикой публицистическая, мемуарная и, конечно, художественная литература, в которой особое место занимает роман «Преступление и наказание» Ф. М. Достоевского, 200-летний юбилей со дня рождения которого все человечество будет отмечать в конце 2021 г.</a:t>
            </a:r>
          </a:p>
        </p:txBody>
      </p:sp>
    </p:spTree>
    <p:extLst>
      <p:ext uri="{BB962C8B-B14F-4D97-AF65-F5344CB8AC3E}">
        <p14:creationId xmlns:p14="http://schemas.microsoft.com/office/powerpoint/2010/main" val="2038612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711" y="406069"/>
            <a:ext cx="11540319" cy="1325563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Преступление и Наказание – вечная тема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(преступление и наказание как явление социальное и нравственное, совесть и стыд, ответственность, раскаяние).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81" y="1852920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Н.С. Лесков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«Леди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Макбет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Мценского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уезда»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А.С.Пушкин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«Капитанская дочка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В.Быков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«Сотников»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И.С.Тургенев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«Муму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/>
              <a:t>А.П.Платонов</a:t>
            </a:r>
            <a:r>
              <a:rPr lang="ru-RU" dirty="0" smtClean="0"/>
              <a:t> </a:t>
            </a:r>
            <a:r>
              <a:rPr lang="ru-RU" dirty="0"/>
              <a:t>«Юшка</a:t>
            </a:r>
            <a:r>
              <a:rPr lang="ru-RU" dirty="0" smtClean="0"/>
              <a:t>» (небольшой рассказ)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Эдгар По «Сердце-обличитель» (небольшой рассказ)</a:t>
            </a:r>
          </a:p>
          <a:p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536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711" y="406069"/>
            <a:ext cx="11540319" cy="1325563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Преступление и Наказание – вечная тема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(преступление и наказание как явление социальное и нравственное, совесть и стыд, ответственность, раскаяние).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81" y="1852920"/>
            <a:ext cx="11485728" cy="4752596"/>
          </a:xfrm>
        </p:spPr>
        <p:txBody>
          <a:bodyPr>
            <a:normAutofit fontScale="77500" lnSpcReduction="20000"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Н.В.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Гоголь «Мертвые души», «Тарас Бульба», «Шинель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М.Ю.Лермонтов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«Герой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нашего времени»</a:t>
            </a:r>
          </a:p>
          <a:p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Л.Н.Толстой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«Война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мир»</a:t>
            </a:r>
          </a:p>
          <a:p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А.С.Пушкин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«Дубровский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М.Ю.Лермонтов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«Песня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купца Калашникова»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 Достоевский «Преступление и наказание»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Островский «Гроза»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Лесков «Леди Макбет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Мценского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уезда»</a:t>
            </a:r>
          </a:p>
          <a:p>
            <a:pPr fontAlgn="base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Тургенев «Муму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817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43" y="22297"/>
            <a:ext cx="11540319" cy="1325563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Преступление и Наказание – вечная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темы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643" y="1347860"/>
            <a:ext cx="11349250" cy="551013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Как </a:t>
            </a:r>
            <a:r>
              <a:rPr lang="ru-RU" dirty="0"/>
              <a:t>Вы понимаете выражение «без вины виноватый»?</a:t>
            </a:r>
          </a:p>
          <a:p>
            <a:r>
              <a:rPr lang="ru-RU" dirty="0"/>
              <a:t>Может ли преступление иметь законное основание?</a:t>
            </a:r>
          </a:p>
          <a:p>
            <a:r>
              <a:rPr lang="ru-RU" dirty="0"/>
              <a:t>Можно ли оправдать преступление?</a:t>
            </a:r>
          </a:p>
          <a:p>
            <a:r>
              <a:rPr lang="ru-RU" dirty="0"/>
              <a:t>Какое преступление никак нельзя оправдать?</a:t>
            </a:r>
          </a:p>
          <a:p>
            <a:r>
              <a:rPr lang="ru-RU" dirty="0"/>
              <a:t>Достоин ли преступник сочувствия?</a:t>
            </a:r>
          </a:p>
          <a:p>
            <a:r>
              <a:rPr lang="ru-RU" dirty="0"/>
              <a:t>Как убедить преступника раскаяться в содеянном?</a:t>
            </a:r>
          </a:p>
          <a:p>
            <a:r>
              <a:rPr lang="ru-RU" dirty="0"/>
              <a:t>Месть — это преступление или восстановление справедливости?</a:t>
            </a:r>
          </a:p>
          <a:p>
            <a:r>
              <a:rPr lang="ru-RU" dirty="0"/>
              <a:t>Может ли преступление быть справедливым?</a:t>
            </a:r>
          </a:p>
          <a:p>
            <a:r>
              <a:rPr lang="ru-RU" dirty="0"/>
              <a:t>Жестокость по отношению к животным — это преступление?</a:t>
            </a:r>
          </a:p>
          <a:p>
            <a:r>
              <a:rPr lang="ru-RU" dirty="0"/>
              <a:t>Может ли преступник исправиться?</a:t>
            </a:r>
          </a:p>
          <a:p>
            <a:r>
              <a:rPr lang="ru-RU" dirty="0"/>
              <a:t>Как бороться с преступностью в обществе?</a:t>
            </a:r>
          </a:p>
          <a:p>
            <a:r>
              <a:rPr lang="ru-RU" dirty="0"/>
              <a:t>Какие преступления нельзя прощать?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980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50" y="351477"/>
            <a:ext cx="11240068" cy="1325563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4.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Книга (музыка, спектакль, фильм) – про меня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(высказывание о тексте, который представляется личностно важным для 11-классника).</a:t>
            </a:r>
            <a:b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528" y="1417731"/>
            <a:ext cx="11540319" cy="48056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ФИПИ. Тематическое </a:t>
            </a:r>
            <a:r>
              <a:rPr lang="ru-RU" dirty="0"/>
              <a:t>направление позволяет высказаться о произведении различных видов искусства (литература, музыка, театр или кино, в том числе мультипликационное или документальное), которое является личностно важным для автора сочинения.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 сочинении раскроются читательские (зрительские, музыкальные) предпочтения, выпускник даст собственные интерпретации значимого для него произведения. Мотивировка выбора произведения может быть разной: сильное эстетическое впечатление, совпадение изображенных событий с жизненным опытом выпускника, актуальность проблематики, близость психологических и мировоззренческих установок автора и выпускника.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Высказываясь о произведении искусства с опорой на собственный опыт осмысления жизни, участник может привлечь при аргументации примеры из художественных текстов (включая сценарии), мемуаров, дневников, публицистики, а также из искусствоведческих трудов критиков и ученых.</a:t>
            </a:r>
          </a:p>
        </p:txBody>
      </p:sp>
    </p:spTree>
    <p:extLst>
      <p:ext uri="{BB962C8B-B14F-4D97-AF65-F5344CB8AC3E}">
        <p14:creationId xmlns:p14="http://schemas.microsoft.com/office/powerpoint/2010/main" val="1237346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50" y="351477"/>
            <a:ext cx="11240068" cy="1325563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4.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Книга (музыка, спектакль, фильм) – про меня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(высказывание о тексте, который представляется личностно важным для 11-классника).</a:t>
            </a:r>
            <a:b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950" y="1677040"/>
            <a:ext cx="11240068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А.П. </a:t>
            </a:r>
            <a:r>
              <a:rPr lang="ru-RU" dirty="0"/>
              <a:t>Чехов «Моя </a:t>
            </a:r>
            <a:r>
              <a:rPr lang="ru-RU" dirty="0" smtClean="0"/>
              <a:t>«она»</a:t>
            </a:r>
          </a:p>
          <a:p>
            <a:r>
              <a:rPr lang="ru-RU" dirty="0" smtClean="0"/>
              <a:t>Фильм «Общество мертвых поэтов», «Улыбка </a:t>
            </a:r>
            <a:r>
              <a:rPr lang="ru-RU" dirty="0" err="1" smtClean="0"/>
              <a:t>Мона</a:t>
            </a:r>
            <a:r>
              <a:rPr lang="ru-RU" dirty="0" smtClean="0"/>
              <a:t> Лизы»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286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50" y="351477"/>
            <a:ext cx="11240068" cy="1325563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4.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Книга (музыка, спектакль, фильм) – про меня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(высказывание о тексте, который представляется личностно важным для 11-классника).</a:t>
            </a:r>
            <a:b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120" y="1185719"/>
            <a:ext cx="11240068" cy="552897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Л. Андреев. «Иуда Искариот»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Д.И.Фонвизин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«Недоросль»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Юлия Кузнецова «Помощница ангела»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И.А. Гончаров «Обломов»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Лермонтов «Герой нашего времени»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М. Шолохов «Судьба человека»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И.С. Тургенев «Отцы и дети»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А. Грин «Алые паруса»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М. Горький «Старуха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Изергиль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Б. Полевой «Повесть о настоящем человеке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»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167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50" y="351477"/>
            <a:ext cx="11240068" cy="1325563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4.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Книга (музыка, спектакль, фильм) – про меня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(высказывание о тексте, который представляется личностно важным для 11-классника).</a:t>
            </a:r>
            <a:b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950" y="1329021"/>
            <a:ext cx="11240068" cy="552897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А.Н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Куприн «Гранатовый браслет»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А. Н. Толстой «Русский характер»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А. С. Грин «Зелёная лампа»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Д. С. Лихачёв «Письма о добром и прекрасном»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Н.В. Гоголь «Портрет»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А.И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Куприн «Тапер», «Гранатовый браслет»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А.Н.Островский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«Лес»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А.М. Горький «На дне»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А.П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Чехов «Чайка», «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Ионыч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»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Л.Улицкая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«Народ избранный»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Д.С. Лихачёв «Письма о добром и прекрасном» (письма «Большое в малом», «Самое большое», «Самая большая ценность жизни»)</a:t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945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120" y="0"/>
            <a:ext cx="11240068" cy="1325563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4.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Книга (музыка, спектакль, фильм) – про </a:t>
            </a: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меня.</a:t>
            </a:r>
            <a:r>
              <a:rPr lang="ru-RU" sz="28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Примерные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120" y="1185719"/>
            <a:ext cx="11240068" cy="552897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 какими литературными героями Вы ассоциируете себя и почему?</a:t>
            </a:r>
          </a:p>
          <a:p>
            <a:r>
              <a:rPr lang="ru-RU" dirty="0"/>
              <a:t>Какие литературные герои Вам больше всего нравятся и почему?</a:t>
            </a:r>
          </a:p>
          <a:p>
            <a:r>
              <a:rPr lang="ru-RU" dirty="0"/>
              <a:t>Как искусство влияет на личность?</a:t>
            </a:r>
          </a:p>
          <a:p>
            <a:r>
              <a:rPr lang="ru-RU" dirty="0"/>
              <a:t>Способно ли искусство врачевать душевные раны?</a:t>
            </a:r>
          </a:p>
          <a:p>
            <a:r>
              <a:rPr lang="ru-RU" dirty="0"/>
              <a:t>Магия классической музыки — в чем она заключается?</a:t>
            </a:r>
          </a:p>
          <a:p>
            <a:r>
              <a:rPr lang="ru-RU" dirty="0"/>
              <a:t>Какой вид искусства Вам ближе и почему?</a:t>
            </a:r>
          </a:p>
          <a:p>
            <a:r>
              <a:rPr lang="ru-RU" dirty="0"/>
              <a:t>Что лучше: книга или фильм?</a:t>
            </a:r>
          </a:p>
          <a:p>
            <a:r>
              <a:rPr lang="ru-RU" dirty="0"/>
              <a:t>В чем разница между чтением пьесы и просмотром спектакля?</a:t>
            </a:r>
          </a:p>
          <a:p>
            <a:r>
              <a:rPr lang="ru-RU" dirty="0"/>
              <a:t>Как музыка влияет на людей?</a:t>
            </a:r>
          </a:p>
          <a:p>
            <a:r>
              <a:rPr lang="ru-RU" dirty="0"/>
              <a:t>Может ли кино заменить литературу?</a:t>
            </a:r>
          </a:p>
          <a:p>
            <a:r>
              <a:rPr lang="ru-RU" dirty="0"/>
              <a:t>Может ли кино заменить театр?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317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494" y="351478"/>
            <a:ext cx="11281012" cy="1325563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5.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Кому на Руси жить хорошо? – вопрос гражданина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(социальные пороки и общественная справедливость, поиск путей помощи тем, кому трудно, путей совершенствования общества и государства).</a:t>
            </a:r>
            <a:b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6" y="1677041"/>
            <a:ext cx="11416920" cy="49011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ФИПИ. Тематическое </a:t>
            </a:r>
            <a:r>
              <a:rPr lang="ru-RU" dirty="0"/>
              <a:t>направление сформулировано с отсылкой к известной поэме Н. А. Некрасова, 200-летие со дня рождения которого отмечается в конце 2021 г. Поставленный вопрос дает возможность рассуждать о самом понятии «гражданин», об общественной справедливости и личной ответственности гражданина, о счастье и долге, о причинах социальных пороков и способах их устранения, о необходимости помогать тем, у кого возникли жизненные проблемы, о путях совершенствования общественного и государственного устройства.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Темы сочинений, ориентированные на широкий круг социально-философских вопросов, позволят соотнести историю и современность, опереться на читательский кругозор и опыт социально-значимой деятельности выпускника.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 раскрытии тем этого направления можно привлечь для аргументации примеры из художественной, исторической, психологической, философской литературы и публицистики, обозначая при их интерпретации свою гражданскую и нравственную позицию.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24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824" y="310724"/>
            <a:ext cx="11294660" cy="6199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dirty="0" smtClean="0"/>
              <a:t>Человек путешествующий: дорога в жизни человека </a:t>
            </a:r>
            <a:r>
              <a:rPr lang="ru-RU" dirty="0" smtClean="0"/>
              <a:t>(дорога реальная, воображаемая, книжная).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dirty="0" smtClean="0"/>
              <a:t>Цивилизация и технологии – спасение, вызов или трагедия</a:t>
            </a:r>
            <a:r>
              <a:rPr lang="ru-RU" dirty="0" smtClean="0"/>
              <a:t>? (достижения и риски цивилизации, надежды и страхи, с ней связанные).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b="1" dirty="0" smtClean="0"/>
              <a:t>Преступление и Наказание – вечная тема </a:t>
            </a:r>
            <a:r>
              <a:rPr lang="ru-RU" dirty="0" smtClean="0"/>
              <a:t>(преступление и наказание как явление социальное и нравственное, совесть и стыд, ответственность, раскаяние).</a:t>
            </a:r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b="1" dirty="0" smtClean="0"/>
              <a:t>Книга (музыка, спектакль, фильм) – про меня</a:t>
            </a:r>
            <a:r>
              <a:rPr lang="ru-RU" dirty="0" smtClean="0"/>
              <a:t> (высказывание о тексте, который представляется личностно важным для 11-классника).</a:t>
            </a:r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b="1" dirty="0" smtClean="0"/>
              <a:t>Кому на Руси жить хорошо? – вопрос гражданина</a:t>
            </a:r>
            <a:r>
              <a:rPr lang="ru-RU" dirty="0" smtClean="0"/>
              <a:t> (социальные пороки и общественная справедливость, поиск путей помощи тем, кому трудно, путей совершенствования общества и государства).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087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500" dirty="0">
                <a:solidFill>
                  <a:prstClr val="black"/>
                </a:solidFill>
                <a:latin typeface="Calibri" panose="020F0502020204030204"/>
              </a:rPr>
              <a:t>5. </a:t>
            </a:r>
            <a:r>
              <a:rPr lang="ru-RU" sz="2500" b="1" dirty="0">
                <a:solidFill>
                  <a:prstClr val="black"/>
                </a:solidFill>
                <a:latin typeface="Calibri" panose="020F0502020204030204"/>
              </a:rPr>
              <a:t>Кому на Руси жить хорошо? – вопрос гражданина</a:t>
            </a:r>
            <a:r>
              <a:rPr lang="ru-RU" sz="2500" dirty="0">
                <a:solidFill>
                  <a:prstClr val="black"/>
                </a:solidFill>
                <a:latin typeface="Calibri" panose="020F0502020204030204"/>
              </a:rPr>
              <a:t> (социальные пороки и общественная справедливость, поиск путей помощи тем, кому трудно, путей совершенствования общества и государства).</a:t>
            </a:r>
            <a:br>
              <a:rPr lang="ru-RU" sz="2500" dirty="0">
                <a:solidFill>
                  <a:prstClr val="black"/>
                </a:solidFill>
                <a:latin typeface="Calibri" panose="020F0502020204030204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45" y="152537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 smtClean="0"/>
              <a:t>Ицхок-Лейбуш</a:t>
            </a:r>
            <a:r>
              <a:rPr lang="ru-RU" b="1" dirty="0" smtClean="0"/>
              <a:t> </a:t>
            </a:r>
            <a:r>
              <a:rPr lang="ru-RU" b="1" dirty="0"/>
              <a:t>Перец «Пост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r>
              <a:rPr lang="ru-RU" b="1" dirty="0" err="1" smtClean="0"/>
              <a:t>Л.Улицкая</a:t>
            </a:r>
            <a:r>
              <a:rPr lang="ru-RU" b="1" dirty="0" smtClean="0"/>
              <a:t> «Народ избранный»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37125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358" y="186164"/>
            <a:ext cx="10515600" cy="1325563"/>
          </a:xfrm>
        </p:spPr>
        <p:txBody>
          <a:bodyPr>
            <a:normAutofit/>
          </a:bodyPr>
          <a:lstStyle/>
          <a:p>
            <a:r>
              <a:rPr lang="ru-RU" sz="2500" dirty="0">
                <a:solidFill>
                  <a:prstClr val="black"/>
                </a:solidFill>
                <a:latin typeface="Calibri" panose="020F0502020204030204"/>
              </a:rPr>
              <a:t>5. </a:t>
            </a:r>
            <a:r>
              <a:rPr lang="ru-RU" sz="2500" b="1" dirty="0">
                <a:solidFill>
                  <a:prstClr val="black"/>
                </a:solidFill>
                <a:latin typeface="Calibri" panose="020F0502020204030204"/>
              </a:rPr>
              <a:t>Кому на Руси жить хорошо? – вопрос гражданина</a:t>
            </a:r>
            <a:r>
              <a:rPr lang="ru-RU" sz="25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ru-RU" sz="2500" dirty="0" smtClean="0">
                <a:solidFill>
                  <a:prstClr val="black"/>
                </a:solidFill>
                <a:latin typeface="Calibri" panose="020F0502020204030204"/>
              </a:rPr>
              <a:t>Примерные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893" y="1511726"/>
            <a:ext cx="10994408" cy="524391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Верно ли утверждение, что Родину не выбирают?</a:t>
            </a:r>
          </a:p>
          <a:p>
            <a:r>
              <a:rPr lang="ru-RU" dirty="0"/>
              <a:t>Стоит ли покидать малую родину ради достижения успеха?</a:t>
            </a:r>
          </a:p>
          <a:p>
            <a:r>
              <a:rPr lang="ru-RU" dirty="0"/>
              <a:t>Какие проблемы мешают людям найти счастье на Руси?</a:t>
            </a:r>
          </a:p>
          <a:p>
            <a:r>
              <a:rPr lang="ru-RU" dirty="0"/>
              <a:t>Кто счастлив на Руси?</a:t>
            </a:r>
          </a:p>
          <a:p>
            <a:r>
              <a:rPr lang="ru-RU" dirty="0"/>
              <a:t>Что мешает людям «жить хорошо» на Руси?</a:t>
            </a:r>
          </a:p>
          <a:p>
            <a:r>
              <a:rPr lang="ru-RU" dirty="0"/>
              <a:t>Какие социальные проблемы предстоит решить моим соотечественникам?</a:t>
            </a:r>
          </a:p>
          <a:p>
            <a:r>
              <a:rPr lang="ru-RU" dirty="0"/>
              <a:t>Возможно ли решить проблему социального неравенства на Руси?</a:t>
            </a:r>
          </a:p>
          <a:p>
            <a:r>
              <a:rPr lang="ru-RU" dirty="0"/>
              <a:t>Как научиться ценить свою Родину?</a:t>
            </a:r>
          </a:p>
          <a:p>
            <a:r>
              <a:rPr lang="ru-RU" dirty="0"/>
              <a:t>Как сделать Россию лучше?</a:t>
            </a:r>
          </a:p>
          <a:p>
            <a:r>
              <a:rPr lang="ru-RU" dirty="0"/>
              <a:t>Чего не хватает на Руси для полного счастья?</a:t>
            </a:r>
          </a:p>
          <a:p>
            <a:r>
              <a:rPr lang="ru-RU" dirty="0"/>
              <a:t>Кто виноват в бедах русского человека?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915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075" y="174056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к написанию итогового сочинения-2021 (декабрь)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528" y="1499619"/>
            <a:ext cx="11403842" cy="505130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009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018" y="378773"/>
            <a:ext cx="10939819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Человек путешествующий: дорога в жизни человека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(дорога реальная, воображаемая, книжная).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018" y="1704336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ФИПИ: Тематическое </a:t>
            </a:r>
            <a:r>
              <a:rPr lang="ru-RU" dirty="0"/>
              <a:t>направление нацеливает выпускника на размышление о дороге: реальной, воображаемой, книжной.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Выпускник сможет написать о личном опыте путешествий и путевых впечатлениях других людей, дорожных приключениях литературных героев, фантазийных перемещениях во времени и в пространстве, о теме дороги в произведениях искусства. Не исключено понимание дороги как пути научных исследований и творческих поисков. Дорога может быть осмыслена не только в конкретном, но и в символическом значении. Темы сочинений позволят рассуждать о том, как человек на жизненном пути обретает практический и духовный опыт, меняется, лучше понимает самого себя и других людей.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Обращение к художественной, философской, психологической, краеведческой, научной литературе, мемуарам, дневникам, </a:t>
            </a:r>
            <a:r>
              <a:rPr lang="ru-RU" dirty="0" err="1"/>
              <a:t>травелогам</a:t>
            </a:r>
            <a:r>
              <a:rPr lang="ru-RU" dirty="0"/>
              <a:t> и публицистике, позволит рассмотреть путешествие как важное средство познания действительности и внутреннего мира человека.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689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484" y="214999"/>
            <a:ext cx="10939819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Человек путешествующий: дорога в жизни человека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(дорога реальная, воображаемая, книжная).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484" y="1540562"/>
            <a:ext cx="10816988" cy="48465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Любое крупное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литературное произведение проиллюстрирует это направление. Предлагаю на выбор несколько романов, где есть и реальные дороги, и путь героя к самому себе.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Капитанская дочка» А.С. Пушкина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мир» Л.Н. Толстого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Очарованный странник»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Н.С.Лескова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Тихий Дон»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М.А.Шолохова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дольше века длится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Ч.Айтматова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тех, кто не особо дружен с чтением и не уверен, что осилит объёмное произведение, предлагаю прочитать рассказы Юрия Нагибина "Заброшенная дорога" и Джека Лондона "Любовь к жизни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рассказ Джеймса Джойса «Эвелин».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018" y="378773"/>
            <a:ext cx="10939819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Человек путешествующий: дорога в жизни человека. Примерные темы.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6" y="1431379"/>
            <a:ext cx="11349251" cy="5242375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Какие города России Вы хотели бы посетить и почему?</a:t>
            </a:r>
          </a:p>
          <a:p>
            <a:r>
              <a:rPr lang="ru-RU" dirty="0"/>
              <a:t>Какие страны наиболее интересны для путешественника и почему?</a:t>
            </a:r>
          </a:p>
          <a:p>
            <a:r>
              <a:rPr lang="ru-RU" dirty="0"/>
              <a:t>Дорога к счастью — какая она?</a:t>
            </a:r>
          </a:p>
          <a:p>
            <a:r>
              <a:rPr lang="ru-RU" dirty="0"/>
              <a:t>Как Вы понимаете фразу Оноре де Бальзака «Чтобы дойти до цели, человеку нужно только одно – идти»?</a:t>
            </a:r>
          </a:p>
          <a:p>
            <a:r>
              <a:rPr lang="ru-RU" dirty="0"/>
              <a:t>Куда ведет жизненный путь человека?</a:t>
            </a:r>
          </a:p>
          <a:p>
            <a:r>
              <a:rPr lang="ru-RU" dirty="0"/>
              <a:t>Согласны ли Вы с тем, что путешествовать — значит развиваться?</a:t>
            </a:r>
          </a:p>
          <a:p>
            <a:r>
              <a:rPr lang="ru-RU" dirty="0"/>
              <a:t>Как не сбиться с жизненного курса?</a:t>
            </a:r>
          </a:p>
          <a:p>
            <a:r>
              <a:rPr lang="ru-RU" dirty="0"/>
              <a:t>Что означает фраза «сбился с пути»?</a:t>
            </a:r>
          </a:p>
          <a:p>
            <a:r>
              <a:rPr lang="ru-RU" dirty="0"/>
              <a:t>Что направляет человека на жизненном пути?</a:t>
            </a:r>
          </a:p>
          <a:p>
            <a:r>
              <a:rPr lang="ru-RU" dirty="0"/>
              <a:t>Чему человек может научиться в путешествии?</a:t>
            </a:r>
          </a:p>
          <a:p>
            <a:r>
              <a:rPr lang="ru-RU" dirty="0"/>
              <a:t>Как определить свой путь в жизни?</a:t>
            </a:r>
          </a:p>
          <a:p>
            <a:r>
              <a:rPr lang="ru-RU" dirty="0"/>
              <a:t>Как Вы понимаете выражение «по кривой дорожке»?</a:t>
            </a:r>
          </a:p>
          <a:p>
            <a:r>
              <a:rPr lang="ru-RU" dirty="0"/>
              <a:t>Как не потерять свою дорогу в жизни?</a:t>
            </a:r>
          </a:p>
          <a:p>
            <a:r>
              <a:rPr lang="ru-RU" dirty="0"/>
              <a:t>Для чего люди путешествуют?</a:t>
            </a:r>
          </a:p>
          <a:p>
            <a:r>
              <a:rPr lang="ru-RU" dirty="0"/>
              <a:t>Как путешествовать, не выходя из дома?</a:t>
            </a:r>
          </a:p>
          <a:p>
            <a:r>
              <a:rPr lang="ru-RU" dirty="0"/>
              <a:t>Что мешает человеку двигаться вперед?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790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50" y="337828"/>
            <a:ext cx="11240068" cy="132556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Цивилизация и технологии – спасение, вызов или трагедия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(достижения и риски цивилизации, надежды и страхи, с ней связанные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949" y="1934806"/>
            <a:ext cx="10967113" cy="46024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ФИПИ. Тематическое </a:t>
            </a:r>
            <a:r>
              <a:rPr lang="ru-RU" dirty="0"/>
              <a:t>направление заостряет внимание выпускника на достижениях и рисках цивилизации, надеждах и страхах, связанных с ее плодами.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Темы сочинений будут способствовать раздумьям выпускника о собственном опыте столкновения с технологическими новшествами и экологическими проблемами, дадут импульс к рассуждению о влиянии научно-технического прогресса на человека и окружающий его мир. Все эти проблемы стали особенно актуальны на фоне вызовов пандемии 2020−2021 гг. Темы позволят задуматься о диалектике «плюсов» и «минусов» цивилизационного процесса, о благих и трагических последствиях развития технологий, о способах достижения равновесия между материально-техническими завоеваниями и духовными ценностями человечества.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Примеры из философской, научной, публицистической, критической и мемуарной литературы покажут, как мыслители, деятели науки и искусства понимают технологический прогресс, в чем видят его пользу и вред. Оправданно также обращение к художественным произведениям, в которых присутствует мотив научных открытий, в том числе к жанрам научной фантастики, утопии и антиутопии.</a:t>
            </a:r>
          </a:p>
        </p:txBody>
      </p:sp>
    </p:spTree>
    <p:extLst>
      <p:ext uri="{BB962C8B-B14F-4D97-AF65-F5344CB8AC3E}">
        <p14:creationId xmlns:p14="http://schemas.microsoft.com/office/powerpoint/2010/main" val="271074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50" y="337828"/>
            <a:ext cx="11240068" cy="132556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Цивилизация и технологии – спасение, вызов или трагедия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(достижения и риски цивилизации, надежды и страхи, с ней связанные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950" y="2221410"/>
            <a:ext cx="10515600" cy="4351338"/>
          </a:xfrm>
        </p:spPr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-apple-system"/>
              </a:rPr>
              <a:t>«Дюна» Герберт, 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-apple-system"/>
              </a:rPr>
              <a:t>«Обитаемый остров» Стругацкие, 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-apple-system"/>
              </a:rPr>
              <a:t>«Мир на земле»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-apple-system"/>
              </a:rPr>
              <a:t>Лем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-apple-system"/>
              </a:rPr>
              <a:t> </a:t>
            </a:r>
          </a:p>
          <a:p>
            <a:r>
              <a:rPr lang="ru-RU" dirty="0" smtClean="0">
                <a:solidFill>
                  <a:srgbClr val="000000"/>
                </a:solidFill>
                <a:latin typeface="-apple-system"/>
              </a:rPr>
              <a:t>«</a:t>
            </a:r>
            <a:r>
              <a:rPr lang="ru-RU" dirty="0" smtClean="0">
                <a:solidFill>
                  <a:srgbClr val="000000"/>
                </a:solidFill>
                <a:latin typeface="-apple-system"/>
              </a:rPr>
              <a:t>Гиперболоид инженера Гарина»</a:t>
            </a:r>
          </a:p>
          <a:p>
            <a:r>
              <a:rPr lang="ru-RU" dirty="0" smtClean="0">
                <a:solidFill>
                  <a:srgbClr val="000000"/>
                </a:solidFill>
                <a:latin typeface="-apple-system"/>
              </a:rPr>
              <a:t>«О дивный новый мир»</a:t>
            </a:r>
          </a:p>
          <a:p>
            <a:r>
              <a:rPr lang="ru-RU" dirty="0" smtClean="0">
                <a:solidFill>
                  <a:srgbClr val="000000"/>
                </a:solidFill>
                <a:latin typeface="-apple-system"/>
              </a:rPr>
              <a:t>«Собачье сердце»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-apple-system"/>
              </a:rPr>
              <a:t>«Чернобыльская молитва» С. Алексиевич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977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50" y="337828"/>
            <a:ext cx="11240068" cy="132556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Цивилизация и технологии – спасение, вызов или трагедия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(достижения и риски цивилизации, надежды и страхи, с ней связанные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120" y="1921160"/>
            <a:ext cx="11103590" cy="4575174"/>
          </a:xfrm>
        </p:spPr>
        <p:txBody>
          <a:bodyPr>
            <a:normAutofit/>
          </a:bodyPr>
          <a:lstStyle/>
          <a:p>
            <a:r>
              <a:rPr lang="ru-RU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Бредбери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451 градус по Фаренгейту», короткий рассказ «Вельд»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М.А.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Булгаков </a:t>
            </a:r>
            <a:r>
              <a:rPr lang="ru-RU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"Роковые яйца«,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"Собачье сердце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И.А.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Бунин «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Сан-Франциско»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В.Распутин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"Прощание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Матёрой"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Ч.Айтматов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дольше века длится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день«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Е.Замятин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Г.Уэллс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Человек-невидимка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короткий рассказ «Похищенная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бацилла»</a:t>
            </a:r>
          </a:p>
          <a:p>
            <a:pPr marL="0" indent="0">
              <a:buNone/>
            </a:pPr>
            <a:endParaRPr lang="ru-RU" dirty="0"/>
          </a:p>
          <a:p>
            <a:endParaRPr lang="ru-RU" dirty="0" smtClean="0">
              <a:solidFill>
                <a:srgbClr val="000000"/>
              </a:solidFill>
              <a:latin typeface="-apple-system"/>
            </a:endParaRPr>
          </a:p>
          <a:p>
            <a:pPr marL="0" indent="0">
              <a:buNone/>
            </a:pPr>
            <a:endParaRPr lang="ru-RU" b="0" i="0" dirty="0" smtClean="0">
              <a:solidFill>
                <a:srgbClr val="000000"/>
              </a:solidFill>
              <a:effectLst/>
              <a:latin typeface="-apple-system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093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674" y="58818"/>
            <a:ext cx="11240068" cy="132556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Цивилизация и технологии – спасение, вызов или трагедия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Примерные темы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950" y="22214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endParaRPr lang="ru-RU" dirty="0" smtClean="0">
              <a:solidFill>
                <a:srgbClr val="000000"/>
              </a:solidFill>
              <a:latin typeface="-apple-system"/>
            </a:endParaRPr>
          </a:p>
          <a:p>
            <a:pPr marL="0" indent="0">
              <a:buNone/>
            </a:pPr>
            <a:endParaRPr lang="ru-RU" b="0" i="0" dirty="0" smtClean="0">
              <a:solidFill>
                <a:srgbClr val="000000"/>
              </a:solidFill>
              <a:effectLst/>
              <a:latin typeface="-apple-system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788" y="1225689"/>
            <a:ext cx="114979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Технический прогресс — зло или благо?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Чем опасен технический прогресс?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В чем заключается опасность технократии?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Что такое технический прогресс?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Как развитие технологий влияет на общество?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Как развитие технологий влияет на человека?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Как развитие технологий влияет на экологию?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Может ли научный прогресс привести к катастрофе?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Как сохранить баланс между экологией и цивилизацией?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Кого можно назвать «цивилизованным человеком»?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Почему люди отстают от цивилизации?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Почему старшее поколение не принимает новые технологии?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Как новые технологии помогают решать глобальные мировые проблемы?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Могут ли новые технологии решить вечные проблемы?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YS Text Optional"/>
              </a:rPr>
              <a:t>Как Вы понимаете выражение «держать руку на пульсе времени»?</a:t>
            </a:r>
            <a:endParaRPr lang="ru-RU" sz="2400" b="0" i="0" dirty="0">
              <a:solidFill>
                <a:srgbClr val="000000"/>
              </a:solidFill>
              <a:effectLst/>
              <a:latin typeface="YS Text Optional"/>
            </a:endParaRPr>
          </a:p>
        </p:txBody>
      </p:sp>
    </p:spTree>
    <p:extLst>
      <p:ext uri="{BB962C8B-B14F-4D97-AF65-F5344CB8AC3E}">
        <p14:creationId xmlns:p14="http://schemas.microsoft.com/office/powerpoint/2010/main" val="27428755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1588</Words>
  <Application>Microsoft Office PowerPoint</Application>
  <PresentationFormat>Широкоэкранный</PresentationFormat>
  <Paragraphs>165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-apple-system</vt:lpstr>
      <vt:lpstr>Arial</vt:lpstr>
      <vt:lpstr>Calibri</vt:lpstr>
      <vt:lpstr>Calibri Light</vt:lpstr>
      <vt:lpstr>Times New Roman</vt:lpstr>
      <vt:lpstr>YS Text Optional</vt:lpstr>
      <vt:lpstr>Тема Office</vt:lpstr>
      <vt:lpstr>Открытые направления для тем итогового сочинения в выпускных классах в 2021/22 учебном году</vt:lpstr>
      <vt:lpstr>Презентация PowerPoint</vt:lpstr>
      <vt:lpstr>1. Человек путешествующий: дорога в жизни человека (дорога реальная, воображаемая, книжная). </vt:lpstr>
      <vt:lpstr>1. Человек путешествующий: дорога в жизни человека (дорога реальная, воображаемая, книжная). </vt:lpstr>
      <vt:lpstr>1. Человек путешествующий: дорога в жизни человека. Примерные темы. </vt:lpstr>
      <vt:lpstr>2. Цивилизация и технологии – спасение, вызов или трагедия? (достижения и риски цивилизации, надежды и страхи, с ней связанные</vt:lpstr>
      <vt:lpstr>2. Цивилизация и технологии – спасение, вызов или трагедия? (достижения и риски цивилизации, надежды и страхи, с ней связанные</vt:lpstr>
      <vt:lpstr>2. Цивилизация и технологии – спасение, вызов или трагедия? (достижения и риски цивилизации, надежды и страхи, с ней связанные</vt:lpstr>
      <vt:lpstr>2. Цивилизация и технологии – спасение, вызов или трагедия? Примерные темы</vt:lpstr>
      <vt:lpstr>3. Преступление и Наказание – вечная тема (преступление и наказание как явление социальное и нравственное, совесть и стыд, ответственность, раскаяние). </vt:lpstr>
      <vt:lpstr>3. Преступление и Наказание – вечная тема (преступление и наказание как явление социальное и нравственное, совесть и стыд, ответственность, раскаяние). </vt:lpstr>
      <vt:lpstr>3. Преступление и Наказание – вечная тема (преступление и наказание как явление социальное и нравственное, совесть и стыд, ответственность, раскаяние). </vt:lpstr>
      <vt:lpstr>3. Преступление и Наказание – вечная тема. Примерные темы</vt:lpstr>
      <vt:lpstr>4. Книга (музыка, спектакль, фильм) – про меня (высказывание о тексте, который представляется личностно важным для 11-классника). </vt:lpstr>
      <vt:lpstr>4. Книга (музыка, спектакль, фильм) – про меня (высказывание о тексте, который представляется личностно важным для 11-классника). </vt:lpstr>
      <vt:lpstr>4. Книга (музыка, спектакль, фильм) – про меня (высказывание о тексте, который представляется личностно важным для 11-классника). </vt:lpstr>
      <vt:lpstr>4. Книга (музыка, спектакль, фильм) – про меня (высказывание о тексте, который представляется личностно важным для 11-классника). </vt:lpstr>
      <vt:lpstr>4. Книга (музыка, спектакль, фильм) – про меня. Примерные темы</vt:lpstr>
      <vt:lpstr>5. Кому на Руси жить хорошо? – вопрос гражданина (социальные пороки и общественная справедливость, поиск путей помощи тем, кому трудно, путей совершенствования общества и государства). </vt:lpstr>
      <vt:lpstr>5. Кому на Руси жить хорошо? – вопрос гражданина (социальные пороки и общественная справедливость, поиск путей помощи тем, кому трудно, путей совершенствования общества и государства). </vt:lpstr>
      <vt:lpstr>5. Кому на Руси жить хорошо? – вопрос гражданина Примерные темы</vt:lpstr>
      <vt:lpstr>Рекомендации к написанию итогового сочинения-2021 (декабрь)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Открытые направления для тем итогового сочинения в выпускных классах в 2021/22 учебном году</dc:title>
  <dc:creator>user</dc:creator>
  <cp:lastModifiedBy>user</cp:lastModifiedBy>
  <cp:revision>38</cp:revision>
  <dcterms:created xsi:type="dcterms:W3CDTF">2021-08-30T17:49:48Z</dcterms:created>
  <dcterms:modified xsi:type="dcterms:W3CDTF">2021-09-13T13:09:36Z</dcterms:modified>
</cp:coreProperties>
</file>