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5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7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6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93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59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98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29C8C-5D0B-4047-827F-7AA9AD014947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6D318-0340-4C0F-866E-C02E09A5D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40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893" y="0"/>
            <a:ext cx="10515600" cy="1325563"/>
          </a:xfrm>
        </p:spPr>
        <p:txBody>
          <a:bodyPr/>
          <a:lstStyle/>
          <a:p>
            <a:r>
              <a:rPr lang="ru-RU" dirty="0" smtClean="0"/>
              <a:t>1 задание ЕГЭ (измененное)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402" y="1115940"/>
            <a:ext cx="11676797" cy="57420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Прочитайте текст и выполните задания 1–3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Экология – это наука о взаимодействии живых организмов и их сообществ между собой и со средой, в которой они обитают. Эти взаимоотношения изучают самые разные науки: биология и химия, астрономия и космология, математика и философия. &lt;…&gt; они вносят свой вклад в экологию, которая сегодня разделилась на ряд самостоятельных дисциплин: общую экологию, агроэкологию, </a:t>
            </a:r>
            <a:r>
              <a:rPr lang="ru-RU" dirty="0" err="1"/>
              <a:t>гидроэкологию</a:t>
            </a:r>
            <a:r>
              <a:rPr lang="ru-RU" dirty="0"/>
              <a:t>, экологию человека и т.д.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Активно формируется в наши дни экология культуры, или духовная экология. Конечно, между экологией природы и экологией культуры не может быть непроходимой пропасти, вместе с тем между ними есть большое различие. Утраты в природе до известных пределов восстановимы. Иное дело – ценности культурные и нравственные. Они или восстанавливаются с большим трудом, или вовсе исчезают, как, скажем, разрушенные памятники, сгоревшие книги, рукописи…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Если культура – это совокупность достижений общества в области науки, просвещения, искусства, то закрепляются эти достижения, как правило, в языке, в Слове. Возникнув на определённом историческом этапе, литературный язык сам по себе служит свидетельством уровня духовного развития народа, общества. Как всякое живое на Земле не может мириться со своей смертью, так и живая нация не может смириться с деградацией своего языка. Ведь язык – это и основа национальной памяти, и ключ к пониманию духовного мира, своего и чужого.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(По Л.И. Скворцову)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98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811" y="215189"/>
            <a:ext cx="11813275" cy="66428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Задание 1.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Укажите варианты ответов, в которых даны </a:t>
            </a:r>
            <a:r>
              <a:rPr lang="ru-RU" b="1" dirty="0" smtClean="0"/>
              <a:t>верные</a:t>
            </a:r>
            <a:r>
              <a:rPr lang="ru-RU" dirty="0" smtClean="0"/>
              <a:t> характеристики фрагмента текста. Запишите номера этих ответов.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 Наряду с общеупотребительной лексикой в тексте используются термины (</a:t>
            </a:r>
            <a:r>
              <a:rPr lang="ru-RU" i="1" dirty="0" smtClean="0"/>
              <a:t>экология, агроэкология, </a:t>
            </a:r>
            <a:r>
              <a:rPr lang="ru-RU" i="1" dirty="0" err="1" smtClean="0"/>
              <a:t>гидроэкология</a:t>
            </a:r>
            <a:r>
              <a:rPr lang="ru-RU" dirty="0" smtClean="0"/>
              <a:t> и др.), тематическая группа слов, отражающая проблематику текста (</a:t>
            </a:r>
            <a:r>
              <a:rPr lang="ru-RU" i="1" dirty="0" smtClean="0"/>
              <a:t>культура, природа, ценности, памятники, исторический этап, литературный язык, нация, память, духовный мир</a:t>
            </a:r>
            <a:r>
              <a:rPr lang="ru-RU" dirty="0" smtClean="0"/>
              <a:t> и др.).</a:t>
            </a:r>
          </a:p>
          <a:p>
            <a:pPr marL="0" indent="0">
              <a:buNone/>
            </a:pPr>
            <a:r>
              <a:rPr lang="ru-RU" dirty="0" smtClean="0"/>
              <a:t>2) Использование метафор (...</a:t>
            </a:r>
            <a:r>
              <a:rPr lang="ru-RU" i="1" dirty="0" smtClean="0"/>
              <a:t>между экологией природы и экологией культуры не может быть непроходимой пропасти; ключ к пониманию духовного мира</a:t>
            </a:r>
            <a:r>
              <a:rPr lang="ru-RU" dirty="0" smtClean="0"/>
              <a:t>); антонимов (</a:t>
            </a:r>
            <a:r>
              <a:rPr lang="ru-RU" i="1" dirty="0" smtClean="0"/>
              <a:t>свой-чужой</a:t>
            </a:r>
            <a:r>
              <a:rPr lang="ru-RU" dirty="0" smtClean="0"/>
              <a:t>), сравнения (</a:t>
            </a:r>
            <a:r>
              <a:rPr lang="ru-RU" i="1" dirty="0" smtClean="0"/>
              <a:t>Как всякое живое на Земле не может мириться со своей смертью, так и живая нация не может смириться с деградацией своего языка</a:t>
            </a:r>
            <a:r>
              <a:rPr lang="ru-RU" dirty="0" smtClean="0"/>
              <a:t>.) способствует эмоциональности, выразительности изложения, помогает передать авторскую оценку описываемым явлениям.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3) Текст содержит грамматические особенности, характерные для письменной речи: отглагольные существительные (</a:t>
            </a:r>
            <a:r>
              <a:rPr lang="ru-RU" i="1" dirty="0" smtClean="0"/>
              <a:t>взаимодействие, вклад, утраты, различие, достижения</a:t>
            </a:r>
            <a:r>
              <a:rPr lang="ru-RU" dirty="0" smtClean="0"/>
              <a:t> и др.), конструкции с существительными в родительном падеже (</a:t>
            </a:r>
            <a:r>
              <a:rPr lang="ru-RU" i="1" dirty="0" smtClean="0"/>
              <a:t>между экологией природы и экологией культуры, свидетельством уровня духовного развития народа, к пониманию духовного мира и др.).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4) Выразительность текста обеспечивается синтаксическими средствами, среди которых ряды однородных членов предложения, инверсия, вводные слова.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5) Текст относится к научному стилю речи, так как основные цели автора - сообщить информацию, имеющую практическое значение, дать чёткие инструкции.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30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1" y="256132"/>
            <a:ext cx="11472080" cy="66018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О</a:t>
            </a:r>
            <a:r>
              <a:rPr lang="ru-RU" b="1" dirty="0" smtClean="0"/>
              <a:t>бщая </a:t>
            </a:r>
            <a:r>
              <a:rPr lang="ru-RU" b="1" dirty="0"/>
              <a:t>схема стилистического анализа текста:</a:t>
            </a:r>
          </a:p>
          <a:p>
            <a:r>
              <a:rPr lang="ru-RU" dirty="0"/>
              <a:t>Определяем стиль и жанр текста;</a:t>
            </a:r>
          </a:p>
          <a:p>
            <a:r>
              <a:rPr lang="ru-RU" dirty="0"/>
              <a:t>Определяем основную тему и идею текста. Следует помнить, что тема (предмет сообщения) – это то, о чем говорится в тексте; она может быть представлена в заголовке, тематическом предложении (предложениях, абзаце), ключевых словах; Идея текста (его основная мысль) – то, что говорится о предмете сообщения (теме).</a:t>
            </a:r>
          </a:p>
          <a:p>
            <a:r>
              <a:rPr lang="ru-RU" dirty="0"/>
              <a:t>Определяем сферу коммуникации (для научного стиля – наука, для официально-делового стиля – административно-правовые отношения, для </a:t>
            </a:r>
            <a:r>
              <a:rPr lang="ru-RU" dirty="0" err="1"/>
              <a:t>газетно</a:t>
            </a:r>
            <a:r>
              <a:rPr lang="ru-RU" dirty="0"/>
              <a:t>-публицистического стиля – политико-идеологические, общественные отношения, т. е. массовая коммуникация, для разговорного стиля – повседневные, бытовые отношения), обозначаем ситуацию, на которую текст ориентирован, выясняем, кто автор текста и его адресат. </a:t>
            </a:r>
          </a:p>
          <a:p>
            <a:r>
              <a:rPr lang="ru-RU" dirty="0"/>
              <a:t>Выделяем основные функции и цели текста (общение, сообщение, воздействие и др.);</a:t>
            </a:r>
          </a:p>
          <a:p>
            <a:r>
              <a:rPr lang="ru-RU" dirty="0"/>
              <a:t>Определяем форму речи (письменная, устная), тип речи (описание, повествование, рассуждение и их возможное сочетание), вид речи (монолог, диалог, </a:t>
            </a:r>
            <a:r>
              <a:rPr lang="ru-RU" dirty="0" err="1"/>
              <a:t>полилог</a:t>
            </a:r>
            <a:r>
              <a:rPr lang="ru-RU" dirty="0"/>
              <a:t>);</a:t>
            </a:r>
          </a:p>
          <a:p>
            <a:r>
              <a:rPr lang="ru-RU" dirty="0"/>
              <a:t>Выделяем стилевые черты, особенности, присущие тексту. Например, для текстов научного стиля – логичность, последовательность повествования и др. </a:t>
            </a:r>
          </a:p>
          <a:p>
            <a:r>
              <a:rPr lang="ru-RU" dirty="0"/>
              <a:t>Определяем стилистические языковые средства: лексико-фразеологические, морфологические и синтаксические и др.</a:t>
            </a:r>
          </a:p>
          <a:p>
            <a:r>
              <a:rPr lang="ru-RU" dirty="0"/>
              <a:t>Определяем индивидуально-авторские стилистические особенности текста.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12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188" y="0"/>
            <a:ext cx="10515600" cy="1325563"/>
          </a:xfrm>
        </p:spPr>
        <p:txBody>
          <a:bodyPr/>
          <a:lstStyle/>
          <a:p>
            <a:r>
              <a:rPr lang="ru-RU" b="1" dirty="0" smtClean="0"/>
              <a:t>Научный стиль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124" y="823189"/>
            <a:ext cx="11752428" cy="58369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Научный </a:t>
            </a:r>
            <a:r>
              <a:rPr lang="ru-RU" b="1" dirty="0"/>
              <a:t>стиль</a:t>
            </a:r>
            <a:r>
              <a:rPr lang="ru-RU" dirty="0"/>
              <a:t> – стиль, обеспечивающий получение и сохранение научных знаний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Основная сфера использования/употребления научного стиля</a:t>
            </a:r>
            <a:r>
              <a:rPr lang="ru-RU" dirty="0"/>
              <a:t> – прежде всего сама наука, сфера научной деятельности, обучения и просвещения.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Цели и функции:</a:t>
            </a:r>
            <a:r>
              <a:rPr lang="ru-RU" dirty="0"/>
              <a:t> сообщить новую научную информацию, доказать ее истинность, закрепить и передать научные знания людям, стремящимся получить образование, по возможности полно и точно объяснить факты окружающей нас действительности, показать причинно-следственные связи между явлениями, выявить закономерности исторического развития и т.д. информировать ученых, специалистов и неспециалистов о достижениях научных исследований,  популяризация научных знаний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Основные функции: сообщение информации, доказательство ее истинности.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Адресат:</a:t>
            </a:r>
            <a:r>
              <a:rPr lang="ru-RU" dirty="0"/>
              <a:t> ученые, будущие специалисты, ученики; любой человек, интересующийся наукой.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Автор:</a:t>
            </a:r>
            <a:r>
              <a:rPr lang="ru-RU" dirty="0"/>
              <a:t> ученые и специалисты в своей области.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Форма речи:</a:t>
            </a:r>
            <a:r>
              <a:rPr lang="ru-RU" dirty="0"/>
              <a:t> научный стиль относится к письменно-книжному типу речи, хотя может проявляться и в устной форме в виде докладов, лекций и пр. Устная форма является здесь вторичной, потому что для научной речи характерна предварительная продуманность, подготовленность и тщательность ее оформления.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Вид речи:</a:t>
            </a:r>
            <a:r>
              <a:rPr lang="ru-RU" dirty="0"/>
              <a:t> преимущественно монологический характер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Тип речи:</a:t>
            </a:r>
            <a:r>
              <a:rPr lang="ru-RU" dirty="0"/>
              <a:t> может быть представлен любым типом речи (повествованием, рассуждением, описанием)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Стилевые черты:</a:t>
            </a:r>
            <a:r>
              <a:rPr lang="ru-RU" dirty="0"/>
              <a:t> отвлеченность, обобщенность, подчеркнутая логичность, точность, сухость, строгость, логическая последовательность изложения, сжатость, однозначность выражения, информативность, объективность, доказательность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Жанры научного стиля:</a:t>
            </a:r>
            <a:r>
              <a:rPr lang="ru-RU" dirty="0"/>
              <a:t> диссертация, монография, научная статья, тезисы, лекция, доклад, учебник, реферат, аннотация, документация, каталог, справочник, инструкция, рецензия, научный обзор, очерк, научно-популярная книга и др.</a:t>
            </a:r>
          </a:p>
        </p:txBody>
      </p:sp>
    </p:spTree>
    <p:extLst>
      <p:ext uri="{BB962C8B-B14F-4D97-AF65-F5344CB8AC3E}">
        <p14:creationId xmlns:p14="http://schemas.microsoft.com/office/powerpoint/2010/main" val="16130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Официально-деловой стиль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9" y="1325562"/>
            <a:ext cx="11772331" cy="55324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Официально-деловой стиль </a:t>
            </a:r>
            <a:r>
              <a:rPr lang="ru-RU" dirty="0"/>
              <a:t>– это стиль официального документального общения государства с государством, государства с гражданином и граждан между собой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Основные сферы использования:</a:t>
            </a:r>
            <a:r>
              <a:rPr lang="ru-RU" dirty="0"/>
              <a:t> право (законодательство, делопроизводство, административно-правовая деятельность)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Этот стиль обслуживает сферу отношений, возникающих между государственными органами, между организациями или внутри них, между организациями и частными лицами в процессе производственной, хозяйственной и юридической деятельности. Т.е. официально-деловой стиль удовлетворяет потребность общества в документальном оформлении разных актов государственной, общественной, политической, экономической жизни, деловых отношений между государством и организациями, а также между членами общества в официальной коммуникации.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Цели и функции: </a:t>
            </a:r>
            <a:r>
              <a:rPr lang="ru-RU" dirty="0"/>
              <a:t>информационная, предписывающая (предписания государства, органа, уполномоченного лица), констатирующая (констатация положения дел, состояния), регулирующая (отношения в обществе, действия и поведения людей, а также функционирование объединений и государственных органов), регламентирующая.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Адресат: </a:t>
            </a:r>
            <a:r>
              <a:rPr lang="ru-RU" dirty="0"/>
              <a:t>государство, граждане государства, учреждения, служащие и др.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Автор:</a:t>
            </a:r>
            <a:r>
              <a:rPr lang="ru-RU" dirty="0"/>
              <a:t> юрист, правовед, дипломат и просто гражданин.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Форма речи:</a:t>
            </a:r>
            <a:r>
              <a:rPr lang="ru-RU" dirty="0"/>
              <a:t> основная форма – письменная, что связано с необходимостью документировать информацию, придавая ей правовую значимость с помощью особого построения служебных документов.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Вид речи:</a:t>
            </a:r>
            <a:r>
              <a:rPr lang="ru-RU" dirty="0"/>
              <a:t> преимущественно монолог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Тип </a:t>
            </a:r>
            <a:r>
              <a:rPr lang="ru-RU" b="1" dirty="0" err="1"/>
              <a:t>речи:</a:t>
            </a:r>
            <a:r>
              <a:rPr lang="ru-RU" dirty="0" err="1"/>
              <a:t>в</a:t>
            </a:r>
            <a:r>
              <a:rPr lang="ru-RU" dirty="0"/>
              <a:t> официально-деловом стиле отсутствует анализ и аргументация (этот процесс предшествует составлению официально-деловых текстов), поэтому официально-деловому стилю свойствен особый способ изложения («инструктирование»).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Стилевые черты:</a:t>
            </a:r>
            <a:r>
              <a:rPr lang="ru-RU" dirty="0"/>
              <a:t> объективность и безличность выражения; точность, не допускающая иных толкований; стереотипность; </a:t>
            </a:r>
            <a:r>
              <a:rPr lang="ru-RU" dirty="0" err="1"/>
              <a:t>стандартизированность</a:t>
            </a:r>
            <a:r>
              <a:rPr lang="ru-RU" dirty="0"/>
              <a:t> изложения; </a:t>
            </a:r>
            <a:r>
              <a:rPr lang="ru-RU" dirty="0" err="1"/>
              <a:t>долженствующе-предписующий</a:t>
            </a:r>
            <a:r>
              <a:rPr lang="ru-RU" dirty="0"/>
              <a:t> характер (императивность), сжатость и краткость, обобщенность, официальность, </a:t>
            </a:r>
            <a:r>
              <a:rPr lang="ru-RU" dirty="0" err="1"/>
              <a:t>безэмоционльность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Жанры</a:t>
            </a:r>
            <a:r>
              <a:rPr lang="ru-RU" dirty="0"/>
              <a:t>: законы, указы, постановления, нормативные акты, документы, договоры, уставы, приказы, распоряжения, инструкции, служебные переписки, деловые бумаги, контракты и др.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74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540" y="131573"/>
            <a:ext cx="10515600" cy="1325563"/>
          </a:xfrm>
        </p:spPr>
        <p:txBody>
          <a:bodyPr/>
          <a:lstStyle/>
          <a:p>
            <a:r>
              <a:rPr lang="ru-RU" b="1" dirty="0" smtClean="0"/>
              <a:t>Разговорный стиль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4" y="1457136"/>
            <a:ext cx="11444785" cy="52712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Разговорный стиль</a:t>
            </a:r>
            <a:r>
              <a:rPr lang="ru-RU" dirty="0"/>
              <a:t> – это неофициальная речь в условиях непосредственного общения, заранее неподготовленная, диалогическая, устная.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Устная речь</a:t>
            </a:r>
            <a:r>
              <a:rPr lang="ru-RU" dirty="0"/>
              <a:t> – неподготовленная диалогическая речь в условиях свободного общения ее участников.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Сфера использования:</a:t>
            </a:r>
            <a:r>
              <a:rPr lang="ru-RU" dirty="0"/>
              <a:t> бытовая и деловая сфера общения.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Цели и функции:</a:t>
            </a:r>
            <a:r>
              <a:rPr lang="ru-RU" dirty="0"/>
              <a:t> общение, обмен впечатлениями, информацией.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Форма речи:</a:t>
            </a:r>
            <a:r>
              <a:rPr lang="ru-RU" dirty="0"/>
              <a:t> разговорный стиль находит свое выражение как в письменной форме (реплики персонажей в пьесах, записи в дневниках, тексты писем на обиходные темы), так и в устной (чаще в устной).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Вид речи:</a:t>
            </a:r>
            <a:r>
              <a:rPr lang="ru-RU" dirty="0"/>
              <a:t> преимущественно диалог.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Тип речи:</a:t>
            </a:r>
            <a:r>
              <a:rPr lang="ru-RU" dirty="0"/>
              <a:t> может быть представлен любым типом речи (повествованием, рассуждением, описанием).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Стилевые черты:</a:t>
            </a:r>
            <a:r>
              <a:rPr lang="ru-RU" dirty="0"/>
              <a:t> непринужденность, неофициальность; неподготовленность речи, фамильярность; конкретность; непоследовательность, адресность речи, прерывистость; эмоционально-оценочная информативность; </a:t>
            </a:r>
            <a:r>
              <a:rPr lang="ru-RU" dirty="0" err="1"/>
              <a:t>аффективность</a:t>
            </a:r>
            <a:r>
              <a:rPr lang="ru-RU" dirty="0"/>
              <a:t>; личностный характер; </a:t>
            </a:r>
            <a:r>
              <a:rPr lang="ru-RU" dirty="0" err="1"/>
              <a:t>идиоматичность</a:t>
            </a:r>
            <a:r>
              <a:rPr lang="ru-RU" dirty="0"/>
              <a:t>, использование мимики и жестов, приоритет содержания над формой, стремление к экономии речевых средств.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Жанры</a:t>
            </a:r>
            <a:r>
              <a:rPr lang="ru-RU" dirty="0"/>
              <a:t>: диалог, личные письма, записки, разговор, телефонный разговор, беседа, спор, дневник.</a:t>
            </a:r>
          </a:p>
        </p:txBody>
      </p:sp>
    </p:spTree>
    <p:extLst>
      <p:ext uri="{BB962C8B-B14F-4D97-AF65-F5344CB8AC3E}">
        <p14:creationId xmlns:p14="http://schemas.microsoft.com/office/powerpoint/2010/main" val="3831262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769" y="104277"/>
            <a:ext cx="10515600" cy="1325563"/>
          </a:xfrm>
        </p:spPr>
        <p:txBody>
          <a:bodyPr/>
          <a:lstStyle/>
          <a:p>
            <a:r>
              <a:rPr lang="ru-RU" b="1" dirty="0" smtClean="0"/>
              <a:t>Публицистический стиль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38" y="1429840"/>
            <a:ext cx="11581262" cy="5428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Публицистический стиль</a:t>
            </a:r>
            <a:r>
              <a:rPr lang="ru-RU" dirty="0"/>
              <a:t> – один из функциональных стилей, обслуживающий широкую область общественных отношений: политических, экономических, культурных, спортивных и др.; он используется в политической литературе, его представляют средства массовой информации (СМИ) — газеты, журналы, радио, телевидение, документальное кино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Сфера:</a:t>
            </a:r>
            <a:r>
              <a:rPr lang="ru-RU" dirty="0"/>
              <a:t> политико-идеологические, общественные и культурные отношения (политика, идеология, философия, экономика, культура, спорт, повседневный быт, текущие события и др.)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Стилевые черты:</a:t>
            </a:r>
            <a:r>
              <a:rPr lang="ru-RU" dirty="0"/>
              <a:t> (скрытая и открытая) </a:t>
            </a:r>
            <a:r>
              <a:rPr lang="ru-RU" dirty="0" err="1"/>
              <a:t>оценочность</a:t>
            </a:r>
            <a:r>
              <a:rPr lang="ru-RU" dirty="0"/>
              <a:t>; </a:t>
            </a:r>
            <a:r>
              <a:rPr lang="ru-RU" dirty="0" err="1"/>
              <a:t>призывность</a:t>
            </a:r>
            <a:r>
              <a:rPr lang="ru-RU" dirty="0"/>
              <a:t>; рекламность (привлечение внимания); «эффект новизны» (использование неожиданных средств); собирательность; документально-</a:t>
            </a:r>
            <a:r>
              <a:rPr lang="ru-RU" dirty="0" err="1"/>
              <a:t>фактологическая</a:t>
            </a:r>
            <a:r>
              <a:rPr lang="ru-RU" dirty="0"/>
              <a:t> точность; сдержанность; некоторая официальность, эмоциональность, образность, субъективность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Автор:</a:t>
            </a:r>
            <a:r>
              <a:rPr lang="ru-RU" dirty="0"/>
              <a:t> конкретная личность, журналист, писатель, общественный деятель.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Адресат:</a:t>
            </a:r>
            <a:r>
              <a:rPr lang="ru-RU" dirty="0"/>
              <a:t> информация предназначена для широких слоев общества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Цели и функции:</a:t>
            </a:r>
            <a:r>
              <a:rPr lang="ru-RU" dirty="0"/>
              <a:t> воздействие на общественное сознание, информирование (сообщение новостей), оценка фактов и событий.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Взаимодействие этих двух функций проявляется в том, что публицистические тексты содержат, во-первых, объективную информацию, во-вторых, эмоционально-экспрессивную интерпретацию этой информации, позволяющую воздействовать на </a:t>
            </a:r>
            <a:r>
              <a:rPr lang="ru-RU" dirty="0" err="1"/>
              <a:t>чита</a:t>
            </a:r>
            <a:r>
              <a:rPr lang="ru-RU" dirty="0"/>
              <a:t>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теля или слушателя.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Жанры:</a:t>
            </a:r>
            <a:r>
              <a:rPr lang="ru-RU" dirty="0"/>
              <a:t> публичное выступление, речь (доклад), дискуссия, критическая заметка, репортаж, интервью, статья, рецензия, очерк, зарисовка, фельетон, памфлет, эссе, хроника и др.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Форма речи</a:t>
            </a:r>
            <a:r>
              <a:rPr lang="ru-RU" dirty="0"/>
              <a:t> : публицистический стиль имеет письменную (газеты и журналы) и устную форму (радио и телевидение). Основой является письменная речь.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6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017" y="105817"/>
            <a:ext cx="10515600" cy="1325563"/>
          </a:xfrm>
        </p:spPr>
        <p:txBody>
          <a:bodyPr/>
          <a:lstStyle/>
          <a:p>
            <a:r>
              <a:rPr lang="ru-RU" b="1" dirty="0" smtClean="0"/>
              <a:t>Художественный стиль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823" y="1431380"/>
            <a:ext cx="11431137" cy="54266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Художественный стиль</a:t>
            </a:r>
            <a:r>
              <a:rPr lang="ru-RU" dirty="0"/>
              <a:t> - функциональный стиль речи, являющийся инструментом художественного творчества и сочетающий в себе языковые средства всех других стилей речи.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Основная сфера использования/употребления:</a:t>
            </a:r>
            <a:r>
              <a:rPr lang="ru-RU" dirty="0"/>
              <a:t> литература, литературное художественное творчество, творческая сфера.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Цели и функции: </a:t>
            </a:r>
            <a:r>
              <a:rPr lang="ru-RU" dirty="0"/>
              <a:t>эстетическая функция (эстетическое воздействие и воспитание и развитие) (форма выражения не менее важна, чем содержание), функция воздействия, коммуникативная.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Автор:</a:t>
            </a:r>
            <a:r>
              <a:rPr lang="ru-RU" dirty="0"/>
              <a:t> писатель, поэт,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Форма речи</a:t>
            </a:r>
            <a:r>
              <a:rPr lang="ru-RU" dirty="0"/>
              <a:t>: преимущественно письменная.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Стилевые черты:</a:t>
            </a:r>
            <a:r>
              <a:rPr lang="ru-RU" dirty="0"/>
              <a:t> образность; эстетически направленная экспрессивность; явная эмоциональность; совмещение средств всех стилей в художественных целях, особая роль подтекста, индивидуальный авторский стиль, метафоричность, неповторимость образов; индивидуальность, которую формирует сам автор путем отбора и организации языковых средств.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Жанры:</a:t>
            </a:r>
            <a:r>
              <a:rPr lang="ru-RU" dirty="0"/>
              <a:t> эпопея, роман, повесть, рассказ, сказка, басня, ода, гимн, песня, элегия, сонет, эпиграмма, послание, поэма, баллада, трагедия, научно-художественный жанр, комедия.</a:t>
            </a:r>
          </a:p>
        </p:txBody>
      </p:sp>
    </p:spTree>
    <p:extLst>
      <p:ext uri="{BB962C8B-B14F-4D97-AF65-F5344CB8AC3E}">
        <p14:creationId xmlns:p14="http://schemas.microsoft.com/office/powerpoint/2010/main" val="8051932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168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1 задание ЕГЭ (измененное)</vt:lpstr>
      <vt:lpstr>Презентация PowerPoint</vt:lpstr>
      <vt:lpstr>Презентация PowerPoint</vt:lpstr>
      <vt:lpstr>Научный стиль </vt:lpstr>
      <vt:lpstr>Официально-деловой стиль</vt:lpstr>
      <vt:lpstr>Разговорный стиль</vt:lpstr>
      <vt:lpstr>Публицистический стиль</vt:lpstr>
      <vt:lpstr>Художественный стиль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задание ЕГЭ (измененное)</dc:title>
  <dc:creator>user</dc:creator>
  <cp:lastModifiedBy>user</cp:lastModifiedBy>
  <cp:revision>3</cp:revision>
  <dcterms:created xsi:type="dcterms:W3CDTF">2021-09-13T10:28:41Z</dcterms:created>
  <dcterms:modified xsi:type="dcterms:W3CDTF">2021-09-13T10:35:18Z</dcterms:modified>
</cp:coreProperties>
</file>