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4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5334000"/>
            <a:ext cx="86106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Новый курс президента Ф. Д. Рузвельта в США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324600"/>
            <a:ext cx="6400800" cy="3810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История 11 класс</a:t>
            </a:r>
            <a:endParaRPr lang="ru-RU" dirty="0"/>
          </a:p>
        </p:txBody>
      </p:sp>
      <p:pic>
        <p:nvPicPr>
          <p:cNvPr id="5124" name="Picture 4" descr="Депрессия 30 х годов. Великая американская депрессия: причины и меры по  преодолению. Выводы для новых поколений. Великая депрессия в странах ми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5725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Социальное страхование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В </a:t>
            </a:r>
            <a:r>
              <a:rPr lang="ru-RU" dirty="0" smtClean="0"/>
              <a:t>1935 г. был принят Закон о социальном обеспечении, </a:t>
            </a:r>
            <a:r>
              <a:rPr lang="ru-RU" dirty="0" smtClean="0"/>
              <a:t>явившийся </a:t>
            </a:r>
            <a:r>
              <a:rPr lang="ru-RU" b="1" dirty="0" smtClean="0"/>
              <a:t>первым в истории США общефедеральным нормативным актом такого рода. Создавалось Управление по социальному </a:t>
            </a:r>
            <a:r>
              <a:rPr lang="ru-RU" b="1" dirty="0" smtClean="0"/>
              <a:t>страхованию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Отныне </a:t>
            </a:r>
            <a:r>
              <a:rPr lang="ru-RU" dirty="0" smtClean="0"/>
              <a:t>пенсии по старости должны были выплачиваться гражданам США, отвечавшим </a:t>
            </a:r>
            <a:r>
              <a:rPr lang="ru-RU" b="1" dirty="0" smtClean="0"/>
              <a:t>определенному цензу оседлости и достигшим 65-летнего </a:t>
            </a:r>
            <a:r>
              <a:rPr lang="ru-RU" dirty="0" smtClean="0"/>
              <a:t>возраста, при условии, «если его общий заработок, как это будет установлено Управлением, за период с 31 декабря 1936 г. и до достижения им возраста 65 лет не </a:t>
            </a:r>
            <a:r>
              <a:rPr lang="ru-RU" dirty="0" smtClean="0"/>
              <a:t>превысит </a:t>
            </a:r>
            <a:r>
              <a:rPr lang="ru-RU" dirty="0" smtClean="0"/>
              <a:t>3 тыс. долл. Выплачиваемая ему ежемесячно пенсия будет равняться 1/2 суммы его вышеупомянутого общего заработка». Для формирования пенсионного фонда в дополнение к другим </a:t>
            </a:r>
            <a:r>
              <a:rPr lang="ru-RU" dirty="0" smtClean="0"/>
              <a:t>налогам </a:t>
            </a:r>
            <a:r>
              <a:rPr lang="ru-RU" dirty="0" smtClean="0"/>
              <a:t>устанавливался новый ежегодный налог  на индивидуальные доходы работающих по найму в размере 1 % с последующим по­вышением налога на 0,5% через каждые следующие три года.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Для предпринимателей в дополнение к ранее существовавшим налоговым обложениям вводился налог в размере 1 % общей суммы выплаченной им зарплаты, через каждые следующие три года налог повышался на 0,5%.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Значение Нового курса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4495800" cy="59436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Примером </a:t>
            </a:r>
            <a:r>
              <a:rPr lang="ru-RU" dirty="0" smtClean="0"/>
              <a:t>достаточно успешного </a:t>
            </a:r>
            <a:r>
              <a:rPr lang="ru-RU" b="1" dirty="0" smtClean="0"/>
              <a:t>решения национальных экономических проблем в кризисных ситуациях путем политики "сверху", то есть посредством активного государственного вмешательства в хозяйственную жи</a:t>
            </a:r>
            <a:r>
              <a:rPr lang="ru-RU" dirty="0" smtClean="0"/>
              <a:t>знь, является «Новый курс» американского президента Ф. Рузвельта, реализованный в 1933−1938 гг.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«</a:t>
            </a:r>
            <a:r>
              <a:rPr lang="ru-RU" dirty="0" smtClean="0"/>
              <a:t>Новый курс» Ф. Рузвельта представлял собой комплекс политических, экономических, социальных и других мероприятий</a:t>
            </a:r>
            <a:r>
              <a:rPr lang="ru-RU" dirty="0" smtClean="0"/>
              <a:t>.. </a:t>
            </a:r>
            <a:r>
              <a:rPr lang="ru-RU" dirty="0" smtClean="0"/>
              <a:t>«Новый курс» президента Ф. Рузвельта возник как средство преодоления величайшего в мировой истории экономического кризиса 1929−1933 гг. В Европе этот кризис стимулировал победу фашизма, в США «Новый курс» Рузвельта позволил утвердиться и доказать превосходство принципам демократии и рыночной экономики. </a:t>
            </a:r>
            <a:endParaRPr lang="ru-RU" dirty="0"/>
          </a:p>
        </p:txBody>
      </p:sp>
      <p:pic>
        <p:nvPicPr>
          <p:cNvPr id="23554" name="Picture 2" descr="C:\Users\Семен\Desktop\depress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7600" y="838200"/>
            <a:ext cx="4216400" cy="5507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/>
              <a:t>"Новый курс" – название экономической политики, проводимой администрацией президента США Франклина Делано Рузвельта с 1933 года с целью выхода из масштабного экономического кризиса (Великая депрессия), охватившего США в 1929‑1933 </a:t>
            </a:r>
            <a:r>
              <a:rPr lang="ru-RU" sz="1800" b="1" dirty="0" smtClean="0"/>
              <a:t>годы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 Кризис </a:t>
            </a:r>
            <a:r>
              <a:rPr lang="ru-RU" b="1" dirty="0" smtClean="0"/>
              <a:t>30-х годов.</a:t>
            </a:r>
            <a:r>
              <a:rPr lang="ru-RU" dirty="0" smtClean="0"/>
              <a:t> В XX в. в деятельности американского государства появились новые направления. </a:t>
            </a:r>
            <a:r>
              <a:rPr lang="ru-RU" u="sng" dirty="0" smtClean="0"/>
              <a:t>Усилилось государственное вмешательство в экономику. </a:t>
            </a:r>
            <a:r>
              <a:rPr lang="ru-RU" dirty="0" smtClean="0"/>
              <a:t>Необходимость в этом была окончательно осознана в 30-е годы, когда страну поразил исключительной силы экономический кризис, охвативший к тому време­ни все основные капиталистические страны.</a:t>
            </a:r>
          </a:p>
          <a:p>
            <a:pPr>
              <a:buNone/>
            </a:pPr>
            <a:r>
              <a:rPr lang="ru-RU" dirty="0" smtClean="0"/>
              <a:t>    В </a:t>
            </a:r>
            <a:r>
              <a:rPr lang="ru-RU" dirty="0" smtClean="0"/>
              <a:t>США промышленное производство снизилось до 56%, национальный доход сократился на 48%, обанкротилось 40% банков, что лишило миллионы рядовых американцев их сбережений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    Около </a:t>
            </a:r>
            <a:r>
              <a:rPr lang="ru-RU" dirty="0" smtClean="0"/>
              <a:t>17 млн. человек потеряли работу. Находившееся в этот период у власти правительство </a:t>
            </a:r>
            <a:r>
              <a:rPr lang="ru-RU" b="1" dirty="0" smtClean="0"/>
              <a:t>президента Г. Гувера в надежде на постепенный стихийный </a:t>
            </a:r>
            <a:r>
              <a:rPr lang="ru-RU" b="1" dirty="0" smtClean="0"/>
              <a:t>выход </a:t>
            </a:r>
            <a:r>
              <a:rPr lang="ru-RU" b="1" dirty="0" smtClean="0"/>
              <a:t>из кризиса фактически ничего существенного не </a:t>
            </a:r>
            <a:r>
              <a:rPr lang="ru-RU" b="1" dirty="0" smtClean="0"/>
              <a:t>предпринимало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Первые шаги в финансовой сфере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143000"/>
            <a:ext cx="5791200" cy="5486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В </a:t>
            </a:r>
            <a:r>
              <a:rPr lang="ru-RU" dirty="0" smtClean="0"/>
              <a:t>таких условиях на очередных президентских выборах 1932 г</a:t>
            </a:r>
            <a:r>
              <a:rPr lang="ru-RU" dirty="0" smtClean="0"/>
              <a:t>.    победил </a:t>
            </a:r>
            <a:r>
              <a:rPr lang="ru-RU" b="1" dirty="0" smtClean="0"/>
              <a:t>Франклин Делано Рузвельт — кандидат от демократической </a:t>
            </a:r>
            <a:r>
              <a:rPr lang="ru-RU" dirty="0" smtClean="0"/>
              <a:t>партии. Новый президент выступил с развернутой программой по выходу из кризиса, получившей известность как «Новый курс». Реализация программы началась почти </a:t>
            </a:r>
            <a:r>
              <a:rPr lang="ru-RU" dirty="0" smtClean="0"/>
              <a:t>одновременно </a:t>
            </a:r>
            <a:r>
              <a:rPr lang="ru-RU" dirty="0" smtClean="0"/>
              <a:t>во всех важнейших областях экономических и </a:t>
            </a:r>
            <a:r>
              <a:rPr lang="ru-RU" dirty="0" smtClean="0"/>
              <a:t>социальных </a:t>
            </a:r>
            <a:r>
              <a:rPr lang="ru-RU" dirty="0" smtClean="0"/>
              <a:t>отношений.</a:t>
            </a:r>
          </a:p>
          <a:p>
            <a:pPr>
              <a:buNone/>
            </a:pPr>
            <a:r>
              <a:rPr lang="ru-RU" dirty="0" smtClean="0"/>
              <a:t>    Спешно </a:t>
            </a:r>
            <a:r>
              <a:rPr lang="ru-RU" dirty="0" smtClean="0"/>
              <a:t>был принят ряд законов, призванных </a:t>
            </a:r>
            <a:r>
              <a:rPr lang="ru-RU" b="1" dirty="0" smtClean="0"/>
              <a:t>стабилизировать банковскую и в целом всю финансовую систему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Запрещен </a:t>
            </a:r>
            <a:r>
              <a:rPr lang="ru-RU" b="1" dirty="0" smtClean="0"/>
              <a:t>вывоз золота за границу</a:t>
            </a:r>
            <a:r>
              <a:rPr lang="ru-RU" dirty="0" smtClean="0"/>
              <a:t>. Золотой запас страны сосредоточивался в </a:t>
            </a:r>
            <a:r>
              <a:rPr lang="ru-RU" dirty="0" smtClean="0"/>
              <a:t>банках </a:t>
            </a:r>
            <a:r>
              <a:rPr lang="ru-RU" dirty="0" smtClean="0"/>
              <a:t>Федеральной резервной системы (ФРС). Доллар лишался </a:t>
            </a:r>
            <a:r>
              <a:rPr lang="ru-RU" dirty="0" smtClean="0"/>
              <a:t>золотого </a:t>
            </a:r>
            <a:r>
              <a:rPr lang="ru-RU" dirty="0" smtClean="0"/>
              <a:t>обеспечения, что неизбежно вело к увеличению денежной массы на рынке, но усиливало влияние правительства на ее </a:t>
            </a:r>
            <a:r>
              <a:rPr lang="ru-RU" dirty="0" smtClean="0"/>
              <a:t>циркуляцию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3074" name="Picture 2" descr="Прошлое США. Или их будущее? Фото Великой Депрессии 30-х.: leon_rumata —  LiveJour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295400"/>
            <a:ext cx="3962400" cy="2522728"/>
          </a:xfrm>
          <a:prstGeom prst="rect">
            <a:avLst/>
          </a:prstGeom>
          <a:noFill/>
        </p:spPr>
      </p:pic>
      <p:pic>
        <p:nvPicPr>
          <p:cNvPr id="3076" name="Picture 4" descr="На память о Великой депрессии - Ведомо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5714" y="4419600"/>
            <a:ext cx="3338286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Стабилизация банковской сферы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90600"/>
            <a:ext cx="4953000" cy="5867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dirty="0" smtClean="0"/>
              <a:t>Одновременно контроль за финансовой системой в </a:t>
            </a:r>
            <a:r>
              <a:rPr lang="ru-RU" sz="1800" dirty="0" smtClean="0"/>
              <a:t>целом </a:t>
            </a:r>
            <a:r>
              <a:rPr lang="ru-RU" sz="1800" dirty="0" smtClean="0"/>
              <a:t>был возложен на ФРС и созданную к этому времени </a:t>
            </a:r>
            <a:r>
              <a:rPr lang="ru-RU" sz="1800" dirty="0" smtClean="0"/>
              <a:t>Федеральную </a:t>
            </a:r>
            <a:r>
              <a:rPr lang="ru-RU" sz="1800" dirty="0" smtClean="0"/>
              <a:t>комиссию по ценным бумагам и биржам. Была проведена </a:t>
            </a:r>
            <a:r>
              <a:rPr lang="ru-RU" sz="1800" b="1" dirty="0" smtClean="0"/>
              <a:t>ревизия почти всех банков страны, во многом инициировавшая закрытие около 3 тыс. мелких банков. </a:t>
            </a:r>
            <a:r>
              <a:rPr lang="ru-RU" sz="1800" dirty="0" smtClean="0"/>
              <a:t>Одновременно крупнейшие банки получили из казны несколько миллиардов долларов в виде кредитов и субсидий. В таком качестве банковская система </a:t>
            </a:r>
            <a:r>
              <a:rPr lang="ru-RU" sz="1800" dirty="0" smtClean="0"/>
              <a:t>несколько </a:t>
            </a:r>
            <a:r>
              <a:rPr lang="ru-RU" sz="1800" dirty="0" smtClean="0"/>
              <a:t>стабилизировалась</a:t>
            </a:r>
            <a:r>
              <a:rPr lang="ru-RU" sz="1800" dirty="0" smtClean="0"/>
              <a:t>.   </a:t>
            </a:r>
          </a:p>
          <a:p>
            <a:pPr>
              <a:buNone/>
            </a:pPr>
            <a:r>
              <a:rPr lang="ru-RU" sz="1800" dirty="0" smtClean="0"/>
              <a:t>  На </a:t>
            </a:r>
            <a:r>
              <a:rPr lang="ru-RU" sz="1800" dirty="0" smtClean="0"/>
              <a:t>основе Закона о банковской деятельности 1933 г. были созданы в 1934 г. Федеральная корпорация страхования вкладов (ФКСВ), а затем Федеральная корпорация страхования ссуд и сбережений (ФКСС), призванные восстановить доверие к банкам, защитить банковские вклады населения.</a:t>
            </a:r>
          </a:p>
          <a:p>
            <a:pPr>
              <a:buNone/>
            </a:pPr>
            <a:r>
              <a:rPr lang="ru-RU" sz="1800" dirty="0" smtClean="0"/>
              <a:t>  Закон </a:t>
            </a:r>
            <a:r>
              <a:rPr lang="ru-RU" sz="1800" dirty="0" smtClean="0"/>
              <a:t>1933 г. предусмотрел страхование вкладов для всех банков — для федеральных банков это страхование стало обязательным, для банков штатов — добровольным.</a:t>
            </a:r>
          </a:p>
          <a:p>
            <a:endParaRPr lang="ru-RU" sz="1800" b="1" cap="all" dirty="0" smtClean="0"/>
          </a:p>
          <a:p>
            <a:pPr>
              <a:buNone/>
            </a:pPr>
            <a:endParaRPr lang="ru-RU" sz="1800" dirty="0"/>
          </a:p>
        </p:txBody>
      </p:sp>
      <p:sp>
        <p:nvSpPr>
          <p:cNvPr id="21506" name="AutoShape 2" descr="Великая депрессия - это... Что такое Великая депрессия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Великая депрессия - это... Что такое Великая депрессия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Великая депрессия - это... Что такое Великая депрессия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1" name="Picture 7" descr="C:\Users\Семен\Desktop\img1985743_bankrotstvo_bankov_vo_vremya_velikoy_depress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5176" y="2133600"/>
            <a:ext cx="4108824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Меры поддержки фермеров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66800"/>
            <a:ext cx="5105400" cy="5638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i="1" dirty="0" smtClean="0"/>
              <a:t>   Для </a:t>
            </a:r>
            <a:r>
              <a:rPr lang="ru-RU" i="1" dirty="0" smtClean="0"/>
              <a:t>сельского хозяйства </a:t>
            </a:r>
            <a:r>
              <a:rPr lang="ru-RU" dirty="0" smtClean="0"/>
              <a:t>учреждалась </a:t>
            </a:r>
            <a:r>
              <a:rPr lang="ru-RU" b="1" dirty="0" smtClean="0"/>
              <a:t>Администрация </a:t>
            </a:r>
            <a:r>
              <a:rPr lang="ru-RU" b="1" dirty="0" smtClean="0"/>
              <a:t>регулирования </a:t>
            </a:r>
            <a:r>
              <a:rPr lang="ru-RU" dirty="0" smtClean="0"/>
              <a:t>сельского хозяйства, которая на основании Закона об улучшении положения в сельском хозяйстве от 12 мая 1933 г. наделялась </a:t>
            </a:r>
            <a:r>
              <a:rPr lang="ru-RU" b="1" dirty="0" smtClean="0"/>
              <a:t>правом регулирования цен на продукцию </a:t>
            </a:r>
            <a:r>
              <a:rPr lang="ru-RU" dirty="0" smtClean="0"/>
              <a:t>сельского </a:t>
            </a:r>
            <a:r>
              <a:rPr lang="ru-RU" dirty="0" smtClean="0"/>
              <a:t>хозяйства </a:t>
            </a:r>
            <a:r>
              <a:rPr lang="ru-RU" dirty="0" smtClean="0"/>
              <a:t>и доведения их до уровня 1909—1914 гг.</a:t>
            </a:r>
          </a:p>
          <a:p>
            <a:pPr>
              <a:buNone/>
            </a:pPr>
            <a:r>
              <a:rPr lang="ru-RU" dirty="0" smtClean="0"/>
              <a:t>   Это осуществлялось </a:t>
            </a:r>
            <a:r>
              <a:rPr lang="ru-RU" dirty="0" smtClean="0"/>
              <a:t>главным образом </a:t>
            </a:r>
            <a:r>
              <a:rPr lang="ru-RU" b="1" dirty="0" smtClean="0"/>
              <a:t>путем оплачиваемого сокращения </a:t>
            </a:r>
            <a:r>
              <a:rPr lang="ru-RU" b="1" dirty="0" smtClean="0"/>
              <a:t>посевных </a:t>
            </a:r>
            <a:r>
              <a:rPr lang="ru-RU" b="1" dirty="0" smtClean="0"/>
              <a:t>площадей и поголовья скота </a:t>
            </a:r>
            <a:r>
              <a:rPr lang="ru-RU" dirty="0" smtClean="0"/>
              <a:t>(уменьшение товарной массы должно было поднять цены до уровня, обеспечивающего </a:t>
            </a:r>
            <a:r>
              <a:rPr lang="ru-RU" dirty="0" smtClean="0"/>
              <a:t>рентабельность </a:t>
            </a:r>
            <a:r>
              <a:rPr lang="ru-RU" dirty="0" smtClean="0"/>
              <a:t>средних и даже мелких ферм, чтобы предотвратить их разорение).</a:t>
            </a:r>
          </a:p>
          <a:p>
            <a:endParaRPr lang="ru-RU" dirty="0"/>
          </a:p>
        </p:txBody>
      </p:sp>
      <p:pic>
        <p:nvPicPr>
          <p:cNvPr id="2050" name="Picture 2" descr="Как американцы переживали свой самый разрушительный кризис — Великую  депрессию | Пикаб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636168"/>
            <a:ext cx="4191000" cy="3221832"/>
          </a:xfrm>
          <a:prstGeom prst="rect">
            <a:avLst/>
          </a:prstGeom>
          <a:noFill/>
        </p:spPr>
      </p:pic>
      <p:pic>
        <p:nvPicPr>
          <p:cNvPr id="2052" name="Picture 4" descr="Фермерское хозяйство в 1933 год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2809" y="914400"/>
            <a:ext cx="4121191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Регулирование в промышленности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2000"/>
            <a:ext cx="54864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900" i="1" dirty="0" smtClean="0"/>
              <a:t>Оздоровление промышленности </a:t>
            </a:r>
            <a:r>
              <a:rPr lang="ru-RU" sz="1900" dirty="0" smtClean="0"/>
              <a:t>возлагалось на специально создаваемое учреждение — </a:t>
            </a:r>
            <a:r>
              <a:rPr lang="ru-RU" sz="1900" b="1" dirty="0" smtClean="0"/>
              <a:t>Национальную администрацию </a:t>
            </a:r>
            <a:r>
              <a:rPr lang="ru-RU" sz="1900" b="1" dirty="0" smtClean="0"/>
              <a:t>восстановления промышленности</a:t>
            </a:r>
            <a:r>
              <a:rPr lang="ru-RU" sz="1900" dirty="0" smtClean="0"/>
              <a:t>. </a:t>
            </a:r>
          </a:p>
          <a:p>
            <a:pPr>
              <a:buNone/>
            </a:pPr>
            <a:r>
              <a:rPr lang="ru-RU" sz="1900" dirty="0" smtClean="0"/>
              <a:t>В соответствии с законом о </a:t>
            </a:r>
            <a:r>
              <a:rPr lang="ru-RU" sz="1900" dirty="0" smtClean="0"/>
              <a:t>восстановлении </a:t>
            </a:r>
            <a:r>
              <a:rPr lang="ru-RU" sz="1900" dirty="0" smtClean="0"/>
              <a:t>национальной экономики от 16 июля 1933 г. вся </a:t>
            </a:r>
            <a:r>
              <a:rPr lang="ru-RU" sz="1900" dirty="0" smtClean="0"/>
              <a:t>промышленность </a:t>
            </a:r>
            <a:r>
              <a:rPr lang="ru-RU" sz="1900" dirty="0" smtClean="0"/>
              <a:t>была разделена на 17 групп, деятельность каждой из которых регулировалась составленными в срочном порядке нормативными актами — так называемыми </a:t>
            </a:r>
            <a:r>
              <a:rPr lang="ru-RU" sz="1900" b="1" dirty="0" smtClean="0"/>
              <a:t>кодексами честной конкуренции, определявшими квоты выпускаемой продукции, </a:t>
            </a:r>
            <a:r>
              <a:rPr lang="ru-RU" sz="1900" b="1" dirty="0" smtClean="0"/>
              <a:t>распределение </a:t>
            </a:r>
            <a:r>
              <a:rPr lang="ru-RU" sz="1900" b="1" dirty="0" smtClean="0"/>
              <a:t>рынков сбыта, цены, условия кредита, </a:t>
            </a:r>
            <a:r>
              <a:rPr lang="ru-RU" sz="1900" dirty="0" smtClean="0"/>
              <a:t>продолжительность </a:t>
            </a:r>
            <a:r>
              <a:rPr lang="ru-RU" sz="1900" dirty="0" smtClean="0"/>
              <a:t>рабочего времени, уровень зарплаты и </a:t>
            </a:r>
            <a:r>
              <a:rPr lang="ru-RU" sz="1900" dirty="0" smtClean="0"/>
              <a:t>т.д.</a:t>
            </a:r>
            <a:endParaRPr lang="ru-RU" dirty="0"/>
          </a:p>
        </p:txBody>
      </p:sp>
      <p:sp>
        <p:nvSpPr>
          <p:cNvPr id="1026" name="AutoShape 2" descr="Что такое Великая депрессия | Банки.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Семен\Desktop\greatde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667000"/>
            <a:ext cx="4038600" cy="3965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Регулирование трудовых отношений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838200"/>
            <a:ext cx="5715000" cy="58674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1600" dirty="0" smtClean="0"/>
              <a:t>Законом </a:t>
            </a:r>
            <a:r>
              <a:rPr lang="ru-RU" sz="1600" dirty="0" err="1" smtClean="0"/>
              <a:t>Норриса</a:t>
            </a:r>
            <a:r>
              <a:rPr lang="ru-RU" sz="1600" dirty="0" smtClean="0"/>
              <a:t> — </a:t>
            </a:r>
            <a:r>
              <a:rPr lang="ru-RU" sz="1600" dirty="0" err="1" smtClean="0"/>
              <a:t>Лагардия</a:t>
            </a:r>
            <a:r>
              <a:rPr lang="ru-RU" sz="1600" dirty="0" smtClean="0"/>
              <a:t> (1932 г</a:t>
            </a:r>
            <a:r>
              <a:rPr lang="ru-RU" sz="1600" dirty="0" smtClean="0"/>
              <a:t>.)</a:t>
            </a:r>
            <a:r>
              <a:rPr lang="ru-RU" sz="1600" dirty="0" smtClean="0"/>
              <a:t> </a:t>
            </a:r>
            <a:r>
              <a:rPr lang="ru-RU" sz="1600" dirty="0" smtClean="0"/>
              <a:t>запрещалось  </a:t>
            </a:r>
            <a:r>
              <a:rPr lang="ru-RU" sz="1600" dirty="0" smtClean="0"/>
              <a:t>предпринимателю заставлять рабочих подписывать </a:t>
            </a:r>
            <a:r>
              <a:rPr lang="ru-RU" sz="1600" dirty="0" smtClean="0"/>
              <a:t>контракты</a:t>
            </a:r>
            <a:r>
              <a:rPr lang="ru-RU" sz="1600" dirty="0" smtClean="0"/>
              <a:t>, обязывающие их не вступать в профсоюз.</a:t>
            </a:r>
            <a:r>
              <a:rPr lang="ru-RU" sz="1600" dirty="0" smtClean="0"/>
              <a:t>. </a:t>
            </a:r>
          </a:p>
          <a:p>
            <a:pPr marL="514350" indent="-514350">
              <a:buAutoNum type="arabicPeriod"/>
            </a:pPr>
            <a:r>
              <a:rPr lang="ru-RU" sz="1600" dirty="0" smtClean="0"/>
              <a:t>Значительным </a:t>
            </a:r>
            <a:r>
              <a:rPr lang="ru-RU" sz="1600" dirty="0" smtClean="0"/>
              <a:t>шагом второго этапа реформ стало принятие 5 июля 1935 года </a:t>
            </a:r>
            <a:r>
              <a:rPr lang="ru-RU" sz="1600" b="1" dirty="0" smtClean="0"/>
              <a:t>Национального акта о </a:t>
            </a:r>
            <a:r>
              <a:rPr lang="ru-RU" sz="1600" dirty="0" smtClean="0"/>
              <a:t>трудовых отношениях, так </a:t>
            </a:r>
            <a:r>
              <a:rPr lang="ru-RU" sz="1600" b="1" dirty="0" smtClean="0"/>
              <a:t>называемого закона Вагнера</a:t>
            </a:r>
            <a:r>
              <a:rPr lang="ru-RU" sz="1600" dirty="0" smtClean="0"/>
              <a:t>. Впервые в </a:t>
            </a:r>
            <a:r>
              <a:rPr lang="ru-RU" sz="1600" dirty="0" smtClean="0"/>
              <a:t>общефедеральном </a:t>
            </a:r>
            <a:r>
              <a:rPr lang="ru-RU" sz="1600" dirty="0" smtClean="0"/>
              <a:t>масштабе легализовалась деятельность профсоюзов. При этом запрещалось уголовное преследование трудящихся за создание профсоюзов и участие в легальных забастовках; </a:t>
            </a:r>
            <a:r>
              <a:rPr lang="ru-RU" sz="1600" dirty="0" smtClean="0"/>
              <a:t>предприниматели </a:t>
            </a:r>
            <a:r>
              <a:rPr lang="ru-RU" sz="1600" dirty="0" smtClean="0"/>
              <a:t>обязывались заключать с профсоюзами коллективные договоры и не принимать на работу лиц, не состоящих в </a:t>
            </a:r>
            <a:r>
              <a:rPr lang="ru-RU" sz="1600" dirty="0" smtClean="0"/>
              <a:t>профсоюзах</a:t>
            </a:r>
            <a:r>
              <a:rPr lang="ru-RU" sz="1600" dirty="0" smtClean="0"/>
              <a:t>, подписавших коллективный договор (вводился так называемый принцип закрытого цеха); признавалось право на забастовки, если нарушались предписания закона.</a:t>
            </a:r>
            <a:endParaRPr lang="ru-RU" sz="1600" dirty="0" smtClean="0"/>
          </a:p>
          <a:p>
            <a:pPr marL="514350" indent="-514350">
              <a:buAutoNum type="arabicPeriod"/>
            </a:pPr>
            <a:r>
              <a:rPr lang="ru-RU" sz="1600" dirty="0" smtClean="0"/>
              <a:t>Следующим </a:t>
            </a:r>
            <a:r>
              <a:rPr lang="ru-RU" sz="1600" dirty="0" smtClean="0"/>
              <a:t>этапом развития социальных прав было принятие в июне 1938 года закона о </a:t>
            </a:r>
            <a:r>
              <a:rPr lang="ru-RU" sz="1600" b="1" dirty="0" smtClean="0"/>
              <a:t>справедливых условиях тру</a:t>
            </a:r>
            <a:r>
              <a:rPr lang="ru-RU" sz="1600" dirty="0" smtClean="0"/>
              <a:t>да (ФСЛА), предусматривавшего </a:t>
            </a:r>
            <a:r>
              <a:rPr lang="ru-RU" sz="1600" b="1" dirty="0" smtClean="0"/>
              <a:t>обязательный минимум оплаты труда 25 центов в час, введение </a:t>
            </a:r>
            <a:r>
              <a:rPr lang="ru-RU" sz="1600" dirty="0" smtClean="0"/>
              <a:t>полуторного тарифа при превышении продолжительности рабочей недели (44 часа, с 1940 года – 40 часов), ограничивался детский труд.</a:t>
            </a:r>
            <a:endParaRPr lang="ru-RU" sz="1600" dirty="0"/>
          </a:p>
        </p:txBody>
      </p:sp>
      <p:pic>
        <p:nvPicPr>
          <p:cNvPr id="20482" name="Picture 2" descr="Великая депрессия и чёрный понедельник. Самые крупные кризисы в истории США.  :: Интересности из Интернета :: adsl.kirov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676400"/>
            <a:ext cx="3124200" cy="3590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Социальная сфера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90600"/>
            <a:ext cx="6019800" cy="5715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Для </a:t>
            </a:r>
            <a:r>
              <a:rPr lang="ru-RU" dirty="0" smtClean="0"/>
              <a:t>борьбы с безработицей, а также с целью улучшения материального положения населения были предприняты следующие меры: </a:t>
            </a:r>
            <a:r>
              <a:rPr lang="ru-RU" b="1" dirty="0" smtClean="0"/>
              <a:t>прямая помощь безработным, введение системы страхования по безработице и организация общественных работ.</a:t>
            </a:r>
          </a:p>
          <a:p>
            <a:pPr>
              <a:buNone/>
            </a:pPr>
            <a:r>
              <a:rPr lang="ru-RU" dirty="0" smtClean="0"/>
              <a:t>    Так</a:t>
            </a:r>
            <a:r>
              <a:rPr lang="ru-RU" dirty="0" smtClean="0"/>
              <a:t>, 12 мая 1933 года на оказание помощи безработным было выделено около 0,5 </a:t>
            </a:r>
            <a:r>
              <a:rPr lang="ru-RU" dirty="0" err="1" smtClean="0"/>
              <a:t>млрд</a:t>
            </a:r>
            <a:r>
              <a:rPr lang="ru-RU" dirty="0" smtClean="0"/>
              <a:t> долларов, всего было израсходовано свыше 4 </a:t>
            </a:r>
            <a:r>
              <a:rPr lang="ru-RU" dirty="0" err="1" smtClean="0"/>
              <a:t>млрд</a:t>
            </a:r>
            <a:r>
              <a:rPr lang="ru-RU" dirty="0" smtClean="0"/>
              <a:t> долларов. Большинство безработных получению пособий предпочитало общественные работы. На основании рекомендаций НИРА была создана Администрация общественных работ (PWA), занимавшаяся в основном крупными строительными проектами, доказывая тем самым, что "деньги не шли на ветер". Общий объем работ, выполненных по ее проектам составил около 3,3 млрд. долл.</a:t>
            </a:r>
          </a:p>
          <a:p>
            <a:endParaRPr lang="ru-RU" dirty="0"/>
          </a:p>
        </p:txBody>
      </p:sp>
      <p:pic>
        <p:nvPicPr>
          <p:cNvPr id="4" name="Picture 2" descr="Франклин Рузвель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066800"/>
            <a:ext cx="2947871" cy="2209799"/>
          </a:xfrm>
          <a:prstGeom prst="rect">
            <a:avLst/>
          </a:prstGeom>
          <a:noFill/>
        </p:spPr>
      </p:pic>
      <p:pic>
        <p:nvPicPr>
          <p:cNvPr id="19458" name="Picture 2" descr="Великая депрессия Америки. Как начинался крупнейший кризис в истории США |  Леонид Васильев | Яндекс Дзе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810000"/>
            <a:ext cx="3810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лагеря труда для молодёжи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90600"/>
            <a:ext cx="4267200" cy="5638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Для </a:t>
            </a:r>
            <a:r>
              <a:rPr lang="ru-RU" dirty="0" smtClean="0"/>
              <a:t>безработной молодежи весной 1933 года правительство организовало лагеря, в которых молодые люди работали и жили в течение шести месяцев, имея полное обеспечение. Заработная плата составляла около 30 долларов, из них 25 долларов направлялись семье работающего.</a:t>
            </a:r>
            <a:endParaRPr lang="ru-RU" dirty="0"/>
          </a:p>
        </p:txBody>
      </p:sp>
      <p:pic>
        <p:nvPicPr>
          <p:cNvPr id="18434" name="Picture 2" descr="Рабочий лагерь для молодеж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5425" y="1295400"/>
            <a:ext cx="4608576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882</Words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Новый курс президента Ф. Д. Рузвельта в США</vt:lpstr>
      <vt:lpstr>"Новый курс" – название экономической политики, проводимой администрацией президента США Франклина Делано Рузвельта с 1933 года с целью выхода из масштабного экономического кризиса (Великая депрессия), охватившего США в 1929‑1933 годы</vt:lpstr>
      <vt:lpstr> Первые шаги в финансовой сфере</vt:lpstr>
      <vt:lpstr> Стабилизация банковской сферы</vt:lpstr>
      <vt:lpstr> Меры поддержки фермеров</vt:lpstr>
      <vt:lpstr> Регулирование в промышленности</vt:lpstr>
      <vt:lpstr> Регулирование трудовых отношений</vt:lpstr>
      <vt:lpstr>Социальная сфера</vt:lpstr>
      <vt:lpstr> лагеря труда для молодёжи</vt:lpstr>
      <vt:lpstr> Социальное страхование</vt:lpstr>
      <vt:lpstr> Значение Нового курса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курс президента Ф. Д. Рузвельта в США</dc:title>
  <dc:creator>Семен</dc:creator>
  <cp:lastModifiedBy>Семен</cp:lastModifiedBy>
  <cp:revision>10</cp:revision>
  <dcterms:created xsi:type="dcterms:W3CDTF">2021-09-26T23:09:10Z</dcterms:created>
  <dcterms:modified xsi:type="dcterms:W3CDTF">2021-09-27T00:19:26Z</dcterms:modified>
</cp:coreProperties>
</file>