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84" r:id="rId4"/>
    <p:sldId id="258" r:id="rId5"/>
    <p:sldId id="260" r:id="rId6"/>
    <p:sldId id="262" r:id="rId7"/>
    <p:sldId id="285" r:id="rId8"/>
    <p:sldId id="282" r:id="rId9"/>
    <p:sldId id="266" r:id="rId10"/>
    <p:sldId id="286" r:id="rId11"/>
    <p:sldId id="268" r:id="rId12"/>
    <p:sldId id="274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7" autoAdjust="0"/>
  </p:normalViewPr>
  <p:slideViewPr>
    <p:cSldViewPr>
      <p:cViewPr varScale="1">
        <p:scale>
          <a:sx n="108" d="100"/>
          <a:sy n="108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13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5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1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0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6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66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29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40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7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67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64FB5-739C-4A80-9CD2-7519759E74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FFF37-7DE2-4D06-9681-980476235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4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Garamond" pitchFamily="18" charset="0"/>
                <a:cs typeface="Gisha" pitchFamily="34" charset="-79"/>
              </a:rPr>
              <a:t>Музыка 5 класс, Урок № 7</a:t>
            </a:r>
            <a:endParaRPr lang="ru-RU" sz="3600" b="1" dirty="0">
              <a:solidFill>
                <a:schemeClr val="bg1"/>
              </a:solidFill>
              <a:latin typeface="Garamond" pitchFamily="18" charset="0"/>
              <a:cs typeface="Gisha" pitchFamily="34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764704"/>
            <a:ext cx="6858000" cy="165576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chemeClr val="tx1"/>
                </a:solidFill>
                <a:latin typeface="Gabriola" pitchFamily="82" charset="0"/>
              </a:rPr>
              <a:t>Вторая жизнь песни: живительный родник творчества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abriola" pitchFamily="82" charset="0"/>
              </a:rPr>
              <a:t>Михаил Иванович Глинка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(1840-1893)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2276872"/>
            <a:ext cx="2563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«Камаринская»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8322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907704" y="908720"/>
            <a:ext cx="6336704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Gabriola" pitchFamily="82" charset="0"/>
                <a:cs typeface="Cordia New" pitchFamily="34" charset="-34"/>
              </a:rPr>
              <a:t>Николай Андреевич Римский –Корсаков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1844 -1908)</a:t>
            </a:r>
            <a:r>
              <a:rPr lang="ru-RU" sz="4000" b="1" dirty="0" smtClean="0">
                <a:latin typeface="Gabriola" pitchFamily="82" charset="0"/>
                <a:cs typeface="Cordia New" pitchFamily="34" charset="-34"/>
              </a:rPr>
              <a:t/>
            </a:r>
            <a:br>
              <a:rPr lang="ru-RU" sz="4000" b="1" dirty="0" smtClean="0">
                <a:latin typeface="Gabriola" pitchFamily="82" charset="0"/>
                <a:cs typeface="Cordia New" pitchFamily="34" charset="-34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6" name="Picture 6" descr="Картинки по запросу Н.Н. Римский - Корсаков картинки портре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988840"/>
            <a:ext cx="2088232" cy="271470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672408" y="2060848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685800"/>
            <a:r>
              <a:rPr lang="ru-RU" dirty="0">
                <a:solidFill>
                  <a:prstClr val="black"/>
                </a:solidFill>
              </a:rPr>
              <a:t>Опера «Снегурочка» Пролог «Прощай, </a:t>
            </a:r>
            <a:r>
              <a:rPr lang="ru-RU" sz="2000" dirty="0">
                <a:solidFill>
                  <a:prstClr val="black"/>
                </a:solidFill>
              </a:rPr>
              <a:t>Масленица</a:t>
            </a:r>
            <a:r>
              <a:rPr lang="ru-RU" sz="2000" dirty="0" smtClean="0">
                <a:solidFill>
                  <a:prstClr val="black"/>
                </a:solidFill>
              </a:rPr>
              <a:t>»</a:t>
            </a:r>
          </a:p>
          <a:p>
            <a:pPr lvl="0" defTabSz="685800"/>
            <a:endParaRPr lang="ru-RU" sz="2000" dirty="0" smtClean="0">
              <a:solidFill>
                <a:prstClr val="black"/>
              </a:solidFill>
            </a:endParaRPr>
          </a:p>
          <a:p>
            <a:pPr lvl="0" defTabSz="685800"/>
            <a:endParaRPr lang="ru-RU" sz="2000" dirty="0">
              <a:solidFill>
                <a:prstClr val="black"/>
              </a:solidFill>
            </a:endParaRPr>
          </a:p>
          <a:p>
            <a:pPr lvl="0" defTabSz="685800"/>
            <a:r>
              <a:rPr lang="ru-RU" sz="2000" dirty="0" smtClean="0">
                <a:solidFill>
                  <a:prstClr val="black"/>
                </a:solidFill>
              </a:rPr>
              <a:t>Опера «Сказка о царе </a:t>
            </a:r>
            <a:r>
              <a:rPr lang="ru-RU" sz="2000" dirty="0" err="1" smtClean="0">
                <a:solidFill>
                  <a:prstClr val="black"/>
                </a:solidFill>
              </a:rPr>
              <a:t>Салтане</a:t>
            </a:r>
            <a:r>
              <a:rPr lang="ru-RU" sz="2000" dirty="0" smtClean="0">
                <a:solidFill>
                  <a:prstClr val="black"/>
                </a:solidFill>
              </a:rPr>
              <a:t>» Белочка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779912" y="1628800"/>
            <a:ext cx="4122514" cy="2520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самых известных произведений Грига — две сюиты из музыки к драме Генрика Ибсена «Пер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Гюнт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 </a:t>
            </a:r>
          </a:p>
        </p:txBody>
      </p:sp>
      <p:pic>
        <p:nvPicPr>
          <p:cNvPr id="29704" name="Picture 8" descr="Картинки по запросу Эдвард Григ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628800"/>
            <a:ext cx="2193457" cy="3168352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548680"/>
            <a:ext cx="7596274" cy="96325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Gabriola" pitchFamily="82" charset="0"/>
              </a:rPr>
              <a:t>«Песня </a:t>
            </a:r>
            <a:r>
              <a:rPr lang="ru-RU" sz="3200" b="1" dirty="0" err="1" smtClean="0">
                <a:latin typeface="Gabriola" pitchFamily="82" charset="0"/>
              </a:rPr>
              <a:t>Сольвейг</a:t>
            </a:r>
            <a:r>
              <a:rPr lang="ru-RU" sz="3200" b="1" dirty="0" smtClean="0">
                <a:latin typeface="Gabriola" pitchFamily="82" charset="0"/>
              </a:rPr>
              <a:t>»</a:t>
            </a:r>
            <a:endParaRPr lang="ru-RU" sz="3200" b="1" dirty="0">
              <a:latin typeface="Gabriola" pitchFamily="82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1. авторский вариант</a:t>
            </a:r>
          </a:p>
          <a:p>
            <a:endParaRPr lang="ru-RU" dirty="0"/>
          </a:p>
          <a:p>
            <a:r>
              <a:rPr lang="ru-RU" dirty="0" smtClean="0"/>
              <a:t>2.вариант</a:t>
            </a:r>
          </a:p>
          <a:p>
            <a:endParaRPr lang="ru-RU" dirty="0"/>
          </a:p>
          <a:p>
            <a:r>
              <a:rPr lang="ru-RU" dirty="0" smtClean="0"/>
              <a:t>3 вариант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Использовать в ответе слова </a:t>
            </a:r>
          </a:p>
          <a:p>
            <a:r>
              <a:rPr lang="ru-RU" dirty="0" smtClean="0"/>
              <a:t>Трактовка</a:t>
            </a:r>
          </a:p>
          <a:p>
            <a:r>
              <a:rPr lang="ru-RU" dirty="0" smtClean="0"/>
              <a:t>Интерпретация</a:t>
            </a:r>
          </a:p>
          <a:p>
            <a:r>
              <a:rPr lang="ru-RU" dirty="0" smtClean="0"/>
              <a:t>Обработка</a:t>
            </a:r>
          </a:p>
          <a:p>
            <a:r>
              <a:rPr lang="ru-RU" dirty="0" smtClean="0"/>
              <a:t>Переложение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знаю:        Что такое?</a:t>
            </a:r>
            <a:r>
              <a:rPr lang="ru-RU" sz="4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ru-RU" sz="44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Фольклор </a:t>
            </a:r>
            <a:r>
              <a:rPr lang="ru-RU" dirty="0" smtClean="0"/>
              <a:t>– </a:t>
            </a:r>
            <a:endParaRPr lang="en-US" dirty="0" smtClean="0"/>
          </a:p>
          <a:p>
            <a:pPr lvl="0"/>
            <a:endParaRPr lang="ru-RU" dirty="0" smtClean="0"/>
          </a:p>
          <a:p>
            <a:r>
              <a:rPr lang="ru-RU" dirty="0" smtClean="0"/>
              <a:t>Жанры народной музыки – песенное и инструментальное народное творчество</a:t>
            </a:r>
            <a:endParaRPr lang="en-US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Жанры народной </a:t>
            </a:r>
            <a:r>
              <a:rPr lang="ru-RU" dirty="0" smtClean="0"/>
              <a:t>песни-</a:t>
            </a:r>
            <a:endParaRPr lang="en-US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Примеры народных песен </a:t>
            </a:r>
            <a:r>
              <a:rPr lang="ru-RU" dirty="0" smtClean="0"/>
              <a:t>– 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Народные музыкальные инструменты </a:t>
            </a:r>
            <a:r>
              <a:rPr lang="ru-RU" dirty="0" smtClean="0"/>
              <a:t>-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Самопроверка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Фольклор – устное народное творчество: сказки, былины, песни.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Жанры </a:t>
            </a:r>
            <a:r>
              <a:rPr lang="ru-RU" dirty="0" smtClean="0"/>
              <a:t>народной песни – колыбельные, обрядовые, трудовые, игровые, лирические и др.</a:t>
            </a:r>
          </a:p>
          <a:p>
            <a:endParaRPr lang="ru-RU" dirty="0" smtClean="0"/>
          </a:p>
          <a:p>
            <a:pPr lvl="0"/>
            <a:r>
              <a:rPr lang="ru-RU" dirty="0" smtClean="0"/>
              <a:t>Народные </a:t>
            </a:r>
            <a:r>
              <a:rPr lang="ru-RU" dirty="0" smtClean="0"/>
              <a:t>музыкальные инструменты – балалайка, гармонь, гусли, домра и др.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cs typeface="Aharoni" panose="02010803020104030203" pitchFamily="2" charset="-79"/>
              </a:rPr>
              <a:t>1. У</a:t>
            </a:r>
            <a:r>
              <a:rPr lang="ru-RU" sz="2800" b="1" dirty="0" smtClean="0">
                <a:solidFill>
                  <a:schemeClr val="tx1"/>
                </a:solidFill>
                <a:latin typeface="Garamond" pitchFamily="18" charset="0"/>
                <a:cs typeface="Aharoni" panose="02010803020104030203" pitchFamily="2" charset="-79"/>
              </a:rPr>
              <a:t>знавать мелодии известных народных песен</a:t>
            </a:r>
            <a:endParaRPr lang="ru-RU" sz="2800" b="1" dirty="0" smtClean="0">
              <a:cs typeface="Aharoni" panose="02010803020104030203" pitchFamily="2" charset="-79"/>
            </a:endParaRPr>
          </a:p>
          <a:p>
            <a:pPr lvl="0"/>
            <a:endParaRPr lang="ru-RU" sz="2800" dirty="0" smtClean="0">
              <a:cs typeface="Aharoni" panose="02010803020104030203" pitchFamily="2" charset="-79"/>
            </a:endParaRPr>
          </a:p>
          <a:p>
            <a:pPr marL="0" lvl="0" indent="0">
              <a:buNone/>
            </a:pPr>
            <a:r>
              <a:rPr lang="ru-RU" sz="2800" dirty="0" smtClean="0">
                <a:cs typeface="Aharoni" panose="02010803020104030203" pitchFamily="2" charset="-79"/>
              </a:rPr>
              <a:t>2.Понятия : цитирование</a:t>
            </a:r>
          </a:p>
          <a:p>
            <a:pPr marL="0" lvl="0" indent="0">
              <a:buNone/>
            </a:pPr>
            <a:r>
              <a:rPr lang="ru-RU" sz="2800" dirty="0" smtClean="0">
                <a:cs typeface="Aharoni" panose="02010803020104030203" pitchFamily="2" charset="-79"/>
              </a:rPr>
              <a:t>транскрипция, интерпретация, обработка, </a:t>
            </a:r>
          </a:p>
          <a:p>
            <a:pPr marL="0" lvl="0" indent="0">
              <a:buNone/>
            </a:pPr>
            <a:r>
              <a:rPr lang="ru-RU" sz="2800" dirty="0" smtClean="0">
                <a:cs typeface="Aharoni" panose="02010803020104030203" pitchFamily="2" charset="-79"/>
              </a:rPr>
              <a:t>переложение</a:t>
            </a:r>
          </a:p>
          <a:p>
            <a:pPr marL="0" lvl="0" indent="0">
              <a:buNone/>
            </a:pPr>
            <a:endParaRPr lang="ru-RU" sz="2800" dirty="0" smtClean="0">
              <a:cs typeface="Aharoni" panose="02010803020104030203" pitchFamily="2" charset="-79"/>
            </a:endParaRPr>
          </a:p>
          <a:p>
            <a:pPr marL="0" lvl="0" indent="0">
              <a:buNone/>
            </a:pPr>
            <a:r>
              <a:rPr lang="ru-RU" sz="2800" dirty="0" smtClean="0">
                <a:cs typeface="Aharoni" panose="02010803020104030203" pitchFamily="2" charset="-79"/>
              </a:rPr>
              <a:t>3.Уметь использовать эти термины в речи </a:t>
            </a:r>
            <a:endParaRPr lang="ru-RU" sz="2800" dirty="0">
              <a:cs typeface="Aharoni" panose="02010803020104030203" pitchFamily="2" charset="-79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</a:t>
            </a:r>
            <a:r>
              <a:rPr lang="ru-RU" dirty="0" smtClean="0"/>
              <a:t>Вспомните,  какой русский поэт использовал в своём творчестве мотивы сказок, которые ему в детстве рассказывала няня?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- Могут – ли композиторы использовать в своём музыкальном творчестве народные сказки, песни, танцы, знакомые им с детства?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692696"/>
            <a:ext cx="7772400" cy="101704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Gabriola" pitchFamily="82" charset="0"/>
              </a:rPr>
              <a:t>Вторая жизнь песни: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1760" y="2348880"/>
            <a:ext cx="3656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Сергей Васильевич Рахманинов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1409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Вокализ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3429000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Авторский вариант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Переложение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Аранжировка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959574" cy="435133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Переложение</a:t>
            </a:r>
            <a:r>
              <a:rPr lang="ru-RU" dirty="0" smtClean="0"/>
              <a:t> – неизменный авторский текст. Заменили вариант исполнителя </a:t>
            </a:r>
          </a:p>
          <a:p>
            <a:r>
              <a:rPr lang="ru-RU" dirty="0" smtClean="0"/>
              <a:t>( инструмент, оркестр) 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Аранжировка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другой состав исполнительства и могут осовременить добавкой ударников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690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Gabriola" pitchFamily="82" charset="0"/>
              </a:rPr>
              <a:t>Способы использования народной музыки в классических музыкальных произведениях</a:t>
            </a:r>
            <a:endParaRPr lang="ru-RU" sz="32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Цитирование </a:t>
            </a:r>
            <a:r>
              <a:rPr lang="ru-RU" sz="2400" dirty="0" smtClean="0"/>
              <a:t>– использование отдельных музыкальных элементов или отрывков в собственном музыкальном произведении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Вариация (варьирование )– видоизменение мелодии или её  сопровождения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Интерпретация (трактовка) </a:t>
            </a:r>
            <a:r>
              <a:rPr lang="ru-RU" sz="2400" dirty="0" smtClean="0"/>
              <a:t>– истолкование музыкального произведения в творческом процессе исполнения.</a:t>
            </a:r>
          </a:p>
          <a:p>
            <a:endParaRPr lang="ru-RU" sz="2400" dirty="0" smtClean="0"/>
          </a:p>
          <a:p>
            <a:r>
              <a:rPr lang="ru-RU" sz="2400" b="1" dirty="0" smtClean="0">
                <a:solidFill>
                  <a:srgbClr val="FF0000"/>
                </a:solidFill>
              </a:rPr>
              <a:t>Обработка</a:t>
            </a:r>
            <a:r>
              <a:rPr lang="ru-RU" sz="2400" dirty="0" smtClean="0"/>
              <a:t> </a:t>
            </a:r>
            <a:r>
              <a:rPr lang="ru-RU" sz="2400" dirty="0" smtClean="0"/>
              <a:t>– любое изменение музыкального </a:t>
            </a:r>
            <a:r>
              <a:rPr lang="ru-RU" sz="2400" dirty="0" smtClean="0"/>
              <a:t>произведения, даже его стиля</a:t>
            </a:r>
            <a:endParaRPr lang="ru-RU" sz="2400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411760" y="1268760"/>
            <a:ext cx="6465912" cy="714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Gabriola" pitchFamily="82" charset="0"/>
              </a:rPr>
              <a:t>                  Пётр Ильич Чайковский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(1840-1893)</a:t>
            </a:r>
            <a:endParaRPr lang="ru-RU" sz="2700" b="1" dirty="0">
              <a:latin typeface="Gabriola" pitchFamily="82" charset="0"/>
            </a:endParaRPr>
          </a:p>
        </p:txBody>
      </p:sp>
      <p:pic>
        <p:nvPicPr>
          <p:cNvPr id="23554" name="Picture 2" descr="Картинки по запросу Пётр Ильич Чайковский фотографии биограф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052736"/>
            <a:ext cx="2808312" cy="2916338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57076"/>
              </p:ext>
            </p:extLst>
          </p:nvPr>
        </p:nvGraphicFramePr>
        <p:xfrm>
          <a:off x="3851920" y="2420888"/>
          <a:ext cx="3810968" cy="752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743"/>
                <a:gridCol w="1976225"/>
              </a:tblGrid>
              <a:tr h="75269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альбом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Камаринская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85800"/>
              </p:ext>
            </p:extLst>
          </p:nvPr>
        </p:nvGraphicFramePr>
        <p:xfrm>
          <a:off x="3822319" y="3789040"/>
          <a:ext cx="3810968" cy="1079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743"/>
                <a:gridCol w="1976225"/>
              </a:tblGrid>
              <a:tr h="107995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Симфония №4 Финал.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«Во поле берёза стояла…»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317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Aharoni</vt:lpstr>
      <vt:lpstr>Arial</vt:lpstr>
      <vt:lpstr>Calibri</vt:lpstr>
      <vt:lpstr>Calibri Light</vt:lpstr>
      <vt:lpstr>Cordia New</vt:lpstr>
      <vt:lpstr>Gabriola</vt:lpstr>
      <vt:lpstr>Garamond</vt:lpstr>
      <vt:lpstr>Gisha</vt:lpstr>
      <vt:lpstr>Times New Roman</vt:lpstr>
      <vt:lpstr>Тема Office</vt:lpstr>
      <vt:lpstr>Музыка 5 класс, Урок № 7</vt:lpstr>
      <vt:lpstr>  Я знаю:        Что такое? </vt:lpstr>
      <vt:lpstr>Самопроверка</vt:lpstr>
      <vt:lpstr> </vt:lpstr>
      <vt:lpstr>Презентация PowerPoint</vt:lpstr>
      <vt:lpstr>Презентация PowerPoint</vt:lpstr>
      <vt:lpstr>Презентация PowerPoint</vt:lpstr>
      <vt:lpstr>Способы использования народной музыки в классических музыкальных произведениях</vt:lpstr>
      <vt:lpstr>                  Пётр Ильич Чайковский (1840-1893)</vt:lpstr>
      <vt:lpstr>Михаил Иванович Глинка (1840-1893)</vt:lpstr>
      <vt:lpstr>Николай Андреевич Римский –Корсаков (1844 -1908) </vt:lpstr>
      <vt:lpstr>Презентация PowerPoint</vt:lpstr>
      <vt:lpstr>«Песня Сольвейг»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5 класс, Урок № 7</dc:title>
  <dc:creator>Раиса</dc:creator>
  <cp:lastModifiedBy>user</cp:lastModifiedBy>
  <cp:revision>118</cp:revision>
  <dcterms:created xsi:type="dcterms:W3CDTF">2017-01-23T11:31:41Z</dcterms:created>
  <dcterms:modified xsi:type="dcterms:W3CDTF">2021-10-22T05:50:07Z</dcterms:modified>
</cp:coreProperties>
</file>