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733800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Высшие органы власти в РФ по Конституции 1993 года с поправками 2020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019800"/>
            <a:ext cx="6400800" cy="533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обществознание 11</a:t>
            </a:r>
            <a:endParaRPr lang="ru-RU" dirty="0"/>
          </a:p>
        </p:txBody>
      </p:sp>
      <p:pic>
        <p:nvPicPr>
          <p:cNvPr id="4098" name="Picture 2" descr="Что предлагают поправки к Конституции РФ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28600"/>
            <a:ext cx="5867400" cy="3291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7.</a:t>
            </a:r>
            <a:r>
              <a:rPr lang="ru-RU" dirty="0" smtClean="0"/>
              <a:t>   </a:t>
            </a:r>
            <a:r>
              <a:rPr lang="ru-RU" b="1" dirty="0" smtClean="0"/>
              <a:t>Предметы ведения (полномочия) Совета Федерации: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а) одобрение законов;</a:t>
            </a:r>
          </a:p>
          <a:p>
            <a:r>
              <a:rPr lang="ru-RU" dirty="0" smtClean="0"/>
              <a:t>б) утверждение изменения границ между субъектами РФ;</a:t>
            </a:r>
          </a:p>
          <a:p>
            <a:r>
              <a:rPr lang="ru-RU" dirty="0" smtClean="0"/>
              <a:t>в) утверждение указов Президента РФ о введении военного и чрезвычайного положения;</a:t>
            </a:r>
          </a:p>
          <a:p>
            <a:r>
              <a:rPr lang="ru-RU" dirty="0" smtClean="0"/>
              <a:t>г) решение вопроса о возможности использовать Вооруженные силы РФ за пределами территории России;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назначение выборов Президента РФ;</a:t>
            </a:r>
          </a:p>
          <a:p>
            <a:r>
              <a:rPr lang="ru-RU" dirty="0" smtClean="0"/>
              <a:t>е) отрешение Президента РФ от должности;</a:t>
            </a:r>
          </a:p>
          <a:p>
            <a:r>
              <a:rPr lang="ru-RU" dirty="0" smtClean="0"/>
              <a:t>ё) назначение на должности судей Конституционного и Верховного судов РФ;</a:t>
            </a:r>
          </a:p>
          <a:p>
            <a:r>
              <a:rPr lang="ru-RU" dirty="0" smtClean="0"/>
              <a:t>ж) назначение на должность и освобождение от должности Генерального Прокурора РФ, заместителя Председателя Счетной палаты и половины состава её аудиторов, части членов Центральной избирательной комиссии.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Законотворческий  процесс в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Один </a:t>
            </a:r>
            <a:r>
              <a:rPr lang="ru-RU" dirty="0" smtClean="0"/>
              <a:t>из вариантов плана раскрытия данной темы:</a:t>
            </a:r>
            <a:br>
              <a:rPr lang="ru-RU" dirty="0" smtClean="0"/>
            </a:br>
            <a:r>
              <a:rPr lang="ru-RU" b="1" dirty="0" smtClean="0"/>
              <a:t>1. Понятие «законотворчество». Принятие закона как исключительное право </a:t>
            </a:r>
            <a:r>
              <a:rPr lang="ru-RU" b="1" dirty="0" smtClean="0"/>
              <a:t>государства.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u="sng" dirty="0" smtClean="0"/>
              <a:t>2</a:t>
            </a:r>
            <a:r>
              <a:rPr lang="ru-RU" u="sng" dirty="0" smtClean="0"/>
              <a:t>. Законодательная инициатива. Субъекты законодательной инициативы в РФ: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Президент РФ;</a:t>
            </a:r>
            <a:br>
              <a:rPr lang="ru-RU" dirty="0" smtClean="0"/>
            </a:br>
            <a:r>
              <a:rPr lang="ru-RU" dirty="0" smtClean="0"/>
              <a:t>б) Совет Федерации;</a:t>
            </a:r>
            <a:br>
              <a:rPr lang="ru-RU" dirty="0" smtClean="0"/>
            </a:br>
            <a:r>
              <a:rPr lang="ru-RU" dirty="0" smtClean="0"/>
              <a:t>в) члены Совета Федерации;</a:t>
            </a:r>
            <a:br>
              <a:rPr lang="ru-RU" dirty="0" smtClean="0"/>
            </a:br>
            <a:r>
              <a:rPr lang="ru-RU" dirty="0" smtClean="0"/>
              <a:t>г) депутаты Государственной Думы;</a:t>
            </a:r>
            <a:br>
              <a:rPr lang="ru-RU" dirty="0" smtClean="0"/>
            </a:br>
            <a:r>
              <a:rPr lang="ru-RU" dirty="0" err="1" smtClean="0"/>
              <a:t>д</a:t>
            </a:r>
            <a:r>
              <a:rPr lang="ru-RU" dirty="0" smtClean="0"/>
              <a:t>) Правительство РФ;</a:t>
            </a:r>
            <a:br>
              <a:rPr lang="ru-RU" dirty="0" smtClean="0"/>
            </a:br>
            <a:r>
              <a:rPr lang="ru-RU" dirty="0" smtClean="0"/>
              <a:t>е) законодательные органы субъектов РФ;</a:t>
            </a:r>
            <a:br>
              <a:rPr lang="ru-RU" dirty="0" smtClean="0"/>
            </a:br>
            <a:r>
              <a:rPr lang="ru-RU" dirty="0" smtClean="0"/>
              <a:t>ж) Конституционный Суд и Верховный Суд по вопросам их ведения.</a:t>
            </a:r>
            <a:br>
              <a:rPr lang="ru-RU" dirty="0" smtClean="0"/>
            </a:br>
            <a:r>
              <a:rPr lang="ru-RU" u="sng" dirty="0" smtClean="0"/>
              <a:t>3. Стадии законодательного процесса при принятии федерального закона: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деятельность Государственной Думы: рассмотрение законопроекта (три слушания), принятие закона;</a:t>
            </a:r>
            <a:br>
              <a:rPr lang="ru-RU" dirty="0" smtClean="0"/>
            </a:br>
            <a:r>
              <a:rPr lang="ru-RU" dirty="0" smtClean="0"/>
              <a:t>б) деятельность Совета Федерации: одобрение или отклонение закона;</a:t>
            </a:r>
            <a:br>
              <a:rPr lang="ru-RU" dirty="0" smtClean="0"/>
            </a:br>
            <a:r>
              <a:rPr lang="ru-RU" dirty="0" smtClean="0"/>
              <a:t>в) деятельность Президента РФ: подписание и обнародование закона или отклонение его.</a:t>
            </a:r>
            <a:br>
              <a:rPr lang="ru-RU" dirty="0" smtClean="0"/>
            </a:br>
            <a:r>
              <a:rPr lang="ru-RU" u="sng" dirty="0" smtClean="0"/>
              <a:t>4. Действия в случае отклонения закона на одной из стадий.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u="sng" dirty="0" smtClean="0"/>
              <a:t>5. Необходимость заключения Правительства РФ при обсуждении </a:t>
            </a:r>
            <a:r>
              <a:rPr lang="ru-RU" dirty="0" smtClean="0"/>
              <a:t>законопроектов:</a:t>
            </a:r>
            <a:br>
              <a:rPr lang="ru-RU" dirty="0" smtClean="0"/>
            </a:br>
            <a:r>
              <a:rPr lang="ru-RU" dirty="0" smtClean="0"/>
              <a:t>а) о налогообложении;</a:t>
            </a:r>
            <a:br>
              <a:rPr lang="ru-RU" dirty="0" smtClean="0"/>
            </a:br>
            <a:r>
              <a:rPr lang="ru-RU" dirty="0" smtClean="0"/>
              <a:t>б) о финансовых обязательствах государства.</a:t>
            </a:r>
            <a:br>
              <a:rPr lang="ru-RU" dirty="0" smtClean="0"/>
            </a:br>
            <a:r>
              <a:rPr lang="ru-RU" u="sng" dirty="0" smtClean="0"/>
              <a:t>6. Пересмотр Конституции РФ: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порядок внесения поправок в главы 3-8;</a:t>
            </a:r>
            <a:br>
              <a:rPr lang="ru-RU" dirty="0" smtClean="0"/>
            </a:br>
            <a:r>
              <a:rPr lang="ru-RU" dirty="0" smtClean="0"/>
              <a:t>б) особый порядок пересмотра положений 1, 2 и 9-й глав.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b="1" dirty="0" smtClean="0"/>
              <a:t>Правительство РФ как институт исполнительной власти РФ</a:t>
            </a:r>
            <a:r>
              <a:rPr lang="ru-RU" sz="3100" dirty="0" smtClean="0"/>
              <a:t>».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 1</a:t>
            </a:r>
            <a:r>
              <a:rPr lang="ru-RU" b="1" dirty="0" smtClean="0"/>
              <a:t>.</a:t>
            </a:r>
            <a:r>
              <a:rPr lang="ru-RU" dirty="0" smtClean="0"/>
              <a:t>   </a:t>
            </a:r>
            <a:r>
              <a:rPr lang="ru-RU" b="1" dirty="0" smtClean="0"/>
              <a:t>Понятие «Правительство РФ».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2</a:t>
            </a:r>
            <a:r>
              <a:rPr lang="ru-RU" b="1" dirty="0" smtClean="0"/>
              <a:t>.</a:t>
            </a:r>
            <a:r>
              <a:rPr lang="ru-RU" dirty="0" smtClean="0"/>
              <a:t>   </a:t>
            </a:r>
            <a:r>
              <a:rPr lang="ru-RU" b="1" dirty="0" smtClean="0"/>
              <a:t>Структура Правительства РФ: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а</a:t>
            </a:r>
            <a:r>
              <a:rPr lang="ru-RU" dirty="0" smtClean="0"/>
              <a:t>) Председатель Правительства РФ;</a:t>
            </a:r>
          </a:p>
          <a:p>
            <a:pPr>
              <a:buNone/>
            </a:pPr>
            <a:r>
              <a:rPr lang="ru-RU" dirty="0" smtClean="0"/>
              <a:t>            б</a:t>
            </a:r>
            <a:r>
              <a:rPr lang="ru-RU" dirty="0" smtClean="0"/>
              <a:t>) Заместители Правительства РФ;</a:t>
            </a:r>
          </a:p>
          <a:p>
            <a:pPr>
              <a:buNone/>
            </a:pPr>
            <a:r>
              <a:rPr lang="ru-RU" dirty="0" smtClean="0"/>
              <a:t>            в</a:t>
            </a:r>
            <a:r>
              <a:rPr lang="ru-RU" dirty="0" smtClean="0"/>
              <a:t>) федеральные министры.</a:t>
            </a:r>
          </a:p>
          <a:p>
            <a:pPr>
              <a:buNone/>
            </a:pPr>
            <a:r>
              <a:rPr lang="ru-RU" b="1" dirty="0" smtClean="0"/>
              <a:t>      3</a:t>
            </a:r>
            <a:r>
              <a:rPr lang="ru-RU" b="1" dirty="0" smtClean="0"/>
              <a:t>.</a:t>
            </a:r>
            <a:r>
              <a:rPr lang="ru-RU" dirty="0" smtClean="0"/>
              <a:t>   </a:t>
            </a:r>
            <a:r>
              <a:rPr lang="ru-RU" b="1" dirty="0" smtClean="0"/>
              <a:t>Федеральные министерства: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а</a:t>
            </a:r>
            <a:r>
              <a:rPr lang="ru-RU" dirty="0" smtClean="0"/>
              <a:t>) министерство внутренних дел;</a:t>
            </a:r>
          </a:p>
          <a:p>
            <a:pPr>
              <a:buNone/>
            </a:pPr>
            <a:r>
              <a:rPr lang="ru-RU" dirty="0" smtClean="0"/>
              <a:t>             б</a:t>
            </a:r>
            <a:r>
              <a:rPr lang="ru-RU" dirty="0" smtClean="0"/>
              <a:t>) министерство здравоохранения;</a:t>
            </a:r>
          </a:p>
          <a:p>
            <a:pPr>
              <a:buNone/>
            </a:pPr>
            <a:r>
              <a:rPr lang="ru-RU" dirty="0" smtClean="0"/>
              <a:t>             в</a:t>
            </a:r>
            <a:r>
              <a:rPr lang="ru-RU" dirty="0" smtClean="0"/>
              <a:t>) министерство иностранных дел;</a:t>
            </a:r>
          </a:p>
          <a:p>
            <a:pPr>
              <a:buNone/>
            </a:pPr>
            <a:r>
              <a:rPr lang="ru-RU" dirty="0" smtClean="0"/>
              <a:t>             г</a:t>
            </a:r>
            <a:r>
              <a:rPr lang="ru-RU" dirty="0" smtClean="0"/>
              <a:t>) министерство культуры;</a:t>
            </a:r>
          </a:p>
          <a:p>
            <a:pPr>
              <a:buNone/>
            </a:pPr>
            <a:r>
              <a:rPr lang="ru-RU" dirty="0" smtClean="0"/>
              <a:t>             </a:t>
            </a:r>
            <a:r>
              <a:rPr lang="ru-RU" dirty="0" err="1" smtClean="0"/>
              <a:t>д</a:t>
            </a:r>
            <a:r>
              <a:rPr lang="ru-RU" dirty="0" smtClean="0"/>
              <a:t>) министерство обороны;</a:t>
            </a:r>
          </a:p>
          <a:p>
            <a:pPr>
              <a:buNone/>
            </a:pPr>
            <a:r>
              <a:rPr lang="ru-RU" dirty="0" smtClean="0"/>
              <a:t>             е</a:t>
            </a:r>
            <a:r>
              <a:rPr lang="ru-RU" dirty="0" smtClean="0"/>
              <a:t>) министерство финансов и др.</a:t>
            </a:r>
          </a:p>
          <a:p>
            <a:pPr>
              <a:buNone/>
            </a:pPr>
            <a:r>
              <a:rPr lang="ru-RU" b="1" dirty="0" smtClean="0"/>
              <a:t>      4</a:t>
            </a:r>
            <a:r>
              <a:rPr lang="ru-RU" b="1" dirty="0" smtClean="0"/>
              <a:t>.</a:t>
            </a:r>
            <a:r>
              <a:rPr lang="ru-RU" dirty="0" smtClean="0"/>
              <a:t>   </a:t>
            </a:r>
            <a:r>
              <a:rPr lang="ru-RU" b="1" dirty="0" smtClean="0"/>
              <a:t>Порядок формирования Правительства РФ: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а</a:t>
            </a:r>
            <a:r>
              <a:rPr lang="ru-RU" dirty="0" smtClean="0"/>
              <a:t>) назначение Председателя Правительства Президентом с согласия Государственной Думы;</a:t>
            </a:r>
          </a:p>
          <a:p>
            <a:pPr>
              <a:buNone/>
            </a:pPr>
            <a:r>
              <a:rPr lang="ru-RU" dirty="0" smtClean="0"/>
              <a:t>            б</a:t>
            </a:r>
            <a:r>
              <a:rPr lang="ru-RU" dirty="0" smtClean="0"/>
              <a:t>) Председатель Правительства представляет Президенту структуру Правительства;</a:t>
            </a:r>
          </a:p>
          <a:p>
            <a:pPr>
              <a:buNone/>
            </a:pPr>
            <a:r>
              <a:rPr lang="ru-RU" dirty="0" smtClean="0"/>
              <a:t>            в</a:t>
            </a:r>
            <a:r>
              <a:rPr lang="ru-RU" dirty="0" smtClean="0"/>
              <a:t>) Председатель Правительства представляет Президенту кандидатуры министров.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Правительство РФ как институт исполнительной власти РФ</a:t>
            </a:r>
            <a:r>
              <a:rPr lang="ru-RU" sz="2800" dirty="0" smtClean="0"/>
              <a:t>». 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  5</a:t>
            </a:r>
            <a:r>
              <a:rPr lang="ru-RU" b="1" dirty="0" smtClean="0"/>
              <a:t>.</a:t>
            </a:r>
            <a:r>
              <a:rPr lang="ru-RU" dirty="0" smtClean="0"/>
              <a:t>   </a:t>
            </a:r>
            <a:r>
              <a:rPr lang="ru-RU" b="1" dirty="0" smtClean="0"/>
              <a:t>Полномочия Председателя Правительства РФ: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а</a:t>
            </a:r>
            <a:r>
              <a:rPr lang="ru-RU" dirty="0" smtClean="0"/>
              <a:t>) определяет направления деятельности Правительства;</a:t>
            </a:r>
          </a:p>
          <a:p>
            <a:pPr>
              <a:buNone/>
            </a:pPr>
            <a:r>
              <a:rPr lang="ru-RU" dirty="0" smtClean="0"/>
              <a:t>             б</a:t>
            </a:r>
            <a:r>
              <a:rPr lang="ru-RU" dirty="0" smtClean="0"/>
              <a:t>) распределяет обязанности между членами Правительства;</a:t>
            </a:r>
          </a:p>
          <a:p>
            <a:pPr>
              <a:buNone/>
            </a:pPr>
            <a:r>
              <a:rPr lang="ru-RU" dirty="0" smtClean="0"/>
              <a:t>              в</a:t>
            </a:r>
            <a:r>
              <a:rPr lang="ru-RU" dirty="0" smtClean="0"/>
              <a:t>) ведет заседания Правительства, обладая правом решающего голоса;</a:t>
            </a:r>
          </a:p>
          <a:p>
            <a:pPr>
              <a:buNone/>
            </a:pPr>
            <a:r>
              <a:rPr lang="ru-RU" dirty="0" smtClean="0"/>
              <a:t>             г</a:t>
            </a:r>
            <a:r>
              <a:rPr lang="ru-RU" dirty="0" smtClean="0"/>
              <a:t>) подписывает акты Правительства и др.</a:t>
            </a:r>
          </a:p>
          <a:p>
            <a:pPr>
              <a:buNone/>
            </a:pPr>
            <a:r>
              <a:rPr lang="ru-RU" b="1" dirty="0" smtClean="0"/>
              <a:t>       6</a:t>
            </a:r>
            <a:r>
              <a:rPr lang="ru-RU" b="1" dirty="0" smtClean="0"/>
              <a:t>.</a:t>
            </a:r>
            <a:r>
              <a:rPr lang="ru-RU" dirty="0" smtClean="0"/>
              <a:t>   </a:t>
            </a:r>
            <a:r>
              <a:rPr lang="ru-RU" b="1" dirty="0" smtClean="0"/>
              <a:t>Полномочия Правительства РФ: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а</a:t>
            </a:r>
            <a:r>
              <a:rPr lang="ru-RU" dirty="0" smtClean="0"/>
              <a:t>) разработка и исполнение государственного бюджета;</a:t>
            </a:r>
          </a:p>
          <a:p>
            <a:pPr>
              <a:buNone/>
            </a:pPr>
            <a:r>
              <a:rPr lang="ru-RU" dirty="0" smtClean="0"/>
              <a:t>             б</a:t>
            </a:r>
            <a:r>
              <a:rPr lang="ru-RU" dirty="0" smtClean="0"/>
              <a:t>) обеспечение проведения в РФ единой финансовой, кредитной и денежной политики;</a:t>
            </a:r>
          </a:p>
          <a:p>
            <a:pPr>
              <a:buNone/>
            </a:pPr>
            <a:r>
              <a:rPr lang="ru-RU" dirty="0" smtClean="0"/>
              <a:t>             в</a:t>
            </a:r>
            <a:r>
              <a:rPr lang="ru-RU" dirty="0" smtClean="0"/>
              <a:t>) обеспечение проведения в РФ единой государственной политики в области культуры, науки, образования, здравоохранения, социального обеспечения, экологии;</a:t>
            </a:r>
          </a:p>
          <a:p>
            <a:pPr>
              <a:buNone/>
            </a:pPr>
            <a:r>
              <a:rPr lang="ru-RU" dirty="0" smtClean="0"/>
              <a:t>            г</a:t>
            </a:r>
            <a:r>
              <a:rPr lang="ru-RU" dirty="0" smtClean="0"/>
              <a:t>) управление федеральной собственностью;</a:t>
            </a:r>
          </a:p>
          <a:p>
            <a:pPr>
              <a:buNone/>
            </a:pPr>
            <a:r>
              <a:rPr lang="ru-RU" dirty="0" smtClean="0"/>
              <a:t>            </a:t>
            </a:r>
            <a:r>
              <a:rPr lang="ru-RU" dirty="0" err="1" smtClean="0"/>
              <a:t>д</a:t>
            </a:r>
            <a:r>
              <a:rPr lang="ru-RU" dirty="0" smtClean="0"/>
              <a:t>) осуществление мер по обеспечению обороны страны, государственной безопасности, реализации внешней политики РФ;</a:t>
            </a:r>
          </a:p>
          <a:p>
            <a:pPr>
              <a:buNone/>
            </a:pPr>
            <a:r>
              <a:rPr lang="ru-RU" dirty="0" smtClean="0"/>
              <a:t>            е</a:t>
            </a:r>
            <a:r>
              <a:rPr lang="ru-RU" dirty="0" smtClean="0"/>
              <a:t>) осуществление мер по обеспечению законности, прав и свобод граждан, по охране собственности и общественного порядка, борьбе с преступностью.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b="1" dirty="0" smtClean="0"/>
              <a:t>Правительство РФ как институт представительной власти</a:t>
            </a:r>
            <a:endParaRPr lang="ru-RU" sz="31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4114800" cy="51355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   7</a:t>
            </a:r>
            <a:r>
              <a:rPr lang="ru-RU" b="1" dirty="0" smtClean="0"/>
              <a:t>.</a:t>
            </a:r>
            <a:r>
              <a:rPr lang="ru-RU" dirty="0" smtClean="0"/>
              <a:t>   </a:t>
            </a:r>
            <a:r>
              <a:rPr lang="ru-RU" b="1" dirty="0" smtClean="0"/>
              <a:t>Порядок отставки Правительства РФ: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а</a:t>
            </a:r>
            <a:r>
              <a:rPr lang="ru-RU" dirty="0" smtClean="0"/>
              <a:t>) по инициативе Президента;</a:t>
            </a:r>
          </a:p>
          <a:p>
            <a:pPr>
              <a:buNone/>
            </a:pPr>
            <a:r>
              <a:rPr lang="ru-RU" dirty="0" smtClean="0"/>
              <a:t>         б</a:t>
            </a:r>
            <a:r>
              <a:rPr lang="ru-RU" dirty="0" smtClean="0"/>
              <a:t>) по инициативе Председателя Правительства;</a:t>
            </a:r>
          </a:p>
          <a:p>
            <a:pPr>
              <a:buNone/>
            </a:pPr>
            <a:r>
              <a:rPr lang="ru-RU" dirty="0" smtClean="0"/>
              <a:t>         в</a:t>
            </a:r>
            <a:r>
              <a:rPr lang="ru-RU" dirty="0" smtClean="0"/>
              <a:t>) добровольная отставка Правительства;</a:t>
            </a:r>
          </a:p>
          <a:p>
            <a:pPr>
              <a:buNone/>
            </a:pPr>
            <a:r>
              <a:rPr lang="ru-RU" dirty="0" smtClean="0"/>
              <a:t>         г</a:t>
            </a:r>
            <a:r>
              <a:rPr lang="ru-RU" dirty="0" smtClean="0"/>
              <a:t>) вотум недоверия Правительству;</a:t>
            </a:r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dirty="0" err="1" smtClean="0"/>
              <a:t>д</a:t>
            </a:r>
            <a:r>
              <a:rPr lang="ru-RU" dirty="0" smtClean="0"/>
              <a:t>) избрание нового Президента.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Правительство Российской Федерации – Москва, (Правительство РФ) |  Федеральные Администрации РФ – Москва | Единая справочн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990600"/>
            <a:ext cx="3838575" cy="2589845"/>
          </a:xfrm>
          <a:prstGeom prst="rect">
            <a:avLst/>
          </a:prstGeom>
          <a:noFill/>
        </p:spPr>
      </p:pic>
      <p:pic>
        <p:nvPicPr>
          <p:cNvPr id="1028" name="Picture 4" descr="Новый состав Правительства РФ в лицах - Инфографика - РИАМ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810000"/>
            <a:ext cx="39624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Организация власти в демократическом государстве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609600"/>
            <a:ext cx="8534400" cy="6096000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1. Понятие власти.</a:t>
            </a:r>
          </a:p>
          <a:p>
            <a:r>
              <a:rPr lang="ru-RU" b="1" dirty="0" smtClean="0"/>
              <a:t>2. Источники власти</a:t>
            </a:r>
          </a:p>
          <a:p>
            <a:r>
              <a:rPr lang="ru-RU" dirty="0" smtClean="0"/>
              <a:t>а) авторитет</a:t>
            </a:r>
          </a:p>
          <a:p>
            <a:r>
              <a:rPr lang="ru-RU" dirty="0" smtClean="0"/>
              <a:t>б) </a:t>
            </a:r>
            <a:r>
              <a:rPr lang="ru-RU" dirty="0" err="1" smtClean="0"/>
              <a:t>харизма</a:t>
            </a:r>
            <a:endParaRPr lang="ru-RU" dirty="0" smtClean="0"/>
          </a:p>
          <a:p>
            <a:r>
              <a:rPr lang="ru-RU" dirty="0" smtClean="0"/>
              <a:t>в) престиж</a:t>
            </a:r>
          </a:p>
          <a:p>
            <a:r>
              <a:rPr lang="ru-RU" dirty="0" smtClean="0"/>
              <a:t>г) закон</a:t>
            </a:r>
          </a:p>
          <a:p>
            <a:r>
              <a:rPr lang="ru-RU" b="1" dirty="0" smtClean="0"/>
              <a:t>3. Политический режим как совокупность методов организации власти</a:t>
            </a:r>
          </a:p>
          <a:p>
            <a:r>
              <a:rPr lang="ru-RU" dirty="0" smtClean="0"/>
              <a:t>а) демократический</a:t>
            </a:r>
          </a:p>
          <a:p>
            <a:r>
              <a:rPr lang="ru-RU" dirty="0" smtClean="0"/>
              <a:t>б) недемократический</a:t>
            </a:r>
          </a:p>
          <a:p>
            <a:r>
              <a:rPr lang="ru-RU" b="1" dirty="0" smtClean="0"/>
              <a:t>4. Признаки демократического режима</a:t>
            </a:r>
          </a:p>
          <a:p>
            <a:r>
              <a:rPr lang="ru-RU" dirty="0" smtClean="0"/>
              <a:t>а) разделение властей и система сдержек и противовесов</a:t>
            </a:r>
          </a:p>
          <a:p>
            <a:r>
              <a:rPr lang="ru-RU" dirty="0" smtClean="0"/>
              <a:t>б) верховенство закона и легитимность власти</a:t>
            </a:r>
          </a:p>
          <a:p>
            <a:r>
              <a:rPr lang="ru-RU" dirty="0" smtClean="0"/>
              <a:t>в) реализация принципа большинства</a:t>
            </a:r>
          </a:p>
          <a:p>
            <a:r>
              <a:rPr lang="ru-RU" dirty="0" smtClean="0"/>
              <a:t>г) уважение прав меньшинства и существование оппозиции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принцип политического плюрализма</a:t>
            </a:r>
          </a:p>
          <a:p>
            <a:r>
              <a:rPr lang="ru-RU" b="1" dirty="0" smtClean="0"/>
              <a:t>5. Виды демократии</a:t>
            </a:r>
          </a:p>
          <a:p>
            <a:r>
              <a:rPr lang="ru-RU" dirty="0" smtClean="0"/>
              <a:t>а) прямая</a:t>
            </a:r>
          </a:p>
          <a:p>
            <a:r>
              <a:rPr lang="ru-RU" dirty="0" smtClean="0"/>
              <a:t>б) представительная</a:t>
            </a:r>
          </a:p>
          <a:p>
            <a:r>
              <a:rPr lang="ru-RU" dirty="0" smtClean="0"/>
              <a:t>6. Выборы как способ формирования власти в представительной демократии</a:t>
            </a:r>
          </a:p>
          <a:p>
            <a:r>
              <a:rPr lang="ru-RU" dirty="0" smtClean="0"/>
              <a:t>а) альтернативность выборов</a:t>
            </a:r>
          </a:p>
          <a:p>
            <a:r>
              <a:rPr lang="ru-RU" dirty="0" smtClean="0"/>
              <a:t>б) всеобщее, тайное, прямое, равное голосование</a:t>
            </a:r>
          </a:p>
          <a:p>
            <a:r>
              <a:rPr lang="ru-RU" dirty="0" smtClean="0"/>
              <a:t>в) активное и пассивное избирательное право</a:t>
            </a:r>
          </a:p>
          <a:p>
            <a:r>
              <a:rPr lang="ru-RU" b="1" dirty="0" smtClean="0"/>
              <a:t>7. Гражданское общество как условие формирования власти в демократическом государстве</a:t>
            </a:r>
          </a:p>
          <a:p>
            <a:r>
              <a:rPr lang="ru-RU" b="1" dirty="0" smtClean="0"/>
              <a:t>8. Демократический принципы организации власти в Российской Федерации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Задания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838200"/>
            <a:ext cx="8534400" cy="563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000" dirty="0" smtClean="0"/>
              <a:t>1.</a:t>
            </a:r>
            <a:r>
              <a:rPr lang="ru-RU" dirty="0" smtClean="0"/>
              <a:t> </a:t>
            </a:r>
            <a:r>
              <a:rPr lang="ru-RU" sz="1200" dirty="0" smtClean="0"/>
              <a:t>Установите </a:t>
            </a:r>
            <a:r>
              <a:rPr lang="ru-RU" sz="1200" dirty="0" smtClean="0"/>
              <a:t>соответствие между должностными лицами органов государственной власти Российской Федерации и способом наделения полномочиями: к каждой позиции, данной в первом столбце, подберите соответствующую позицию из второго столбца.</a:t>
            </a:r>
          </a:p>
          <a:p>
            <a:pPr>
              <a:buNone/>
            </a:pPr>
            <a:r>
              <a:rPr lang="ru-RU" sz="1200" dirty="0" smtClean="0"/>
              <a:t> </a:t>
            </a:r>
          </a:p>
          <a:p>
            <a:pPr fontAlgn="ctr">
              <a:buNone/>
            </a:pPr>
            <a:r>
              <a:rPr lang="ru-RU" sz="1000" b="1" dirty="0" smtClean="0"/>
              <a:t>    ДОЛЖНОСТНОЕ ЛИЦО                                                                 </a:t>
            </a:r>
            <a:r>
              <a:rPr lang="ru-RU" sz="1200" dirty="0" smtClean="0"/>
              <a:t> </a:t>
            </a:r>
            <a:r>
              <a:rPr lang="ru-RU" sz="1000" b="1" dirty="0" smtClean="0"/>
              <a:t>СПОСОБ НАДЕЛЕНИЯПОЛНОМОЧИЯМИ</a:t>
            </a:r>
          </a:p>
          <a:p>
            <a:pPr fontAlgn="t">
              <a:buNone/>
            </a:pPr>
            <a:r>
              <a:rPr lang="ru-RU" sz="1200" dirty="0" smtClean="0"/>
              <a:t>     А</a:t>
            </a:r>
            <a:r>
              <a:rPr lang="ru-RU" sz="1200" dirty="0" smtClean="0"/>
              <a:t>) Президент </a:t>
            </a:r>
            <a:r>
              <a:rPr lang="ru-RU" sz="1200" dirty="0" smtClean="0"/>
              <a:t>РФ                                                                               </a:t>
            </a:r>
            <a:r>
              <a:rPr lang="ru-RU" sz="1200" dirty="0" smtClean="0"/>
              <a:t>  1) избрание</a:t>
            </a:r>
          </a:p>
          <a:p>
            <a:pPr fontAlgn="t">
              <a:buNone/>
            </a:pPr>
            <a:r>
              <a:rPr lang="ru-RU" sz="1200" dirty="0" smtClean="0"/>
              <a:t>     Б</a:t>
            </a:r>
            <a:r>
              <a:rPr lang="ru-RU" sz="1200" dirty="0" smtClean="0"/>
              <a:t>) Председатель Правительства </a:t>
            </a:r>
            <a:r>
              <a:rPr lang="ru-RU" sz="1200" dirty="0" smtClean="0"/>
              <a:t>РФ                                                 </a:t>
            </a:r>
            <a:r>
              <a:rPr lang="ru-RU" sz="1200" dirty="0" smtClean="0"/>
              <a:t>2) назначение</a:t>
            </a:r>
          </a:p>
          <a:p>
            <a:pPr fontAlgn="t">
              <a:buNone/>
            </a:pPr>
            <a:endParaRPr lang="ru-RU" sz="1200" dirty="0" smtClean="0"/>
          </a:p>
          <a:p>
            <a:pPr fontAlgn="t">
              <a:buNone/>
            </a:pPr>
            <a:r>
              <a:rPr lang="ru-RU" sz="1200" dirty="0" smtClean="0"/>
              <a:t>     В) </a:t>
            </a:r>
            <a:r>
              <a:rPr lang="ru-RU" sz="1200" dirty="0" err="1" smtClean="0"/>
              <a:t>ф</a:t>
            </a:r>
            <a:r>
              <a:rPr lang="ru-RU" sz="1200" dirty="0" smtClean="0"/>
              <a:t> </a:t>
            </a:r>
            <a:r>
              <a:rPr lang="ru-RU" sz="1200" dirty="0" smtClean="0"/>
              <a:t>федеральный министр</a:t>
            </a:r>
          </a:p>
          <a:p>
            <a:pPr fontAlgn="t">
              <a:buNone/>
            </a:pPr>
            <a:r>
              <a:rPr lang="ru-RU" sz="1200" dirty="0" smtClean="0"/>
              <a:t>     Г</a:t>
            </a:r>
            <a:r>
              <a:rPr lang="ru-RU" sz="1200" dirty="0" smtClean="0"/>
              <a:t>) глава субъекта РФ</a:t>
            </a:r>
          </a:p>
          <a:p>
            <a:pPr fontAlgn="t">
              <a:buNone/>
            </a:pPr>
            <a:r>
              <a:rPr lang="ru-RU" sz="1200" dirty="0" smtClean="0"/>
              <a:t>     Д</a:t>
            </a:r>
            <a:r>
              <a:rPr lang="ru-RU" sz="1200" dirty="0" smtClean="0"/>
              <a:t>) депутат Государственной Думы</a:t>
            </a:r>
          </a:p>
          <a:p>
            <a:pPr fontAlgn="t">
              <a:buNone/>
            </a:pPr>
            <a:r>
              <a:rPr lang="ru-RU" sz="1200" dirty="0" smtClean="0"/>
              <a:t> 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sz="1050" dirty="0" smtClean="0"/>
              <a:t>2. </a:t>
            </a:r>
            <a:r>
              <a:rPr lang="ru-RU" sz="1050" dirty="0" smtClean="0"/>
              <a:t>Установите соответствие между предметами и формами ведения субъектов государственной власти в Российской Федерации: к каждой позиции, данной в первом столбце, подберите соответствующую позицию из второго столбца.</a:t>
            </a:r>
          </a:p>
          <a:p>
            <a:pPr>
              <a:buNone/>
            </a:pPr>
            <a:r>
              <a:rPr lang="ru-RU" sz="1050" dirty="0" smtClean="0"/>
              <a:t> </a:t>
            </a:r>
            <a:r>
              <a:rPr lang="ru-RU" sz="1050" dirty="0" smtClean="0"/>
              <a:t> </a:t>
            </a:r>
          </a:p>
          <a:p>
            <a:pPr fontAlgn="t">
              <a:buNone/>
            </a:pPr>
            <a:r>
              <a:rPr lang="ru-RU" sz="1050" b="1" dirty="0" smtClean="0"/>
              <a:t>                      ПРЕДМЕТ                                                                                                                                                </a:t>
            </a:r>
            <a:r>
              <a:rPr lang="ru-RU" sz="1050" b="1" dirty="0" smtClean="0"/>
              <a:t> ФОРМА</a:t>
            </a:r>
            <a:endParaRPr lang="ru-RU" sz="1050" dirty="0" smtClean="0"/>
          </a:p>
          <a:p>
            <a:pPr fontAlgn="t">
              <a:buNone/>
            </a:pPr>
            <a:r>
              <a:rPr lang="ru-RU" sz="1050" dirty="0" smtClean="0"/>
              <a:t>             А</a:t>
            </a:r>
            <a:r>
              <a:rPr lang="ru-RU" sz="1050" dirty="0" smtClean="0"/>
              <a:t>) государственные награды и почетные звания </a:t>
            </a:r>
            <a:r>
              <a:rPr lang="ru-RU" sz="1050" dirty="0" smtClean="0"/>
              <a:t>РФ                                            </a:t>
            </a:r>
            <a:r>
              <a:rPr lang="ru-RU" sz="1050" dirty="0" smtClean="0"/>
              <a:t> 1) ведение Российской Федерации</a:t>
            </a:r>
          </a:p>
          <a:p>
            <a:pPr fontAlgn="t"/>
            <a:endParaRPr lang="ru-RU" sz="1050" dirty="0" smtClean="0"/>
          </a:p>
          <a:p>
            <a:pPr fontAlgn="t">
              <a:buNone/>
            </a:pPr>
            <a:r>
              <a:rPr lang="ru-RU" sz="1050" dirty="0" smtClean="0"/>
              <a:t>            Б</a:t>
            </a:r>
            <a:r>
              <a:rPr lang="ru-RU" sz="1050" dirty="0" smtClean="0"/>
              <a:t>) финансовое, валютное, кредитное, таможенное </a:t>
            </a:r>
            <a:r>
              <a:rPr lang="ru-RU" sz="1050" dirty="0" smtClean="0"/>
              <a:t>регулирование                  </a:t>
            </a:r>
            <a:r>
              <a:rPr lang="ru-RU" sz="1050" dirty="0" smtClean="0"/>
              <a:t>2) совместное ведение Российской Федерации и субъектов Российской Федерации</a:t>
            </a:r>
          </a:p>
          <a:p>
            <a:pPr fontAlgn="t"/>
            <a:endParaRPr lang="ru-RU" sz="1050" dirty="0" smtClean="0"/>
          </a:p>
          <a:p>
            <a:pPr fontAlgn="t">
              <a:buNone/>
            </a:pPr>
            <a:r>
              <a:rPr lang="ru-RU" sz="1050" dirty="0" smtClean="0"/>
              <a:t>            В</a:t>
            </a:r>
            <a:r>
              <a:rPr lang="ru-RU" sz="1050" dirty="0" smtClean="0"/>
              <a:t>) обеспечение законности, правопорядка, общественной безопасности</a:t>
            </a:r>
          </a:p>
          <a:p>
            <a:pPr fontAlgn="t">
              <a:buNone/>
            </a:pPr>
            <a:r>
              <a:rPr lang="ru-RU" sz="1050" dirty="0" smtClean="0"/>
              <a:t>            Г</a:t>
            </a:r>
            <a:r>
              <a:rPr lang="ru-RU" sz="1050" dirty="0" smtClean="0"/>
              <a:t>) гражданское законодательство; процессуальное законодательство; правовое регулирование интеллектуальной собственности</a:t>
            </a:r>
          </a:p>
          <a:p>
            <a:pPr fontAlgn="t">
              <a:buNone/>
            </a:pPr>
            <a:r>
              <a:rPr lang="ru-RU" sz="1050" dirty="0" smtClean="0"/>
              <a:t>           Д</a:t>
            </a:r>
            <a:r>
              <a:rPr lang="ru-RU" sz="1050" dirty="0" smtClean="0"/>
              <a:t>) природопользование; охрана окружающей среды и обеспечение экологической безопасности</a:t>
            </a:r>
          </a:p>
          <a:p>
            <a:pPr>
              <a:buNone/>
            </a:pPr>
            <a:r>
              <a:rPr lang="ru-RU" sz="1050" dirty="0" smtClean="0"/>
              <a:t>   </a:t>
            </a:r>
            <a:r>
              <a:rPr lang="ru-RU" sz="1050" dirty="0" smtClean="0"/>
              <a:t> 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943600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3</a:t>
            </a:r>
            <a:r>
              <a:rPr lang="ru-RU" sz="1600" dirty="0" smtClean="0"/>
              <a:t>. Выберите верные суждения о законотворческом процессе в РФ.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 а) Сенаторы РФ обладают законодательной инициативой.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 б) Особое значение в законотворческой деятельности приобретает экспертиза законопроектов.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  в) Все законы, принятые Государственной Думой, подлежат обязательному  рассмотрению в Совете Федерации.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 г) Федеральные конституционные законы  принимаются большинством  депутатов </a:t>
            </a:r>
            <a:r>
              <a:rPr lang="ru-RU" sz="1600" dirty="0" err="1" smtClean="0"/>
              <a:t>Гос</a:t>
            </a:r>
            <a:r>
              <a:rPr lang="ru-RU" sz="1600" dirty="0" smtClean="0"/>
              <a:t>. Думы от количества присутствующих на заседании.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 </a:t>
            </a:r>
            <a:r>
              <a:rPr lang="ru-RU" sz="1600" dirty="0" err="1" smtClean="0"/>
              <a:t>д</a:t>
            </a:r>
            <a:r>
              <a:rPr lang="ru-RU" sz="1600" dirty="0" smtClean="0"/>
              <a:t>) Все федеральные законы подлежат официальному опубликованию  в течение 7 дней после подписания их Президентом. 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4. Установите соответствие: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   Условия приёма в гражданство                                          Форма приёма 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а)состоящие в браке с гражданином РФ                                               1. Общая процедура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б) проживающие на </a:t>
            </a:r>
            <a:r>
              <a:rPr lang="ru-RU" sz="1600" dirty="0" err="1" smtClean="0"/>
              <a:t>терр</a:t>
            </a:r>
            <a:r>
              <a:rPr lang="ru-RU" sz="1600" dirty="0" smtClean="0"/>
              <a:t> РФ 5 лет непрерывно                                 2. Упрощённая процедура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в) имеющие законный источник средств к </a:t>
            </a:r>
            <a:r>
              <a:rPr lang="ru-RU" sz="1600" dirty="0" err="1" smtClean="0"/>
              <a:t>сущ</a:t>
            </a:r>
            <a:r>
              <a:rPr lang="ru-RU" sz="1600" dirty="0" smtClean="0"/>
              <a:t> –</a:t>
            </a:r>
            <a:r>
              <a:rPr lang="ru-RU" sz="1600" dirty="0" err="1" smtClean="0"/>
              <a:t>ю</a:t>
            </a:r>
            <a:r>
              <a:rPr lang="ru-RU" sz="1600" dirty="0" smtClean="0"/>
              <a:t>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г) имеющий недееспособную дочь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</a:t>
            </a:r>
            <a:r>
              <a:rPr lang="ru-RU" sz="1600" dirty="0" err="1" smtClean="0"/>
              <a:t>д</a:t>
            </a:r>
            <a:r>
              <a:rPr lang="ru-RU" sz="1600" dirty="0" smtClean="0"/>
              <a:t>) родившиеся на </a:t>
            </a:r>
            <a:r>
              <a:rPr lang="ru-RU" sz="1600" dirty="0" err="1" smtClean="0"/>
              <a:t>терр</a:t>
            </a:r>
            <a:r>
              <a:rPr lang="ru-RU" sz="1600" dirty="0" smtClean="0"/>
              <a:t>. РФ и имеющие гражданство СССР</a:t>
            </a:r>
            <a:endParaRPr lang="ru-RU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6096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600" dirty="0" smtClean="0"/>
              <a:t>5.Установите соответствие между субъектами и уровнями  государственной власти в РФ: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</a:t>
            </a:r>
            <a:r>
              <a:rPr lang="ru-RU" sz="1600" b="1" dirty="0" smtClean="0"/>
              <a:t>Субъекты</a:t>
            </a:r>
            <a:r>
              <a:rPr lang="ru-RU" sz="1600" dirty="0" smtClean="0"/>
              <a:t> </a:t>
            </a:r>
            <a:r>
              <a:rPr lang="ru-RU" sz="1600" b="1" dirty="0" smtClean="0"/>
              <a:t>государственной</a:t>
            </a:r>
            <a:r>
              <a:rPr lang="ru-RU" sz="1600" dirty="0" smtClean="0"/>
              <a:t> </a:t>
            </a:r>
            <a:r>
              <a:rPr lang="ru-RU" sz="1600" b="1" dirty="0" smtClean="0"/>
              <a:t>влас</a:t>
            </a:r>
            <a:r>
              <a:rPr lang="ru-RU" sz="1600" dirty="0" smtClean="0"/>
              <a:t>т</a:t>
            </a:r>
            <a:r>
              <a:rPr lang="ru-RU" sz="1600" b="1" dirty="0" smtClean="0"/>
              <a:t>и</a:t>
            </a:r>
            <a:r>
              <a:rPr lang="ru-RU" sz="1600" dirty="0" smtClean="0"/>
              <a:t>                                                      </a:t>
            </a:r>
            <a:r>
              <a:rPr lang="ru-RU" sz="1600" b="1" dirty="0" smtClean="0"/>
              <a:t>Уровни государств. Власти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а)уставный суд                                                                      1. система федеральных органов 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б) полномочный представитель Президента               2. система региональных органов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в)законодательное собрание 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г) суд автономного округа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</a:t>
            </a:r>
            <a:r>
              <a:rPr lang="ru-RU" sz="1600" dirty="0" err="1" smtClean="0"/>
              <a:t>д</a:t>
            </a:r>
            <a:r>
              <a:rPr lang="ru-RU" sz="1600" dirty="0" smtClean="0"/>
              <a:t>) мировой судья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6.  Установите соответствие между </a:t>
            </a:r>
            <a:r>
              <a:rPr lang="ru-RU" sz="1600" b="1" dirty="0" smtClean="0"/>
              <a:t>функциями</a:t>
            </a:r>
            <a:r>
              <a:rPr lang="ru-RU" sz="1600" dirty="0" smtClean="0"/>
              <a:t> и                                    </a:t>
            </a:r>
            <a:r>
              <a:rPr lang="ru-RU" sz="1600" b="1" dirty="0" smtClean="0"/>
              <a:t>субъектами власти</a:t>
            </a:r>
            <a:r>
              <a:rPr lang="ru-RU" sz="1600" dirty="0" smtClean="0"/>
              <a:t>: 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а) Назначение на должность судей верховного суда                                  1.Президент РФ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б) освобождение от </a:t>
            </a:r>
            <a:r>
              <a:rPr lang="ru-RU" sz="1600" dirty="0" err="1" smtClean="0"/>
              <a:t>должн</a:t>
            </a:r>
            <a:r>
              <a:rPr lang="ru-RU" sz="1600" dirty="0" smtClean="0"/>
              <a:t> Уполномоченного по правам человека       2. </a:t>
            </a:r>
            <a:r>
              <a:rPr lang="ru-RU" sz="1600" dirty="0" err="1" smtClean="0"/>
              <a:t>Госуд</a:t>
            </a:r>
            <a:r>
              <a:rPr lang="ru-RU" sz="1600" dirty="0" smtClean="0"/>
              <a:t>.  Дума 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в) утверждение военной доктрины                                                                  3. Совет Федерации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 г) решение вопроса о возможности использования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         Вооружённых сил РФ за пределами  государства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  </a:t>
            </a:r>
            <a:r>
              <a:rPr lang="ru-RU" sz="1600" dirty="0" err="1" smtClean="0"/>
              <a:t>д</a:t>
            </a:r>
            <a:r>
              <a:rPr lang="ru-RU" sz="1600" dirty="0" smtClean="0"/>
              <a:t>) формирование Администрации Президента 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ответы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1. – 1 2 2 2 1 ;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2 – 1 1 2 1 2 ;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3-  а, б, </a:t>
            </a:r>
            <a:r>
              <a:rPr lang="ru-RU" sz="1800" dirty="0" err="1" smtClean="0"/>
              <a:t>д</a:t>
            </a:r>
            <a:r>
              <a:rPr lang="ru-RU" sz="1800" dirty="0" smtClean="0"/>
              <a:t>  ;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4-  2 1 1 2 2 ;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5 -2 1 2 1 2;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smtClean="0"/>
              <a:t>6-  3 2 1 3 1 ;</a:t>
            </a: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dirty="0" smtClean="0"/>
              <a:t>Конституционно – правовой статус Президента РФ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143000"/>
            <a:ext cx="5715000" cy="5486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1.</a:t>
            </a:r>
            <a:r>
              <a:rPr lang="ru-RU" dirty="0" smtClean="0"/>
              <a:t>     </a:t>
            </a:r>
            <a:r>
              <a:rPr lang="ru-RU" b="1" dirty="0" smtClean="0"/>
              <a:t>Президент как выборный глава государства.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2.</a:t>
            </a:r>
            <a:r>
              <a:rPr lang="ru-RU" dirty="0" smtClean="0"/>
              <a:t>     </a:t>
            </a:r>
            <a:r>
              <a:rPr lang="ru-RU" b="1" dirty="0" smtClean="0"/>
              <a:t>Конституционно-правовой статус Президента РФ: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а) является главой государства;</a:t>
            </a:r>
          </a:p>
          <a:p>
            <a:pPr>
              <a:buNone/>
            </a:pPr>
            <a:r>
              <a:rPr lang="ru-RU" dirty="0" smtClean="0"/>
              <a:t>        б) является гарантом Конституции РФ, прав и свобод человека и гражданина;</a:t>
            </a:r>
          </a:p>
          <a:p>
            <a:pPr>
              <a:buNone/>
            </a:pPr>
            <a:r>
              <a:rPr lang="ru-RU" dirty="0" smtClean="0"/>
              <a:t>        в) определяет основные направления внутренней и внешней политики государства;</a:t>
            </a:r>
          </a:p>
          <a:p>
            <a:pPr>
              <a:buNone/>
            </a:pPr>
            <a:r>
              <a:rPr lang="ru-RU" dirty="0" smtClean="0"/>
              <a:t>        г) представляет РФ внутри страны и в международных отношениях;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д</a:t>
            </a:r>
            <a:r>
              <a:rPr lang="ru-RU" dirty="0" smtClean="0"/>
              <a:t>) обладает неприкосновенностью.</a:t>
            </a:r>
          </a:p>
          <a:p>
            <a:pPr>
              <a:buNone/>
            </a:pPr>
            <a:r>
              <a:rPr lang="ru-RU" b="1" dirty="0" smtClean="0"/>
              <a:t>    3.</a:t>
            </a:r>
            <a:r>
              <a:rPr lang="ru-RU" dirty="0" smtClean="0"/>
              <a:t>     </a:t>
            </a:r>
            <a:r>
              <a:rPr lang="ru-RU" b="1" dirty="0" smtClean="0"/>
              <a:t>Избрание Президента РФ: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а) сроком на шесть лет гражданами РФ;</a:t>
            </a:r>
          </a:p>
          <a:p>
            <a:pPr>
              <a:buNone/>
            </a:pPr>
            <a:r>
              <a:rPr lang="ru-RU" dirty="0" smtClean="0"/>
              <a:t>        б) на основе всеобщего равного и прямого избирательного права при тайном голосовании;</a:t>
            </a:r>
          </a:p>
          <a:p>
            <a:pPr>
              <a:buNone/>
            </a:pPr>
            <a:r>
              <a:rPr lang="ru-RU" dirty="0" smtClean="0"/>
              <a:t>       в) гражданин РФ не моложе 35 лет, постоянно проживающий в РФ не менее 25 лет</a:t>
            </a:r>
          </a:p>
          <a:p>
            <a:endParaRPr lang="ru-RU" dirty="0"/>
          </a:p>
        </p:txBody>
      </p:sp>
      <p:pic>
        <p:nvPicPr>
          <p:cNvPr id="3073" name="Picture 1" descr="C:\Users\Семен\Desktop\image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066800"/>
            <a:ext cx="3733800" cy="2800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ru-RU" sz="3600" dirty="0" smtClean="0"/>
              <a:t>  4. присяга Президента ( инаугурация)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0" y="838200"/>
            <a:ext cx="5181600" cy="5791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Клянусь при осуществлении полномочий президента Российской Федерации уважать и охранять права и свободы человека и гражданина, соблюдать и защищать Конституцию Российской Федерации, защищать суверенитет и независимость, безопасность и целостность государства, верно служить народу. 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u="sng" dirty="0" smtClean="0"/>
              <a:t>статья 82</a:t>
            </a:r>
            <a:endParaRPr lang="ru-RU" i="1" u="sng" dirty="0"/>
          </a:p>
        </p:txBody>
      </p:sp>
      <p:pic>
        <p:nvPicPr>
          <p:cNvPr id="2049" name="Picture 1" descr="C:\Users\Семен\Desktop\inauguration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4038600" cy="26907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5.     </a:t>
            </a:r>
            <a:r>
              <a:rPr lang="ru-RU" b="1" dirty="0" smtClean="0"/>
              <a:t>Полномочия Президента РФ: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7010400" cy="5638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1. Назначает Председателя Правительства и освобождает  от должности; осуществляет общее руководство Правительством; принимает решение об отставке Правительства;  Принимает отставку Председателя Правительства, его заместителей и министров;</a:t>
            </a:r>
          </a:p>
          <a:p>
            <a:pPr>
              <a:buNone/>
            </a:pPr>
            <a:r>
              <a:rPr lang="ru-RU" sz="1800" dirty="0" smtClean="0"/>
              <a:t> 2. Представляет Совету Федерации кандидатуры Председателя и судей Конституционного суда, председателей и судей верховного суда, Назначает председателей и судей других Федеральных судов. </a:t>
            </a:r>
          </a:p>
          <a:p>
            <a:pPr>
              <a:buNone/>
            </a:pPr>
            <a:r>
              <a:rPr lang="ru-RU" sz="1800" dirty="0" smtClean="0"/>
              <a:t> 3. Назначает и освобождает от должности Генерального прокурора и  прокуроров;</a:t>
            </a:r>
          </a:p>
          <a:p>
            <a:pPr>
              <a:buNone/>
            </a:pPr>
            <a:r>
              <a:rPr lang="ru-RU" sz="1800" dirty="0" smtClean="0"/>
              <a:t> 4. назначает и освобождает в СФ представителей  Российской Федерации.</a:t>
            </a:r>
          </a:p>
          <a:p>
            <a:pPr>
              <a:buNone/>
            </a:pPr>
            <a:r>
              <a:rPr lang="ru-RU" sz="1800" dirty="0" smtClean="0"/>
              <a:t> 5</a:t>
            </a:r>
            <a:r>
              <a:rPr lang="ru-RU" sz="1800" b="1" dirty="0" smtClean="0"/>
              <a:t>. Вносит в СФ предложения о прекращении полномочий Председателя и судей Конституционного суда и Верховного суда  </a:t>
            </a:r>
            <a:r>
              <a:rPr lang="ru-RU" sz="1800" b="1" dirty="0" err="1" smtClean="0"/>
              <a:t>суда</a:t>
            </a:r>
            <a:r>
              <a:rPr lang="ru-RU" sz="1800" b="1" dirty="0" smtClean="0"/>
              <a:t>  РФ. </a:t>
            </a:r>
          </a:p>
          <a:p>
            <a:pPr>
              <a:buNone/>
            </a:pPr>
            <a:r>
              <a:rPr lang="ru-RU" sz="1800" b="1" dirty="0" smtClean="0"/>
              <a:t> 6. Формирует Государственный Совет РФ </a:t>
            </a:r>
          </a:p>
          <a:p>
            <a:pPr>
              <a:buNone/>
            </a:pPr>
            <a:r>
              <a:rPr lang="ru-RU" sz="1800" b="1" dirty="0" smtClean="0"/>
              <a:t> 7.Формирует  и возглавляет Совет Безопасности  РФ . </a:t>
            </a:r>
            <a:endParaRPr lang="ru-RU" sz="1800" b="1" dirty="0"/>
          </a:p>
        </p:txBody>
      </p:sp>
      <p:pic>
        <p:nvPicPr>
          <p:cNvPr id="1025" name="Picture 1" descr="C:\Users\Семен\Desktop\3_t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7200" y="990600"/>
            <a:ext cx="2336800" cy="1752600"/>
          </a:xfrm>
          <a:prstGeom prst="rect">
            <a:avLst/>
          </a:prstGeom>
          <a:noFill/>
        </p:spPr>
      </p:pic>
      <p:pic>
        <p:nvPicPr>
          <p:cNvPr id="1026" name="Picture 2" descr="C:\Users\Семен\Desktop\unnam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9200" y="4038600"/>
            <a:ext cx="284480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5. Полномочия президента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6600" y="838200"/>
            <a:ext cx="5715000" cy="5715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dirty="0" smtClean="0"/>
              <a:t>8. Утверждает Военную доктрину РФ. </a:t>
            </a:r>
          </a:p>
          <a:p>
            <a:pPr>
              <a:buNone/>
            </a:pPr>
            <a:r>
              <a:rPr lang="ru-RU" sz="1800" dirty="0" smtClean="0"/>
              <a:t>9. Назначает и освобождает  высшее командование Вооружённых Сил РФ.    </a:t>
            </a:r>
          </a:p>
          <a:p>
            <a:pPr>
              <a:buNone/>
            </a:pPr>
            <a:r>
              <a:rPr lang="ru-RU" sz="1800" b="1" dirty="0" smtClean="0"/>
              <a:t>        Статья 84</a:t>
            </a:r>
          </a:p>
          <a:p>
            <a:pPr>
              <a:buNone/>
            </a:pPr>
            <a:r>
              <a:rPr lang="ru-RU" sz="1800" dirty="0" smtClean="0"/>
              <a:t>  10.       Назначает выборы в Государственную Думу.</a:t>
            </a:r>
          </a:p>
          <a:p>
            <a:pPr>
              <a:buNone/>
            </a:pPr>
            <a:r>
              <a:rPr lang="ru-RU" sz="1800" dirty="0" smtClean="0"/>
              <a:t>  11.      Распускает ГД в соответствии с Конституцией.</a:t>
            </a:r>
          </a:p>
          <a:p>
            <a:pPr>
              <a:buNone/>
            </a:pPr>
            <a:r>
              <a:rPr lang="ru-RU" sz="1800" dirty="0" smtClean="0"/>
              <a:t>  12.      Назначает референдум.</a:t>
            </a:r>
          </a:p>
          <a:p>
            <a:pPr>
              <a:buNone/>
            </a:pPr>
            <a:r>
              <a:rPr lang="ru-RU" sz="1800" dirty="0" smtClean="0"/>
              <a:t>  13.     Вносит законопроекты. </a:t>
            </a:r>
          </a:p>
          <a:p>
            <a:pPr>
              <a:buNone/>
            </a:pPr>
            <a:r>
              <a:rPr lang="ru-RU" sz="1800" dirty="0" smtClean="0"/>
              <a:t>  14.     Подписывает и обнародует федеральные. Законы. </a:t>
            </a:r>
          </a:p>
          <a:p>
            <a:pPr>
              <a:buNone/>
            </a:pPr>
            <a:r>
              <a:rPr lang="ru-RU" sz="1800" dirty="0" smtClean="0"/>
              <a:t>  15      .Обращается с СФ с ежегодными посланиями. </a:t>
            </a:r>
          </a:p>
          <a:p>
            <a:pPr>
              <a:buNone/>
            </a:pPr>
            <a:r>
              <a:rPr lang="ru-RU" sz="1800" dirty="0" smtClean="0"/>
              <a:t>  16.     Осуществляет руководство внешней политикой.</a:t>
            </a:r>
          </a:p>
          <a:p>
            <a:pPr>
              <a:buNone/>
            </a:pPr>
            <a:r>
              <a:rPr lang="ru-RU" sz="1800" dirty="0" smtClean="0"/>
              <a:t>  17.     Вводит военное положение ( </a:t>
            </a:r>
            <a:r>
              <a:rPr lang="ru-RU" sz="1800" dirty="0" err="1" smtClean="0"/>
              <a:t>ст</a:t>
            </a:r>
            <a:r>
              <a:rPr lang="ru-RU" sz="1800" dirty="0" smtClean="0"/>
              <a:t> 87)</a:t>
            </a:r>
          </a:p>
          <a:p>
            <a:pPr>
              <a:buNone/>
            </a:pPr>
            <a:r>
              <a:rPr lang="ru-RU" sz="1800" dirty="0" smtClean="0"/>
              <a:t>  18      Вводит чрезвычайное положение ( </a:t>
            </a:r>
            <a:r>
              <a:rPr lang="ru-RU" sz="1800" dirty="0" err="1" smtClean="0"/>
              <a:t>ст</a:t>
            </a:r>
            <a:r>
              <a:rPr lang="ru-RU" sz="1800" dirty="0" smtClean="0"/>
              <a:t> 88) </a:t>
            </a:r>
          </a:p>
          <a:p>
            <a:pPr>
              <a:buNone/>
            </a:pPr>
            <a:r>
              <a:rPr lang="ru-RU" sz="1800" dirty="0" smtClean="0"/>
              <a:t>   19.    Решает вопросы гражданства и предоставления политического убежища;</a:t>
            </a:r>
          </a:p>
          <a:p>
            <a:pPr>
              <a:buNone/>
            </a:pPr>
            <a:r>
              <a:rPr lang="ru-RU" sz="1800" dirty="0" smtClean="0"/>
              <a:t>  20.    Награждает государственными наградами, присваивает почетные, высшие воинские и высшие специальные звания;</a:t>
            </a:r>
          </a:p>
          <a:p>
            <a:pPr>
              <a:buNone/>
            </a:pPr>
            <a:r>
              <a:rPr lang="ru-RU" sz="1800" dirty="0" smtClean="0"/>
              <a:t>  21.    Осуществляет помилование.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pic>
        <p:nvPicPr>
          <p:cNvPr id="17410" name="Picture 2" descr="C:\Users\Семен\Desktop\1636433040_7789689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3810000"/>
            <a:ext cx="3048000" cy="1600200"/>
          </a:xfrm>
          <a:prstGeom prst="rect">
            <a:avLst/>
          </a:prstGeom>
          <a:noFill/>
        </p:spPr>
      </p:pic>
      <p:pic>
        <p:nvPicPr>
          <p:cNvPr id="17411" name="Picture 3" descr="C:\Users\Семен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350" y="1371600"/>
            <a:ext cx="29718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институт Президентства в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29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6.</a:t>
            </a:r>
            <a:r>
              <a:rPr lang="ru-RU" dirty="0" smtClean="0"/>
              <a:t>     </a:t>
            </a:r>
            <a:r>
              <a:rPr lang="ru-RU" b="1" dirty="0" smtClean="0"/>
              <a:t>Главные структурные элементы института президентства:</a:t>
            </a:r>
            <a:endParaRPr lang="ru-RU" dirty="0" smtClean="0"/>
          </a:p>
          <a:p>
            <a:r>
              <a:rPr lang="ru-RU" dirty="0" smtClean="0"/>
              <a:t>а) Администрация Президента РФ;</a:t>
            </a:r>
          </a:p>
          <a:p>
            <a:r>
              <a:rPr lang="ru-RU" dirty="0" smtClean="0"/>
              <a:t>б) Совет Безопасности;</a:t>
            </a:r>
          </a:p>
          <a:p>
            <a:r>
              <a:rPr lang="ru-RU" dirty="0" smtClean="0"/>
              <a:t>в) полномочные представители Президента РФ.</a:t>
            </a:r>
          </a:p>
          <a:p>
            <a:pPr>
              <a:buNone/>
            </a:pPr>
            <a:r>
              <a:rPr lang="ru-RU" b="1" dirty="0" smtClean="0"/>
              <a:t>      7.</a:t>
            </a:r>
            <a:r>
              <a:rPr lang="ru-RU" dirty="0" smtClean="0"/>
              <a:t>     </a:t>
            </a:r>
            <a:r>
              <a:rPr lang="ru-RU" b="1" dirty="0" smtClean="0"/>
              <a:t>Прекращение исполнения полномочий Президента РФ:</a:t>
            </a:r>
            <a:endParaRPr lang="ru-RU" dirty="0" smtClean="0"/>
          </a:p>
          <a:p>
            <a:r>
              <a:rPr lang="ru-RU" dirty="0" smtClean="0"/>
              <a:t>а) в связи с истечением срока его пребывания в должности;</a:t>
            </a:r>
          </a:p>
          <a:p>
            <a:r>
              <a:rPr lang="ru-RU" dirty="0" smtClean="0"/>
              <a:t>б) в случае его отставки, вызванной стойкой неспособностью по состоянию здоровья осуществлять принадлежащие ему полномочия;</a:t>
            </a:r>
          </a:p>
          <a:p>
            <a:r>
              <a:rPr lang="ru-RU" dirty="0" smtClean="0"/>
              <a:t>в) </a:t>
            </a:r>
            <a:r>
              <a:rPr lang="ru-RU" dirty="0" err="1" smtClean="0"/>
              <a:t>в</a:t>
            </a:r>
            <a:r>
              <a:rPr lang="ru-RU" dirty="0" smtClean="0"/>
              <a:t> случае отрешения от должности (импичмент).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b="1" dirty="0" smtClean="0"/>
              <a:t>Федеральное собрание РФ и его функции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  1</a:t>
            </a:r>
            <a:r>
              <a:rPr lang="ru-RU" b="1" dirty="0" smtClean="0"/>
              <a:t>. понятие Федерального Собрания РФ </a:t>
            </a:r>
          </a:p>
          <a:p>
            <a:pPr>
              <a:buNone/>
            </a:pPr>
            <a:r>
              <a:rPr lang="ru-RU" b="1" dirty="0" smtClean="0"/>
              <a:t>2.</a:t>
            </a:r>
            <a:r>
              <a:rPr lang="ru-RU" dirty="0" smtClean="0"/>
              <a:t>   </a:t>
            </a:r>
            <a:r>
              <a:rPr lang="ru-RU" b="1" dirty="0" smtClean="0"/>
              <a:t>Структура (палаты) Федерального Собрания РФ: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а) Государственная Дума (нижняя палата);</a:t>
            </a:r>
          </a:p>
          <a:p>
            <a:pPr>
              <a:buNone/>
            </a:pPr>
            <a:r>
              <a:rPr lang="ru-RU" dirty="0" smtClean="0"/>
              <a:t>      б) Совет Федерации (верхняя палата).</a:t>
            </a:r>
          </a:p>
          <a:p>
            <a:pPr>
              <a:buNone/>
            </a:pPr>
            <a:r>
              <a:rPr lang="ru-RU" b="1" dirty="0" smtClean="0"/>
              <a:t>3.</a:t>
            </a:r>
            <a:r>
              <a:rPr lang="ru-RU" dirty="0" smtClean="0"/>
              <a:t>   </a:t>
            </a:r>
            <a:r>
              <a:rPr lang="ru-RU" b="1" dirty="0" smtClean="0"/>
              <a:t>Формирование Государственной Думы: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а) число депутатов - 450;</a:t>
            </a:r>
          </a:p>
          <a:p>
            <a:pPr>
              <a:buNone/>
            </a:pPr>
            <a:r>
              <a:rPr lang="ru-RU" dirty="0" smtClean="0"/>
              <a:t>     б) возрастной ценз – возраст кандидата не менее 21 года;</a:t>
            </a:r>
          </a:p>
          <a:p>
            <a:pPr>
              <a:buNone/>
            </a:pPr>
            <a:r>
              <a:rPr lang="ru-RU" dirty="0" smtClean="0"/>
              <a:t>     в) порядок выборов – смешанная избирательная система.</a:t>
            </a:r>
          </a:p>
          <a:p>
            <a:pPr>
              <a:buNone/>
            </a:pPr>
            <a:r>
              <a:rPr lang="ru-RU" b="1" dirty="0" smtClean="0"/>
              <a:t>4.</a:t>
            </a:r>
            <a:r>
              <a:rPr lang="ru-RU" dirty="0" smtClean="0"/>
              <a:t>   </a:t>
            </a:r>
            <a:r>
              <a:rPr lang="ru-RU" b="1" dirty="0" smtClean="0"/>
              <a:t>Формирование Совета Федерации: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а) один представитель от законодательной власти каждого субъекта  </a:t>
            </a:r>
          </a:p>
          <a:p>
            <a:pPr>
              <a:buNone/>
            </a:pPr>
            <a:r>
              <a:rPr lang="ru-RU" dirty="0" smtClean="0"/>
              <a:t>     б) один представитель от исполнительной власти каждого субъекта РФ;</a:t>
            </a:r>
          </a:p>
          <a:p>
            <a:pPr>
              <a:buNone/>
            </a:pPr>
            <a:r>
              <a:rPr lang="ru-RU" dirty="0" smtClean="0"/>
              <a:t>    в) представители РФ, назначаемые Президентом, число которых не более 10% от числа членов Совета Федерации.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Функции Федерального Собрания: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 5.</a:t>
            </a:r>
            <a:r>
              <a:rPr lang="ru-RU" dirty="0" smtClean="0"/>
              <a:t>   </a:t>
            </a:r>
            <a:r>
              <a:rPr lang="ru-RU" b="1" dirty="0" smtClean="0"/>
              <a:t>Функции Федерального Собрания: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а) законодательная (принятие законов);</a:t>
            </a:r>
          </a:p>
          <a:p>
            <a:pPr>
              <a:buNone/>
            </a:pPr>
            <a:r>
              <a:rPr lang="ru-RU" dirty="0" smtClean="0"/>
              <a:t>    б) представительская (представление различных социальных групп);</a:t>
            </a:r>
          </a:p>
          <a:p>
            <a:pPr>
              <a:buNone/>
            </a:pPr>
            <a:r>
              <a:rPr lang="ru-RU" dirty="0" smtClean="0"/>
              <a:t>    в) контрольная (контроль за некоторыми направлениями деятельности Правительства; депутатские запросы; парламентские расследования);</a:t>
            </a:r>
          </a:p>
          <a:p>
            <a:pPr>
              <a:buNone/>
            </a:pPr>
            <a:r>
              <a:rPr lang="ru-RU" dirty="0" smtClean="0"/>
              <a:t>    г) финансовая (утверждение федерального бюджета и контроль за его исполнением).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6.</a:t>
            </a:r>
            <a:r>
              <a:rPr lang="ru-RU" sz="3100" dirty="0" smtClean="0"/>
              <a:t>   </a:t>
            </a:r>
            <a:r>
              <a:rPr lang="ru-RU" sz="3100" b="1" dirty="0" smtClean="0"/>
              <a:t>Предметы ведения (полномочия) Государственной Думы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а) принятие законов;</a:t>
            </a:r>
          </a:p>
          <a:p>
            <a:r>
              <a:rPr lang="ru-RU" dirty="0" smtClean="0"/>
              <a:t>б) выражение согласия Президенту РФ на назначение Председателя Правительства РФ;</a:t>
            </a:r>
          </a:p>
          <a:p>
            <a:r>
              <a:rPr lang="ru-RU" dirty="0" smtClean="0"/>
              <a:t>в) решение вопроса о доверии (недоверии) Правительству РФ;</a:t>
            </a:r>
          </a:p>
          <a:p>
            <a:r>
              <a:rPr lang="ru-RU" dirty="0" smtClean="0"/>
              <a:t>г) назначение на должность и освобождение от должности Председателя ЦБ РФ, Председателя Счетной палаты РФ и половины состава её аудиторов, Уполномоченного по правам человека в РФ;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объявление амнистии;</a:t>
            </a:r>
          </a:p>
          <a:p>
            <a:r>
              <a:rPr lang="ru-RU" dirty="0" smtClean="0"/>
              <a:t>е) выдвижение обвинения против Президента РФ для отрешения его от должности.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1069</Words>
  <PresentationFormat>Экран (4:3)</PresentationFormat>
  <Paragraphs>219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 Высшие органы власти в РФ по Конституции 1993 года с поправками 2020 </vt:lpstr>
      <vt:lpstr> Конституционно – правовой статус Президента РФ</vt:lpstr>
      <vt:lpstr>  4. присяга Президента ( инаугурация)</vt:lpstr>
      <vt:lpstr> 5.     Полномочия Президента РФ:</vt:lpstr>
      <vt:lpstr>5. Полномочия президента РФ</vt:lpstr>
      <vt:lpstr> институт Президентства в РФ</vt:lpstr>
      <vt:lpstr>«Федеральное собрание РФ и его функции».</vt:lpstr>
      <vt:lpstr>Функции Федерального Собрания:</vt:lpstr>
      <vt:lpstr>6.   Предметы ведения (полномочия) Государственной Думы:</vt:lpstr>
      <vt:lpstr>7.   Предметы ведения (полномочия) Совета Федерации:</vt:lpstr>
      <vt:lpstr> Законотворческий  процесс в РФ</vt:lpstr>
      <vt:lpstr> Правительство РФ как институт исполнительной власти РФ».</vt:lpstr>
      <vt:lpstr>Правительство РФ как институт исполнительной власти РФ». </vt:lpstr>
      <vt:lpstr> Правительство РФ как институт представительной власти</vt:lpstr>
      <vt:lpstr>Организация власти в демократическом государстве</vt:lpstr>
      <vt:lpstr> Задания </vt:lpstr>
      <vt:lpstr>Задания</vt:lpstr>
      <vt:lpstr>Задания </vt:lpstr>
      <vt:lpstr> ответы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Высшие органы власти в РФ по Конституции 1993 года с поправками 2020 </dc:title>
  <dc:creator>Семен</dc:creator>
  <cp:lastModifiedBy>Семен</cp:lastModifiedBy>
  <cp:revision>23</cp:revision>
  <dcterms:created xsi:type="dcterms:W3CDTF">2021-11-14T23:05:51Z</dcterms:created>
  <dcterms:modified xsi:type="dcterms:W3CDTF">2021-11-21T22:35:42Z</dcterms:modified>
</cp:coreProperties>
</file>