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Освободительный этап Великой Отечественной и Второй Мировой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85800"/>
          </a:xfrm>
        </p:spPr>
        <p:txBody>
          <a:bodyPr/>
          <a:lstStyle/>
          <a:p>
            <a:r>
              <a:rPr lang="ru-RU" dirty="0" smtClean="0"/>
              <a:t> история 11 класс</a:t>
            </a:r>
            <a:endParaRPr lang="ru-RU" dirty="0"/>
          </a:p>
        </p:txBody>
      </p:sp>
      <p:pic>
        <p:nvPicPr>
          <p:cNvPr id="4098" name="Picture 2" descr="Минобороны России рассекретило документы о взятии Берлина в 1945 году |  Новости | Известия | 02.05.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905476" cy="3124200"/>
          </a:xfrm>
          <a:prstGeom prst="rect">
            <a:avLst/>
          </a:prstGeom>
          <a:noFill/>
        </p:spPr>
      </p:pic>
      <p:pic>
        <p:nvPicPr>
          <p:cNvPr id="4101" name="Picture 5" descr="C:\Users\Семен\Desktop\vstrecha_frontov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139098" cy="310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Ялтинская конференция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533400"/>
            <a:ext cx="5638800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Крымская ( Ялтинская) конференция состоялась с 4 по 11 февраля 1945 года </a:t>
            </a:r>
            <a:r>
              <a:rPr lang="ru-RU" sz="1800" dirty="0" smtClean="0"/>
              <a:t>в </a:t>
            </a:r>
            <a:r>
              <a:rPr lang="ru-RU" sz="1800" dirty="0" err="1" smtClean="0"/>
              <a:t>Ливадийском</a:t>
            </a:r>
            <a:r>
              <a:rPr lang="ru-RU" sz="1800" dirty="0" smtClean="0"/>
              <a:t> дворце близ Ялты в период мощного наступления Красной Армии и активных действий союзных войск на втором фронте</a:t>
            </a:r>
            <a:r>
              <a:rPr lang="ru-RU" sz="1800" dirty="0" smtClean="0"/>
              <a:t>. Она была созвана </a:t>
            </a:r>
            <a:r>
              <a:rPr lang="ru-RU" sz="1800" dirty="0" smtClean="0"/>
              <a:t>в </a:t>
            </a:r>
            <a:r>
              <a:rPr lang="ru-RU" sz="1800" u="sng" dirty="0" smtClean="0"/>
              <a:t>целях согласования планов окончательного разгрома фашистской Германии и ее союзников, выработки основных принципов общей политики в отношении послевоенного устройства мира</a:t>
            </a:r>
            <a:r>
              <a:rPr lang="ru-RU" sz="1800" u="sng" dirty="0" smtClean="0"/>
              <a:t>. </a:t>
            </a:r>
          </a:p>
          <a:p>
            <a:pPr>
              <a:buNone/>
            </a:pPr>
            <a:r>
              <a:rPr lang="ru-RU" sz="1800" u="sng" dirty="0" smtClean="0"/>
              <a:t>    - О единой Германии</a:t>
            </a:r>
          </a:p>
          <a:p>
            <a:pPr>
              <a:buNone/>
            </a:pPr>
            <a:r>
              <a:rPr lang="ru-RU" sz="1800" u="sng" dirty="0" smtClean="0"/>
              <a:t>    - О зонах оккупации</a:t>
            </a:r>
            <a:endParaRPr lang="ru-RU" sz="1800" u="sng" dirty="0" smtClean="0"/>
          </a:p>
          <a:p>
            <a:pPr>
              <a:buFontTx/>
              <a:buChar char="-"/>
            </a:pPr>
            <a:r>
              <a:rPr lang="ru-RU" sz="1800" u="sng" dirty="0" smtClean="0"/>
              <a:t>О репарациях </a:t>
            </a:r>
          </a:p>
          <a:p>
            <a:pPr>
              <a:buFontTx/>
              <a:buChar char="-"/>
            </a:pPr>
            <a:r>
              <a:rPr lang="ru-RU" sz="1800" u="sng" dirty="0" smtClean="0"/>
              <a:t> О демилитаризации, денацификации и демократизации Германии</a:t>
            </a:r>
          </a:p>
          <a:p>
            <a:pPr>
              <a:buFontTx/>
              <a:buChar char="-"/>
            </a:pPr>
            <a:r>
              <a:rPr lang="ru-RU" sz="1800" u="sng" dirty="0" smtClean="0"/>
              <a:t> </a:t>
            </a:r>
            <a:r>
              <a:rPr lang="ru-RU" sz="1800" u="sng" dirty="0" smtClean="0"/>
              <a:t>О передаче СССР Восточной Пруссии</a:t>
            </a:r>
          </a:p>
          <a:p>
            <a:pPr>
              <a:buFontTx/>
              <a:buChar char="-"/>
            </a:pPr>
            <a:r>
              <a:rPr lang="ru-RU" sz="1800" u="sng" dirty="0" smtClean="0"/>
              <a:t> </a:t>
            </a:r>
            <a:r>
              <a:rPr lang="ru-RU" sz="1800" u="sng" dirty="0" smtClean="0"/>
              <a:t>О границах Польши</a:t>
            </a:r>
          </a:p>
          <a:p>
            <a:pPr>
              <a:buFontTx/>
              <a:buChar char="-"/>
            </a:pPr>
            <a:r>
              <a:rPr lang="ru-RU" sz="1800" u="sng" dirty="0" smtClean="0"/>
              <a:t> </a:t>
            </a:r>
            <a:r>
              <a:rPr lang="ru-RU" sz="1800" u="sng" dirty="0" smtClean="0"/>
              <a:t>О создании ООН</a:t>
            </a:r>
          </a:p>
          <a:p>
            <a:pPr>
              <a:buFontTx/>
              <a:buChar char="-"/>
            </a:pPr>
            <a:r>
              <a:rPr lang="ru-RU" sz="1800" u="sng" dirty="0" smtClean="0"/>
              <a:t> </a:t>
            </a:r>
            <a:r>
              <a:rPr lang="ru-RU" sz="1800" u="sng" dirty="0" smtClean="0"/>
              <a:t>_ О войне с Японией </a:t>
            </a:r>
          </a:p>
          <a:p>
            <a:pPr>
              <a:buFontTx/>
              <a:buChar char="-"/>
            </a:pPr>
            <a:r>
              <a:rPr lang="ru-RU" sz="1800" u="sng" dirty="0" smtClean="0"/>
              <a:t>О восстановлении аренды Порт- Артура</a:t>
            </a:r>
          </a:p>
        </p:txBody>
      </p:sp>
      <p:pic>
        <p:nvPicPr>
          <p:cNvPr id="20482" name="Picture 2" descr="C:\Users\Семен\Desktop\bolshaya_troika_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971800" cy="2265998"/>
          </a:xfrm>
          <a:prstGeom prst="rect">
            <a:avLst/>
          </a:prstGeom>
          <a:noFill/>
        </p:spPr>
      </p:pic>
      <p:pic>
        <p:nvPicPr>
          <p:cNvPr id="20483" name="Picture 3" descr="C:\Users\Семен\Desktop\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3886200"/>
            <a:ext cx="3617717" cy="249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Знать определения: план Барбаросса, план «Ост», операции: Тайфун, Уран, Кольцо, Цитадель, </a:t>
            </a:r>
            <a:r>
              <a:rPr lang="ru-RU" dirty="0" err="1" smtClean="0"/>
              <a:t>Блау</a:t>
            </a:r>
            <a:r>
              <a:rPr lang="ru-RU" dirty="0" smtClean="0"/>
              <a:t>, Кутузов, полководец Румянцев, Багратион. </a:t>
            </a:r>
            <a:r>
              <a:rPr lang="ru-RU" err="1" smtClean="0"/>
              <a:t>Понятия</a:t>
            </a:r>
            <a:r>
              <a:rPr lang="ru-RU" smtClean="0"/>
              <a:t>: стратегическая </a:t>
            </a:r>
            <a:r>
              <a:rPr lang="ru-RU" dirty="0" smtClean="0"/>
              <a:t>инициатива, преднамеренная оборона, коллаборационизм,  </a:t>
            </a:r>
            <a:r>
              <a:rPr lang="ru-RU" dirty="0" err="1" smtClean="0"/>
              <a:t>заградотряды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приказ № 227 « Ни шагу назад!» </a:t>
            </a:r>
          </a:p>
          <a:p>
            <a:pPr>
              <a:buNone/>
            </a:pPr>
            <a:r>
              <a:rPr lang="ru-RU" dirty="0" smtClean="0"/>
              <a:t>Даты: Снятие блокады,  Тегеранская и Ялтинская конференции и их решения.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страны в годы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1942 году  микробиолог З.В. </a:t>
            </a:r>
            <a:r>
              <a:rPr lang="ru-RU" sz="1800" dirty="0" err="1" smtClean="0"/>
              <a:t>Ермольева</a:t>
            </a:r>
            <a:r>
              <a:rPr lang="ru-RU" sz="1800" dirty="0" smtClean="0"/>
              <a:t>  получила из отечественного сырья  впервые в СССР образцы </a:t>
            </a:r>
            <a:r>
              <a:rPr lang="ru-RU" sz="1800" u="sng" dirty="0" smtClean="0"/>
              <a:t>пенициллина, после чего началось его развёрнутое производство. </a:t>
            </a:r>
          </a:p>
          <a:p>
            <a:pPr>
              <a:buNone/>
            </a:pPr>
            <a:r>
              <a:rPr lang="ru-RU" sz="1800" dirty="0" smtClean="0"/>
              <a:t>Осенью 1943 года началось создание </a:t>
            </a:r>
            <a:r>
              <a:rPr lang="ru-RU" sz="1800" u="sng" dirty="0" smtClean="0"/>
              <a:t>суворовских и нахимовских училищ для детей </a:t>
            </a:r>
            <a:r>
              <a:rPr lang="ru-RU" sz="1800" dirty="0" smtClean="0"/>
              <a:t>красноармейцев,  партизан и  партийных работников , погибших  от рук оккупантов. </a:t>
            </a:r>
          </a:p>
          <a:p>
            <a:pPr>
              <a:buNone/>
            </a:pPr>
            <a:r>
              <a:rPr lang="ru-RU" sz="1800" dirty="0" smtClean="0"/>
              <a:t>В том же году И.В. Сталин встретился с  митрополитами Русской Православной церкви, после чего </a:t>
            </a:r>
            <a:r>
              <a:rPr lang="ru-RU" sz="1800" u="sng" dirty="0" smtClean="0"/>
              <a:t>состоялось восстановление патриаршества .</a:t>
            </a:r>
          </a:p>
          <a:p>
            <a:pPr>
              <a:buNone/>
            </a:pPr>
            <a:r>
              <a:rPr lang="ru-RU" sz="1800" dirty="0" smtClean="0"/>
              <a:t>В 1942 году вышла поэма А. Твардовского « Василий Тёркин».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том же году в Ленинграде </a:t>
            </a:r>
            <a:r>
              <a:rPr lang="ru-RU" sz="1800" u="sng" dirty="0" smtClean="0"/>
              <a:t>прозвучала Седьмая симфония Д. Шостаковича « Ленинградская»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1944 году накануне Нового года советские люди по радио </a:t>
            </a:r>
            <a:r>
              <a:rPr lang="ru-RU" sz="1800" u="sng" dirty="0" smtClean="0"/>
              <a:t>услышали новый гимн СССР </a:t>
            </a:r>
            <a:r>
              <a:rPr lang="ru-RU" sz="1800" dirty="0" smtClean="0"/>
              <a:t>( муз. А. Александрова слова С. Михалкова и г. Эль – </a:t>
            </a:r>
            <a:r>
              <a:rPr lang="ru-RU" sz="1800" dirty="0" err="1" smtClean="0"/>
              <a:t>Регистана</a:t>
            </a:r>
            <a:r>
              <a:rPr lang="ru-RU" sz="1800" dirty="0" smtClean="0"/>
              <a:t>). Он заменил прежний гимн « Интернационал».</a:t>
            </a:r>
            <a:endParaRPr lang="ru-RU" sz="1800" dirty="0"/>
          </a:p>
        </p:txBody>
      </p:sp>
      <p:pic>
        <p:nvPicPr>
          <p:cNvPr id="3074" name="Picture 2" descr="История создания поэмы василий теркин твардовского (прототипы и история  написани) - Лучшие Сочи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90600"/>
            <a:ext cx="3664580" cy="2057400"/>
          </a:xfrm>
          <a:prstGeom prst="rect">
            <a:avLst/>
          </a:prstGeom>
          <a:noFill/>
        </p:spPr>
      </p:pic>
      <p:sp>
        <p:nvSpPr>
          <p:cNvPr id="3076" name="AutoShape 4" descr="Захар Прилепин - Дмитрий Шостак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81400"/>
            <a:ext cx="3470555" cy="255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первые советские  награды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60960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Первым советским орденом военного времени, стал Орден Отечественной войны, </a:t>
            </a:r>
            <a:r>
              <a:rPr lang="ru-RU" sz="1800" dirty="0" smtClean="0"/>
              <a:t>учрежденный Указом Президиума Верховного Совета СССР от 20 мая 1942 г. </a:t>
            </a:r>
            <a:r>
              <a:rPr lang="ru-RU" sz="1800" dirty="0" smtClean="0"/>
              <a:t> </a:t>
            </a:r>
            <a:r>
              <a:rPr lang="ru-RU" sz="1800" dirty="0" smtClean="0"/>
              <a:t>Первым кавалером ордена Отечественной войны 1-й степени стал командир 1-го дивизиона 32 гвардейского артполка капитан И. И. </a:t>
            </a:r>
            <a:r>
              <a:rPr lang="ru-RU" sz="1800" dirty="0" err="1" smtClean="0"/>
              <a:t>Криклий</a:t>
            </a:r>
            <a:r>
              <a:rPr lang="ru-RU" sz="1800" dirty="0" smtClean="0"/>
              <a:t>. 15 мая 1942 г. севернее Харькова дивизион отбил несколько атак немецких танков. Сам капитан </a:t>
            </a:r>
            <a:r>
              <a:rPr lang="ru-RU" sz="1800" dirty="0" err="1" smtClean="0"/>
              <a:t>Криклий</a:t>
            </a:r>
            <a:r>
              <a:rPr lang="ru-RU" sz="1800" dirty="0" smtClean="0"/>
              <a:t> уничтожил из орудия 5 немецких боевых машин, но получил смертельное ранение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Орден Александра Невского был учрежден Указом Президиума Верховного Совета СССР от 29 июля 1942 года и стал самым младшим среди орденов, получивших имя легендарных полководцев.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Орден Суворова был учрежден Указом Президиума Верховного Совета СССР от 29 июля 1942 года. 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Следующим по старшинству военным орденом являлся Орден Кутузова. Он так же был учрежден Указом Президиума Верховного Совета СССР от 29 июля 1942 года</a:t>
            </a:r>
            <a:r>
              <a:rPr lang="ru-RU" sz="1800" dirty="0" smtClean="0"/>
              <a:t>. </a:t>
            </a:r>
            <a:r>
              <a:rPr lang="ru-RU" sz="1800" dirty="0" smtClean="0"/>
              <a:t>В наши дни орден Кутузова относится к категории так называемых «спящих» орденов, награждения которыми возможны лишь в случае большой войны.</a:t>
            </a:r>
            <a:endParaRPr lang="ru-RU" sz="1800" dirty="0"/>
          </a:p>
        </p:txBody>
      </p:sp>
      <p:sp>
        <p:nvSpPr>
          <p:cNvPr id="2050" name="AutoShape 2" descr="Орден Отечественной вой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кой орден учредили первым в годы Великой Отечественной войны -  Парламент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839" y="457200"/>
            <a:ext cx="1741336" cy="1828800"/>
          </a:xfrm>
          <a:prstGeom prst="rect">
            <a:avLst/>
          </a:prstGeom>
          <a:noFill/>
        </p:spPr>
      </p:pic>
      <p:pic>
        <p:nvPicPr>
          <p:cNvPr id="2054" name="Picture 6" descr="C:\Users\Семен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0978" y="1828801"/>
            <a:ext cx="1733797" cy="1828800"/>
          </a:xfrm>
          <a:prstGeom prst="rect">
            <a:avLst/>
          </a:prstGeom>
          <a:noFill/>
        </p:spPr>
      </p:pic>
      <p:pic>
        <p:nvPicPr>
          <p:cNvPr id="2056" name="Picture 8" descr="C:\Users\Семен\Desktop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5661" y="3124200"/>
            <a:ext cx="1808339" cy="1676400"/>
          </a:xfrm>
          <a:prstGeom prst="rect">
            <a:avLst/>
          </a:prstGeom>
          <a:noFill/>
        </p:spPr>
      </p:pic>
      <p:pic>
        <p:nvPicPr>
          <p:cNvPr id="2057" name="Picture 9" descr="C:\Users\Семен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343400"/>
            <a:ext cx="188644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ОПЕРАЦИИ </a:t>
            </a:r>
            <a:r>
              <a:rPr lang="ru-RU" sz="3600" dirty="0" smtClean="0"/>
              <a:t>КРАСНОЙ АРМИИ 1944-1945 ГГ</a:t>
            </a:r>
            <a:r>
              <a:rPr lang="ru-RU" sz="3600" dirty="0" smtClean="0"/>
              <a:t>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54864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Ставка Верховного главнокомандования поставила задачу окончательного разгрома немецкой армии в 1944 году и  полного освобождения территории СССР. </a:t>
            </a:r>
          </a:p>
          <a:p>
            <a:pPr fontAlgn="t">
              <a:buNone/>
            </a:pPr>
            <a:r>
              <a:rPr lang="ru-RU" sz="1800" dirty="0" smtClean="0"/>
              <a:t>   </a:t>
            </a:r>
            <a:r>
              <a:rPr lang="ru-RU" sz="1800" dirty="0" smtClean="0"/>
              <a:t> </a:t>
            </a:r>
            <a:r>
              <a:rPr lang="ru-RU" sz="1800" b="1" dirty="0" smtClean="0"/>
              <a:t>Окончание блокады Ленинграда.</a:t>
            </a:r>
            <a:endParaRPr lang="ru-RU" sz="1800" dirty="0" smtClean="0"/>
          </a:p>
          <a:p>
            <a:pPr fontAlgn="t">
              <a:buNone/>
            </a:pPr>
            <a:r>
              <a:rPr lang="ru-RU" sz="1800" dirty="0" smtClean="0"/>
              <a:t>   В </a:t>
            </a:r>
            <a:r>
              <a:rPr lang="ru-RU" sz="1800" dirty="0" smtClean="0"/>
              <a:t>самом начале 1944 г. советские войска захватили инициативу и уже не выпускали ее из своих рук. Зимняя кампания 1944 г. прошла под знаком крупных побед Красной армии. </a:t>
            </a:r>
            <a:r>
              <a:rPr lang="ru-RU" sz="1800" b="1" dirty="0" smtClean="0"/>
              <a:t>Из 10 ударов (получивших именование «сталинских» в </a:t>
            </a:r>
            <a:r>
              <a:rPr lang="ru-RU" sz="1800" dirty="0" smtClean="0"/>
              <a:t>советской историографии) первый был нанесен по врагу под Ленинградом и Новгородом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январе  </a:t>
            </a:r>
            <a:r>
              <a:rPr lang="ru-RU" sz="1800" dirty="0" smtClean="0"/>
              <a:t>1944 года. </a:t>
            </a:r>
            <a:r>
              <a:rPr lang="ru-RU" sz="1800" dirty="0" smtClean="0"/>
              <a:t>В результате </a:t>
            </a:r>
            <a:r>
              <a:rPr lang="ru-RU" sz="1800" b="1" dirty="0" err="1" smtClean="0"/>
              <a:t>Ленинградско-Новгородской</a:t>
            </a:r>
            <a:r>
              <a:rPr lang="ru-RU" sz="1800" b="1" dirty="0" smtClean="0"/>
              <a:t> </a:t>
            </a:r>
            <a:r>
              <a:rPr lang="ru-RU" sz="1800" dirty="0" smtClean="0"/>
              <a:t>операции советские войска, взломав оборону врага на фронте до 60 км, отбросили его на 220-280 км от </a:t>
            </a:r>
            <a:r>
              <a:rPr lang="ru-RU" sz="1800" dirty="0" smtClean="0"/>
              <a:t>Ленинграда, полностью </a:t>
            </a:r>
            <a:r>
              <a:rPr lang="ru-RU" sz="1800" dirty="0" smtClean="0"/>
              <a:t>сняли 900-дневную блокаду города-героя</a:t>
            </a:r>
            <a:r>
              <a:rPr lang="ru-RU" sz="1800" dirty="0" smtClean="0"/>
              <a:t>. День снятия блокады -</a:t>
            </a:r>
            <a:r>
              <a:rPr lang="ru-RU" sz="1800" dirty="0" smtClean="0"/>
              <a:t> 27 января является </a:t>
            </a:r>
            <a:r>
              <a:rPr lang="ru-RU" sz="1800" b="1" dirty="0" smtClean="0"/>
              <a:t>Днём воинской славы России </a:t>
            </a:r>
            <a:r>
              <a:rPr lang="ru-RU" sz="1800" dirty="0" smtClean="0"/>
              <a:t>— </a:t>
            </a:r>
            <a:r>
              <a:rPr lang="ru-RU" sz="1800" b="1" dirty="0" smtClean="0"/>
              <a:t>День</a:t>
            </a:r>
            <a:r>
              <a:rPr lang="ru-RU" sz="1800" dirty="0" smtClean="0"/>
              <a:t> полного освобождения советскими войсками города Ленинграда от </a:t>
            </a:r>
            <a:r>
              <a:rPr lang="ru-RU" sz="1800" b="1" dirty="0" smtClean="0"/>
              <a:t>блокады</a:t>
            </a:r>
            <a:r>
              <a:rPr lang="ru-RU" sz="1800" dirty="0" smtClean="0"/>
              <a:t> его немецко-фашистскими войсками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27 января - День снятия блокады города Ленинграда | СГЭ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3352800" cy="2514600"/>
          </a:xfrm>
          <a:prstGeom prst="rect">
            <a:avLst/>
          </a:prstGeom>
          <a:noFill/>
        </p:spPr>
      </p:pic>
      <p:pic>
        <p:nvPicPr>
          <p:cNvPr id="1028" name="Picture 4" descr="День воинской славы России - День снятия блокады Ленинграда. - Новости -  Газета Корткеросского района - Кöрткерöс районса газ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191151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ОПЕРАЦИИ КРАСНОЙ АРМИИ 1944-1945 ГГ..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5334000" cy="6019800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sz="1800" b="1" dirty="0" smtClean="0"/>
              <a:t>  Освобождение </a:t>
            </a:r>
            <a:r>
              <a:rPr lang="ru-RU" sz="1800" b="1" dirty="0" smtClean="0"/>
              <a:t>Правобережной Украины.</a:t>
            </a:r>
            <a:endParaRPr lang="ru-RU" sz="1800" dirty="0" smtClean="0"/>
          </a:p>
          <a:p>
            <a:pPr fontAlgn="t">
              <a:buNone/>
            </a:pPr>
            <a:r>
              <a:rPr lang="ru-RU" sz="1800" u="sng" dirty="0" smtClean="0"/>
              <a:t>    Второй </a:t>
            </a:r>
            <a:r>
              <a:rPr lang="ru-RU" sz="1800" u="sng" dirty="0" smtClean="0"/>
              <a:t>удар представлял </a:t>
            </a:r>
            <a:r>
              <a:rPr lang="ru-RU" sz="1800" dirty="0" smtClean="0"/>
              <a:t>ряд крупных наступательных операций, проведенных в феврале-марте в районе </a:t>
            </a:r>
            <a:r>
              <a:rPr lang="ru-RU" sz="1800" b="1" dirty="0" smtClean="0"/>
              <a:t>Корсунь-Шевченковского и</a:t>
            </a:r>
            <a:r>
              <a:rPr lang="ru-RU" sz="1800" dirty="0" smtClean="0"/>
              <a:t> на Южном Буге, блестяще осуществленных восками 1, 2 и 3-го Украинских фронтов. В ходе этой </a:t>
            </a:r>
            <a:r>
              <a:rPr lang="ru-RU" sz="1800" dirty="0" smtClean="0"/>
              <a:t>операции(</a:t>
            </a:r>
            <a:r>
              <a:rPr lang="ru-RU" sz="1800" dirty="0" smtClean="0"/>
              <a:t>24 янв</a:t>
            </a:r>
            <a:r>
              <a:rPr lang="ru-RU" sz="1800" dirty="0" smtClean="0"/>
              <a:t>. </a:t>
            </a:r>
            <a:r>
              <a:rPr lang="ru-RU" sz="1800" dirty="0" smtClean="0"/>
              <a:t>– 16 февр. 1944 г</a:t>
            </a:r>
            <a:r>
              <a:rPr lang="ru-RU" sz="1800" dirty="0" smtClean="0"/>
              <a:t>.) </a:t>
            </a:r>
            <a:r>
              <a:rPr lang="ru-RU" sz="1800" dirty="0" smtClean="0"/>
              <a:t>была </a:t>
            </a:r>
            <a:r>
              <a:rPr lang="ru-RU" sz="1800" b="1" dirty="0" smtClean="0"/>
              <a:t>освобождена вся Правобережная </a:t>
            </a:r>
            <a:r>
              <a:rPr lang="ru-RU" sz="1800" b="1" dirty="0" smtClean="0"/>
              <a:t>Украина </a:t>
            </a:r>
            <a:r>
              <a:rPr lang="ru-RU" sz="1800" dirty="0" smtClean="0"/>
              <a:t>и уничтожена  крупная группировка </a:t>
            </a:r>
            <a:r>
              <a:rPr lang="ru-RU" sz="1800" dirty="0" smtClean="0"/>
              <a:t>противника «Юг» под командованием </a:t>
            </a:r>
            <a:r>
              <a:rPr lang="ru-RU" sz="1800" dirty="0" err="1" smtClean="0"/>
              <a:t>генерал-фельдмаршала</a:t>
            </a:r>
            <a:r>
              <a:rPr lang="ru-RU" sz="1800" dirty="0" smtClean="0"/>
              <a:t> Э. </a:t>
            </a:r>
            <a:r>
              <a:rPr lang="ru-RU" sz="1800" dirty="0" err="1" smtClean="0"/>
              <a:t>Манштейна</a:t>
            </a:r>
            <a:r>
              <a:rPr lang="ru-RU" sz="1800" dirty="0" smtClean="0"/>
              <a:t> (55 тысяч убитых, свыше 18 тыс. пленных</a:t>
            </a:r>
            <a:r>
              <a:rPr lang="ru-RU" sz="1800" dirty="0" smtClean="0"/>
              <a:t>).   </a:t>
            </a:r>
          </a:p>
          <a:p>
            <a:pPr fontAlgn="t">
              <a:buNone/>
            </a:pPr>
            <a:r>
              <a:rPr lang="ru-RU" sz="1800" b="1" dirty="0" smtClean="0"/>
              <a:t>   Освобождение </a:t>
            </a:r>
            <a:r>
              <a:rPr lang="ru-RU" sz="1800" b="1" dirty="0" smtClean="0"/>
              <a:t>Одессы, Севастополя и Крыма.</a:t>
            </a:r>
            <a:endParaRPr lang="ru-RU" sz="1800" dirty="0" smtClean="0"/>
          </a:p>
          <a:p>
            <a:pPr fontAlgn="t">
              <a:buNone/>
            </a:pPr>
            <a:r>
              <a:rPr lang="ru-RU" sz="1800" dirty="0" smtClean="0"/>
              <a:t>    В </a:t>
            </a:r>
            <a:r>
              <a:rPr lang="ru-RU" sz="1800" dirty="0" smtClean="0"/>
              <a:t>результате </a:t>
            </a:r>
            <a:r>
              <a:rPr lang="ru-RU" sz="1800" u="sng" dirty="0" smtClean="0"/>
              <a:t>третьего </a:t>
            </a:r>
            <a:r>
              <a:rPr lang="ru-RU" sz="1800" u="sng" dirty="0" smtClean="0"/>
              <a:t>удар</a:t>
            </a:r>
            <a:r>
              <a:rPr lang="ru-RU" sz="1800" dirty="0" smtClean="0"/>
              <a:t>а </a:t>
            </a:r>
            <a:r>
              <a:rPr lang="ru-RU" sz="1800" b="1" dirty="0" smtClean="0"/>
              <a:t>Крымской наступательной операции </a:t>
            </a:r>
            <a:r>
              <a:rPr lang="ru-RU" sz="1800" dirty="0" smtClean="0"/>
              <a:t>(</a:t>
            </a:r>
            <a:r>
              <a:rPr lang="ru-RU" sz="1800" dirty="0" smtClean="0"/>
              <a:t>8 апр. </a:t>
            </a:r>
            <a:r>
              <a:rPr lang="ru-RU" sz="1800" dirty="0" smtClean="0"/>
              <a:t>– </a:t>
            </a:r>
            <a:r>
              <a:rPr lang="ru-RU" sz="1800" dirty="0" smtClean="0"/>
              <a:t>12 мая </a:t>
            </a:r>
            <a:r>
              <a:rPr lang="ru-RU" sz="1800" dirty="0" smtClean="0"/>
              <a:t>1944г.) были </a:t>
            </a:r>
            <a:r>
              <a:rPr lang="ru-RU" sz="1800" dirty="0" smtClean="0"/>
              <a:t>освобождены </a:t>
            </a:r>
            <a:r>
              <a:rPr lang="ru-RU" sz="1800" b="1" dirty="0" smtClean="0"/>
              <a:t>Одесса, Севастополь и весь Крым. </a:t>
            </a:r>
            <a:r>
              <a:rPr lang="ru-RU" sz="1800" dirty="0" smtClean="0"/>
              <a:t>Попытка немецко-фашистских войск эвакуироваться из Одессы морем была сорвана советской авиацией, торпедными катерами и подлодками</a:t>
            </a:r>
            <a:r>
              <a:rPr lang="ru-RU" sz="1800" dirty="0" smtClean="0"/>
              <a:t>. </a:t>
            </a:r>
          </a:p>
          <a:p>
            <a:pPr fontAlgn="t">
              <a:buNone/>
            </a:pPr>
            <a:r>
              <a:rPr lang="ru-RU" sz="1800" b="1" dirty="0" smtClean="0"/>
              <a:t>Севастополь был</a:t>
            </a:r>
            <a:r>
              <a:rPr lang="ru-RU" sz="1800" dirty="0" smtClean="0"/>
              <a:t> освобождён 9 мая 1944 года, ровно за год до окончания войны.</a:t>
            </a:r>
          </a:p>
          <a:p>
            <a:pPr fontAlgn="t">
              <a:buNone/>
            </a:pPr>
            <a:endParaRPr lang="ru-RU" sz="1800" dirty="0" smtClean="0"/>
          </a:p>
          <a:p>
            <a:pPr fontAlgn="t">
              <a:buNone/>
            </a:pPr>
            <a:endParaRPr lang="ru-RU" sz="1800" dirty="0" smtClean="0"/>
          </a:p>
          <a:p>
            <a:pPr fontAlgn="t"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7410" name="Picture 2" descr="Наступление советских войск в январе - феврале. окружение врага в районе  корсунь-шевченского - Школьная Ист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9600"/>
            <a:ext cx="3733800" cy="2800351"/>
          </a:xfrm>
          <a:prstGeom prst="rect">
            <a:avLst/>
          </a:prstGeom>
          <a:noFill/>
        </p:spPr>
      </p:pic>
      <p:sp>
        <p:nvSpPr>
          <p:cNvPr id="17412" name="AutoShape 4" descr="Военная хроника. Освобождение Севастоп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Семен\Desktop\23115_voennaya-khronika-osvobozh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148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Наступательные операции Красной Армии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114800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sz="1800" b="1" dirty="0" smtClean="0"/>
              <a:t>Освобождение Карелии</a:t>
            </a:r>
            <a:r>
              <a:rPr lang="ru-RU" sz="1800" b="1" dirty="0" smtClean="0"/>
              <a:t>.</a:t>
            </a:r>
            <a:endParaRPr lang="ru-RU" sz="1800" b="1" dirty="0" smtClean="0"/>
          </a:p>
          <a:p>
            <a:pPr fontAlgn="t">
              <a:buNone/>
            </a:pPr>
            <a:r>
              <a:rPr lang="ru-RU" sz="1800" dirty="0" smtClean="0"/>
              <a:t>         Четвертый удар (июнь 1944 г.) был нанесен </a:t>
            </a:r>
            <a:r>
              <a:rPr lang="ru-RU" sz="1800" dirty="0" smtClean="0"/>
              <a:t> в ходе </a:t>
            </a:r>
            <a:r>
              <a:rPr lang="ru-RU" sz="1800" b="1" dirty="0" err="1" smtClean="0"/>
              <a:t>ыборгско-Петрозаводская</a:t>
            </a:r>
            <a:r>
              <a:rPr lang="ru-RU" sz="1800" b="1" dirty="0" smtClean="0"/>
              <a:t> стратегическая наступательная операция (10 июня — 9 августа 1944 г</a:t>
            </a:r>
            <a:r>
              <a:rPr lang="ru-RU" sz="1800" b="1" dirty="0" smtClean="0"/>
              <a:t>.), </a:t>
            </a:r>
            <a:r>
              <a:rPr lang="ru-RU" sz="1800" dirty="0" smtClean="0"/>
              <a:t>что привело </a:t>
            </a:r>
            <a:r>
              <a:rPr lang="ru-RU" sz="1800" dirty="0" smtClean="0"/>
              <a:t>к освобождению большей части Карелии и предрешило выход Финляндии из войны на стороне </a:t>
            </a:r>
            <a:r>
              <a:rPr lang="ru-RU" sz="1800" dirty="0" smtClean="0"/>
              <a:t>Германии. </a:t>
            </a:r>
          </a:p>
          <a:p>
            <a:pPr fontAlgn="t">
              <a:buNone/>
            </a:pPr>
            <a:r>
              <a:rPr lang="ru-RU" sz="1800" b="1" dirty="0" smtClean="0"/>
              <a:t>   Освобождение </a:t>
            </a:r>
            <a:r>
              <a:rPr lang="ru-RU" sz="1800" b="1" dirty="0" smtClean="0"/>
              <a:t>Белоруссии.</a:t>
            </a:r>
            <a:endParaRPr lang="ru-RU" sz="1800" dirty="0" smtClean="0"/>
          </a:p>
          <a:p>
            <a:pPr fontAlgn="t">
              <a:buNone/>
            </a:pPr>
            <a:r>
              <a:rPr lang="ru-RU" sz="1800" dirty="0" smtClean="0"/>
              <a:t>   </a:t>
            </a:r>
            <a:r>
              <a:rPr lang="ru-RU" sz="1800" dirty="0" smtClean="0"/>
              <a:t>         Пятый удар – </a:t>
            </a:r>
            <a:r>
              <a:rPr lang="ru-RU" sz="1800" b="1" dirty="0" smtClean="0"/>
              <a:t>Белорусская наступательная операция («Багратион»), </a:t>
            </a:r>
            <a:r>
              <a:rPr lang="ru-RU" sz="1800" dirty="0" smtClean="0"/>
              <a:t>проводившаяся с 23 июня по 29 августа против группы армий «Центр», одна из крупнейших в этой войне. В ней участвовали армии четырех фронтов: 1,2 и 3-го Белорусских (командующие К. Рокоссовский, Г. Захаров, И. Черняховский), 1-го Прибалтийского (командующий И. Баграмян), силы Днепровской военной флотилии, 1-я армия Войска Польского. Ширина фронта боевых действий достигла 1100 км, глубина продвижения войск 550-600 км, среднесуточный темп наступления составлял 14-20 км</a:t>
            </a:r>
            <a:r>
              <a:rPr lang="ru-RU" sz="1800" dirty="0" smtClean="0"/>
              <a:t>. </a:t>
            </a:r>
            <a:r>
              <a:rPr lang="ru-RU" sz="1800" b="1" dirty="0" smtClean="0"/>
              <a:t>Минск был освобождён 3 июля 1944 года.</a:t>
            </a:r>
            <a:endParaRPr lang="ru-RU" sz="1800" b="1" dirty="0" smtClean="0"/>
          </a:p>
          <a:p>
            <a:pPr fontAlgn="t"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70 ЛЕТ ОПЕРАЦИИ «БАГРАТИОН» - МОРПО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55522"/>
            <a:ext cx="3200400" cy="2050078"/>
          </a:xfrm>
          <a:prstGeom prst="rect">
            <a:avLst/>
          </a:prstGeom>
          <a:noFill/>
        </p:spPr>
      </p:pic>
      <p:sp>
        <p:nvSpPr>
          <p:cNvPr id="18436" name="AutoShape 4" descr="Операция Багратион - это... Что такое Операция Багратион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Операция Багратион - это... Что такое Операция Багратион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Семен\Desktop\300px-1944_july_17_moscow_german_p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95800"/>
            <a:ext cx="321971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Наступательные операции Красной Армии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lnSpcReduction="10000"/>
          </a:bodyPr>
          <a:lstStyle/>
          <a:p>
            <a:pPr fontAlgn="t">
              <a:buNone/>
            </a:pPr>
            <a:r>
              <a:rPr lang="ru-RU" dirty="0" smtClean="0"/>
              <a:t>  </a:t>
            </a:r>
            <a:r>
              <a:rPr lang="ru-RU" sz="1600" b="1" dirty="0" smtClean="0"/>
              <a:t>Окончательное освобождение территории СССР. Начало боев в Восточной и Юго-Восточной Европе.</a:t>
            </a:r>
            <a:endParaRPr lang="ru-RU" sz="1600" dirty="0" smtClean="0"/>
          </a:p>
          <a:p>
            <a:pPr fontAlgn="t">
              <a:buNone/>
            </a:pPr>
            <a:r>
              <a:rPr lang="ru-RU" sz="1600" dirty="0" smtClean="0"/>
              <a:t>Во второй половине 1944 г. было проведено еще пять наступательных операций – пять мощнейших ударов по врагу. В ходе </a:t>
            </a:r>
            <a:r>
              <a:rPr lang="ru-RU" sz="1600" u="sng" dirty="0" smtClean="0"/>
              <a:t>шестого удара </a:t>
            </a:r>
            <a:r>
              <a:rPr lang="ru-RU" sz="1600" dirty="0" smtClean="0"/>
              <a:t>(июль-август) 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Львовско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Сандомирской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операциивойска</a:t>
            </a:r>
            <a:r>
              <a:rPr lang="ru-RU" sz="1600" b="1" dirty="0" smtClean="0"/>
              <a:t> </a:t>
            </a:r>
            <a:r>
              <a:rPr lang="ru-RU" sz="1600" dirty="0" smtClean="0"/>
              <a:t>1-го Украинского фронта (командующий И. Конев) разгромили группу армий «Северная </a:t>
            </a:r>
            <a:r>
              <a:rPr lang="ru-RU" sz="1600" dirty="0" smtClean="0"/>
              <a:t>Украина» и </a:t>
            </a:r>
            <a:r>
              <a:rPr lang="ru-RU" sz="1600" dirty="0" smtClean="0"/>
              <a:t>образовали за Вислой, западнее </a:t>
            </a:r>
            <a:r>
              <a:rPr lang="ru-RU" sz="1600" dirty="0" err="1" smtClean="0"/>
              <a:t>Сандомира</a:t>
            </a:r>
            <a:r>
              <a:rPr lang="ru-RU" sz="1600" dirty="0" smtClean="0"/>
              <a:t>, крупный </a:t>
            </a:r>
            <a:r>
              <a:rPr lang="ru-RU" sz="1600" dirty="0" smtClean="0"/>
              <a:t>плацдарм. </a:t>
            </a:r>
          </a:p>
          <a:p>
            <a:pPr fontAlgn="t">
              <a:buNone/>
            </a:pPr>
            <a:endParaRPr lang="ru-RU" sz="1600" dirty="0" smtClean="0"/>
          </a:p>
          <a:p>
            <a:pPr fontAlgn="t"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В ходе </a:t>
            </a:r>
            <a:r>
              <a:rPr lang="ru-RU" sz="1600" b="1" dirty="0" err="1" smtClean="0"/>
              <a:t>Ясско</a:t>
            </a:r>
            <a:r>
              <a:rPr lang="ru-RU" sz="1600" b="1" dirty="0" smtClean="0"/>
              <a:t> – Кишинёвской оп</a:t>
            </a:r>
            <a:r>
              <a:rPr lang="ru-RU" sz="1600" dirty="0" smtClean="0"/>
              <a:t>ерации </a:t>
            </a:r>
            <a:r>
              <a:rPr lang="ru-RU" sz="1600" dirty="0" smtClean="0"/>
              <a:t>В результате </a:t>
            </a:r>
            <a:r>
              <a:rPr lang="ru-RU" sz="1600" u="sng" dirty="0" smtClean="0"/>
              <a:t>седьмого удара </a:t>
            </a:r>
            <a:r>
              <a:rPr lang="ru-RU" sz="1600" dirty="0" smtClean="0"/>
              <a:t>(август) войска 2 и 3-го Украинских фронтов (командующие Р.Я. Малиновский и Ф.И. </a:t>
            </a:r>
            <a:r>
              <a:rPr lang="ru-RU" sz="1600" dirty="0" err="1" smtClean="0"/>
              <a:t>Толбухин</a:t>
            </a:r>
            <a:r>
              <a:rPr lang="ru-RU" sz="1600" dirty="0" smtClean="0"/>
              <a:t>) разгромили немецко-румынские войска в районе Кишинев-Яссы, ликвидировали 22 вражеских дивизий и вышли в центральные районы Румынии. Захватили 208,6 тысяч пленных, свыше 2 тыс. орудий, 340 танков и штурмовых орудий, около 18 тысяч автомашин. </a:t>
            </a:r>
            <a:r>
              <a:rPr lang="ru-RU" sz="1600" b="1" dirty="0" smtClean="0"/>
              <a:t>Молдавия была освобождена, Румыния и Болгария капитулировали.</a:t>
            </a:r>
            <a:r>
              <a:rPr lang="ru-RU" sz="1600" dirty="0" smtClean="0"/>
              <a:t> К концу октября войска 2-го Украинского фронта совместно с румынскими частями, выступившими против Германии, полностью освободили Румынию. 8 сентября Красная Армия вступила на </a:t>
            </a:r>
            <a:r>
              <a:rPr lang="ru-RU" sz="1600" dirty="0" smtClean="0"/>
              <a:t>территорию Болгарии.   </a:t>
            </a:r>
          </a:p>
          <a:p>
            <a:pPr fontAlgn="t">
              <a:buNone/>
            </a:pPr>
            <a:r>
              <a:rPr lang="ru-RU" sz="1600" b="1" dirty="0" smtClean="0"/>
              <a:t>     Освобождение </a:t>
            </a:r>
            <a:r>
              <a:rPr lang="ru-RU" sz="1600" b="1" dirty="0" smtClean="0"/>
              <a:t>Прибалтики</a:t>
            </a:r>
            <a:r>
              <a:rPr lang="ru-RU" sz="1600" b="1" dirty="0" smtClean="0"/>
              <a:t>.  </a:t>
            </a:r>
            <a:endParaRPr lang="ru-RU" sz="1600" dirty="0" smtClean="0"/>
          </a:p>
          <a:p>
            <a:pPr fontAlgn="t">
              <a:buNone/>
            </a:pPr>
            <a:r>
              <a:rPr lang="ru-RU" sz="1600" dirty="0" smtClean="0"/>
              <a:t>      </a:t>
            </a:r>
            <a:r>
              <a:rPr lang="ru-RU" sz="1600" dirty="0" smtClean="0"/>
              <a:t>        </a:t>
            </a:r>
            <a:r>
              <a:rPr lang="ru-RU" sz="1600" u="sng" dirty="0" smtClean="0"/>
              <a:t> Восьмой удар </a:t>
            </a:r>
            <a:r>
              <a:rPr lang="ru-RU" sz="1600" dirty="0" smtClean="0"/>
              <a:t>был </a:t>
            </a:r>
            <a:r>
              <a:rPr lang="ru-RU" sz="1600" dirty="0" smtClean="0"/>
              <a:t>нанесен в ходе </a:t>
            </a:r>
            <a:r>
              <a:rPr lang="ru-RU" sz="1600" b="1" dirty="0" smtClean="0"/>
              <a:t>Прибалтийской операции</a:t>
            </a:r>
            <a:r>
              <a:rPr lang="ru-RU" sz="1600" dirty="0" smtClean="0"/>
              <a:t>— стратегической наступательной </a:t>
            </a:r>
            <a:r>
              <a:rPr lang="ru-RU" sz="1600" b="1" dirty="0" smtClean="0"/>
              <a:t>операции</a:t>
            </a:r>
            <a:r>
              <a:rPr lang="ru-RU" sz="1600" dirty="0" smtClean="0"/>
              <a:t> советских войск, проведённая </a:t>
            </a:r>
            <a:r>
              <a:rPr lang="ru-RU" sz="1600" b="1" dirty="0" smtClean="0"/>
              <a:t>с 14 сентября по 24 ноября</a:t>
            </a:r>
            <a:r>
              <a:rPr lang="ru-RU" sz="1600" dirty="0" smtClean="0"/>
              <a:t> </a:t>
            </a:r>
            <a:r>
              <a:rPr lang="ru-RU" sz="1600" b="1" dirty="0" smtClean="0"/>
              <a:t>1944</a:t>
            </a:r>
            <a:r>
              <a:rPr lang="ru-RU" sz="1600" dirty="0" smtClean="0"/>
              <a:t> года на территории Прибалтики с целью освобождения от немецких войск Эстонии, Латвии и Литвы. ...</a:t>
            </a:r>
            <a:r>
              <a:rPr lang="ru-RU" sz="1600" dirty="0" smtClean="0"/>
              <a:t> </a:t>
            </a:r>
            <a:r>
              <a:rPr lang="ru-RU" sz="1600" dirty="0" smtClean="0"/>
              <a:t>по врагу в сентябре – октябре в Прибалтике силами Ленинградского фронта (командующий К.А. Мерецков) совместно с Балтийским флотом (командующий адмирал В.Ф. </a:t>
            </a:r>
            <a:r>
              <a:rPr lang="ru-RU" sz="1600" dirty="0" err="1" smtClean="0"/>
              <a:t>Трибуц</a:t>
            </a:r>
            <a:r>
              <a:rPr lang="ru-RU" sz="1600" dirty="0" smtClean="0"/>
              <a:t>). Освободив Эстонию и большую часть Латвии, наши войска нанесли крупное поражение немецкой группе армии «Север»:</a:t>
            </a:r>
          </a:p>
          <a:p>
            <a:pPr fontAlgn="t"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Наступательные операции Красной Армии в 1944 – 1945 г.г.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800" dirty="0" smtClean="0"/>
              <a:t>В октябре – декабре развернулись наступательные операции 2-го Украинского фронта (командующий Р.Я. Малиновский), связанные с нанесением </a:t>
            </a:r>
            <a:r>
              <a:rPr lang="ru-RU" sz="1800" u="sng" dirty="0" smtClean="0"/>
              <a:t>девятого удара,</a:t>
            </a:r>
            <a:r>
              <a:rPr lang="ru-RU" sz="1800" dirty="0" smtClean="0"/>
              <a:t> </a:t>
            </a:r>
            <a:r>
              <a:rPr lang="ru-RU" sz="1800" dirty="0" smtClean="0"/>
              <a:t> в ходе Будапештской</a:t>
            </a:r>
            <a:r>
              <a:rPr lang="ru-RU" sz="1800" dirty="0" smtClean="0"/>
              <a:t> </a:t>
            </a:r>
            <a:r>
              <a:rPr lang="ru-RU" sz="1800" b="1" dirty="0" smtClean="0"/>
              <a:t>операции</a:t>
            </a:r>
            <a:r>
              <a:rPr lang="ru-RU" sz="1800" dirty="0" smtClean="0"/>
              <a:t> — </a:t>
            </a:r>
            <a:r>
              <a:rPr lang="ru-RU" sz="1800" dirty="0" smtClean="0"/>
              <a:t>стратегической наступательной</a:t>
            </a:r>
            <a:r>
              <a:rPr lang="ru-RU" sz="1800" dirty="0" smtClean="0"/>
              <a:t> </a:t>
            </a:r>
            <a:r>
              <a:rPr lang="ru-RU" sz="1800" b="1" dirty="0" smtClean="0"/>
              <a:t>операции</a:t>
            </a:r>
            <a:r>
              <a:rPr lang="ru-RU" sz="1800" dirty="0" smtClean="0"/>
              <a:t> южного крыла советских войск </a:t>
            </a:r>
            <a:r>
              <a:rPr lang="ru-RU" sz="1800" b="1" dirty="0" smtClean="0"/>
              <a:t>в ходе</a:t>
            </a:r>
            <a:r>
              <a:rPr lang="ru-RU" sz="1800" dirty="0" smtClean="0"/>
              <a:t> Второй мировой войны в 1944—1945 годах. Проводилась силами 2-го и 3-го Украинских фронтов в период с 29 октября 1944 по 13 февраля 1945 года с целью разгрома немецких войск в Венгрии и вывода этой страны из войны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u="sng" dirty="0" smtClean="0"/>
              <a:t>Десятый удар </a:t>
            </a:r>
            <a:r>
              <a:rPr lang="ru-RU" sz="1800" dirty="0" smtClean="0"/>
              <a:t>войска Карельского фронта (командующий К. Мерецков) и Северного флота (командующий вице-адмирал А.Г. Головко) нанесли по войскам 20-й немецкой армии в районе </a:t>
            </a:r>
            <a:r>
              <a:rPr lang="ru-RU" sz="1800" dirty="0" err="1" smtClean="0"/>
              <a:t>Петсамо</a:t>
            </a:r>
            <a:r>
              <a:rPr lang="ru-RU" sz="1800" dirty="0" smtClean="0"/>
              <a:t> (Печенеги). Со 2-й половины сентября 1941 по июнь 1944 г.  В ходе </a:t>
            </a:r>
            <a:r>
              <a:rPr lang="ru-RU" sz="1800" b="1" dirty="0" err="1" smtClean="0"/>
              <a:t>Петсамо-Киркенесской</a:t>
            </a:r>
            <a:r>
              <a:rPr lang="ru-RU" sz="1800" b="1" dirty="0" smtClean="0"/>
              <a:t> операции </a:t>
            </a:r>
            <a:r>
              <a:rPr lang="ru-RU" sz="1800" dirty="0" smtClean="0"/>
              <a:t>советские войска освободили район </a:t>
            </a:r>
            <a:r>
              <a:rPr lang="ru-RU" sz="1800" dirty="0" err="1" smtClean="0"/>
              <a:t>Петсамо</a:t>
            </a:r>
            <a:r>
              <a:rPr lang="ru-RU" sz="1800" dirty="0" smtClean="0"/>
              <a:t> и северный районы Норвегии. 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В результате военных операций 1944 г. государственная граница СССР, вероломно нарушенная Германией в июне 1941 г. была восстановлена на всем протяжении от Баренцева до Черного моря. Потери Красной Армии за этот период войны составили около 1,6 миллионов человек. Гитлеровцы были изгнаны из Румынии и Болгарии, из большинства районов Польши и Венгрии. Красная Армия вступила на территорию Чехословакии, освобождала территорию Югославии.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Освобождение Европы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343400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23 августа 1944 года в </a:t>
            </a:r>
            <a:r>
              <a:rPr lang="ru-RU" sz="1800" b="1" dirty="0" smtClean="0"/>
              <a:t>Бухаресте</a:t>
            </a:r>
            <a:r>
              <a:rPr lang="ru-RU" sz="1800" dirty="0" smtClean="0"/>
              <a:t> произошёл  венный переворот, диктатор </a:t>
            </a:r>
            <a:r>
              <a:rPr lang="ru-RU" sz="1800" dirty="0" err="1" smtClean="0"/>
              <a:t>Антонеску</a:t>
            </a:r>
            <a:r>
              <a:rPr lang="ru-RU" sz="1800" dirty="0" smtClean="0"/>
              <a:t> был арестован. </a:t>
            </a:r>
            <a:r>
              <a:rPr lang="ru-RU" sz="1800" b="1" dirty="0" smtClean="0"/>
              <a:t>31 августа советские войска вошли в столицу Румыни</a:t>
            </a:r>
            <a:r>
              <a:rPr lang="ru-RU" sz="1800" dirty="0" smtClean="0"/>
              <a:t>и.  </a:t>
            </a:r>
            <a:r>
              <a:rPr lang="ru-RU" sz="1800" b="1" dirty="0" smtClean="0"/>
              <a:t>8 сентября  В Болгарию вошли советские час</a:t>
            </a:r>
            <a:r>
              <a:rPr lang="ru-RU" sz="1800" dirty="0" smtClean="0"/>
              <a:t>ти, а 9 сентября в Софии был свергнут  царь Болгарии, воевавший на стороне Германии.  20 октября был взят Белград – столица Югославии.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первой половине января 1945 года советские части перешли в наступление в Польше </a:t>
            </a:r>
            <a:r>
              <a:rPr lang="ru-RU" sz="1800" b="1" dirty="0" smtClean="0"/>
              <a:t>и 17 января 1945 года взяли Варшаву.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29 января 1945 года Советская армия вступила на территорию Германии.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6 июня 1944 года в Нормандии в ходе операции « </a:t>
            </a:r>
            <a:r>
              <a:rPr lang="ru-RU" sz="1800" b="1" dirty="0" err="1" smtClean="0"/>
              <a:t>Оверлорд</a:t>
            </a:r>
            <a:r>
              <a:rPr lang="ru-RU" sz="1800" b="1" dirty="0" smtClean="0"/>
              <a:t>» был открыт второй фронт.</a:t>
            </a:r>
            <a:endParaRPr lang="ru-RU" sz="1800" b="1" dirty="0"/>
          </a:p>
        </p:txBody>
      </p:sp>
      <p:pic>
        <p:nvPicPr>
          <p:cNvPr id="19458" name="Picture 2" descr="C:\Users\Семен\Desktop\ee_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522" y="914400"/>
            <a:ext cx="481818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552</Words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Освободительный этап Великой Отечественной и Второй Мировой войны</vt:lpstr>
      <vt:lpstr>Жизнь страны в годы войны</vt:lpstr>
      <vt:lpstr> первые советские  награды войны</vt:lpstr>
      <vt:lpstr> ОПЕРАЦИИ КРАСНОЙ АРМИИ 1944-1945 ГГ..  </vt:lpstr>
      <vt:lpstr>ОПЕРАЦИИ КРАСНОЙ АРМИИ 1944-1945 ГГ.. </vt:lpstr>
      <vt:lpstr> Наступательные операции Красной Армии</vt:lpstr>
      <vt:lpstr> Наступательные операции Красной Армии</vt:lpstr>
      <vt:lpstr>Наступательные операции Красной Армии в 1944 – 1945 г.г.</vt:lpstr>
      <vt:lpstr> Освобождение Европы</vt:lpstr>
      <vt:lpstr>Ялтинская конференция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Освободительный этап Великой Отечественной и Второй Мировой войны</dc:title>
  <dc:creator>Семен</dc:creator>
  <cp:lastModifiedBy>Семен</cp:lastModifiedBy>
  <cp:revision>15</cp:revision>
  <dcterms:created xsi:type="dcterms:W3CDTF">2021-11-14T20:33:29Z</dcterms:created>
  <dcterms:modified xsi:type="dcterms:W3CDTF">2021-11-14T22:56:07Z</dcterms:modified>
</cp:coreProperties>
</file>