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7" r:id="rId5"/>
    <p:sldId id="259" r:id="rId6"/>
    <p:sldId id="260" r:id="rId7"/>
    <p:sldId id="261" r:id="rId8"/>
    <p:sldId id="262" r:id="rId9"/>
    <p:sldId id="263" r:id="rId10"/>
    <p:sldId id="272" r:id="rId11"/>
    <p:sldId id="264" r:id="rId12"/>
    <p:sldId id="265" r:id="rId13"/>
    <p:sldId id="266" r:id="rId14"/>
    <p:sldId id="267" r:id="rId15"/>
    <p:sldId id="269" r:id="rId16"/>
    <p:sldId id="268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gnum.ru/" TargetMode="External"/><Relationship Id="rId2" Type="http://schemas.openxmlformats.org/officeDocument/2006/relationships/hyperlink" Target="https://regnum.ru/news/polit/3346740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consultantplus://offline/ref=A7B8CED0F5B04BE23313D7EC3859C9792C79ED95A0E3A5CC6607D5F8BF990B2571257D8187E192E7A0D0CA8873iBn6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A7B8CED0F5B04BE23313D7EC3859C9792C7BEA9BA6E4A5CC6607D5F8BF990B256325258E86ED89ECFC9F8CDD7FBE91E4B72E006BAE61i4nAE" TargetMode="External"/><Relationship Id="rId2" Type="http://schemas.openxmlformats.org/officeDocument/2006/relationships/hyperlink" Target="consultantplus://offline/ref=A7B8CED0F5B04BE23313D7EC3859C9792C7BEA9BA6E4A5CC6607D5F8BF990B256325258E86ED8FECFC9F8CDD7FBE91E4B72E006BAE61i4nA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05200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Коррупция: понятие, виды, история появления и развития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Презентация на тему &amp;quot;Коррупция&amp;quot; скачать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24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Понятия в Законе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600" b="1" dirty="0" smtClean="0"/>
              <a:t>Конфликт интересов </a:t>
            </a:r>
            <a:r>
              <a:rPr lang="ru-RU" sz="2600" dirty="0" smtClean="0"/>
              <a:t>- это ситуация, при которой личная заинтересованность служащего должностного лица коммерческой или иной организации влияет или может повлиять на объективное исполнение им должностных обязанностей и при котором возникает или может возникнуть противоречие между личной заинтересованностью служащего/ должностного лица коммерческой или иной организации и законными интересами граждан, организаций, общества, субъекта Российской </a:t>
            </a:r>
            <a:r>
              <a:rPr lang="ru-RU" sz="2600" dirty="0" smtClean="0"/>
              <a:t>Федерации. </a:t>
            </a:r>
          </a:p>
          <a:p>
            <a:pPr>
              <a:buNone/>
            </a:pPr>
            <a:r>
              <a:rPr lang="ru-RU" sz="2600" b="1" dirty="0" smtClean="0"/>
              <a:t> Личная </a:t>
            </a:r>
            <a:r>
              <a:rPr lang="ru-RU" sz="2600" b="1" dirty="0" smtClean="0"/>
              <a:t>заинтересованность </a:t>
            </a:r>
            <a:r>
              <a:rPr lang="ru-RU" sz="2600" dirty="0" smtClean="0"/>
              <a:t>- возможность получения служащим должностным лицом коммерческой или иной организации при исполнении должностных обязанностей доходов (неосновательного обогащения) в денежной либо в натуральной форме, доходов в виде материальной выгоды непосредственно для гражданского служащего, членов его семьи и лиц, состоящих в родстве и свойстве, а также для граждан или организаций, с которыми гражданский служащий/должностное лицо коммерческой или иной организации связано финансовыми или иными обязательствами.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 в 2010 году указом Президента утверждена  национальная стратегия противодействия коррупции.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3657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-противодействие конфликту интересов </a:t>
            </a:r>
          </a:p>
          <a:p>
            <a:pPr>
              <a:buFontTx/>
              <a:buChar char="-"/>
            </a:pPr>
            <a:r>
              <a:rPr lang="ru-RU" sz="1800" dirty="0" smtClean="0"/>
              <a:t>Снижение экономической заинтересованности в коррупционных преступлениях </a:t>
            </a:r>
          </a:p>
          <a:p>
            <a:pPr>
              <a:buFontTx/>
              <a:buChar char="-"/>
            </a:pPr>
            <a:r>
              <a:rPr lang="ru-RU" sz="1800" dirty="0" smtClean="0"/>
              <a:t>Образовательные программы для формирования </a:t>
            </a:r>
            <a:r>
              <a:rPr lang="ru-RU" sz="1800" dirty="0" err="1" smtClean="0"/>
              <a:t>антикоррупционного</a:t>
            </a:r>
            <a:r>
              <a:rPr lang="ru-RU" sz="1800" dirty="0" smtClean="0"/>
              <a:t>  мировоззрения </a:t>
            </a:r>
          </a:p>
          <a:p>
            <a:pPr>
              <a:buFontTx/>
              <a:buChar char="-"/>
            </a:pPr>
            <a:r>
              <a:rPr lang="ru-RU" sz="1800" dirty="0" smtClean="0"/>
              <a:t>Формирование в обществе нетерпимого отношения к коррупции </a:t>
            </a:r>
          </a:p>
          <a:p>
            <a:pPr>
              <a:buFontTx/>
              <a:buChar char="-"/>
            </a:pPr>
            <a:r>
              <a:rPr lang="ru-RU" sz="1800" dirty="0" smtClean="0"/>
              <a:t>Разработка федерального закона об общественном контроле </a:t>
            </a:r>
          </a:p>
          <a:p>
            <a:pPr>
              <a:buFontTx/>
              <a:buChar char="-"/>
            </a:pPr>
            <a:r>
              <a:rPr lang="ru-RU" sz="1800" dirty="0" smtClean="0"/>
              <a:t> </a:t>
            </a:r>
            <a:r>
              <a:rPr lang="ru-RU" sz="1800" dirty="0" smtClean="0"/>
              <a:t>формирование механизмов общественного контроля  в сфере деятельности госучреждений.</a:t>
            </a:r>
            <a:endParaRPr lang="ru-RU" sz="1800" dirty="0"/>
          </a:p>
        </p:txBody>
      </p:sp>
      <p:pic>
        <p:nvPicPr>
          <p:cNvPr id="18434" name="Picture 2" descr="C:\Users\Семен\Desktop\korruptsiya-v-Rossii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410974"/>
            <a:ext cx="5334000" cy="2294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3100" b="1" dirty="0" smtClean="0"/>
              <a:t>Принципы противодействия коррупции в Росси</a:t>
            </a:r>
            <a:r>
              <a:rPr lang="ru-RU" sz="3100" dirty="0" smtClean="0"/>
              <a:t>и</a:t>
            </a:r>
            <a:endParaRPr lang="ru-RU" sz="3100" dirty="0"/>
          </a:p>
        </p:txBody>
      </p:sp>
      <p:pic>
        <p:nvPicPr>
          <p:cNvPr id="19458" name="Picture 2" descr="C:\Users\Семен\Desktop\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5200" y="990600"/>
            <a:ext cx="72136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Напомним, 16 августа на официальном </a:t>
            </a:r>
            <a:r>
              <a:rPr lang="ru-RU" dirty="0" err="1" smtClean="0"/>
              <a:t>интернет-портале</a:t>
            </a:r>
            <a:r>
              <a:rPr lang="ru-RU" dirty="0" smtClean="0"/>
              <a:t> правовой информации появился документ, согласно которому президент России Владимир </a:t>
            </a:r>
            <a:r>
              <a:rPr lang="ru-RU" b="1" dirty="0" smtClean="0"/>
              <a:t>Путин утвердил Национальный план противодействия коррупции на 2021−2024 годы, включающий запрет на работу в госорганах для тех чиновников, которые отделались штрафами по коррупционным делам.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Подробности: </a:t>
            </a:r>
            <a:r>
              <a:rPr lang="ru-RU" dirty="0" smtClean="0">
                <a:hlinkClick r:id="rId2"/>
              </a:rPr>
              <a:t>https://regnum.ru/news/polit/3346740.html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Любое использование материалов допускается только при наличии гиперссылки на </a:t>
            </a:r>
            <a:r>
              <a:rPr lang="ru-RU" dirty="0" smtClean="0">
                <a:hlinkClick r:id="rId3"/>
              </a:rPr>
              <a:t>ИА REGNUM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6626" name="AutoShape 2" descr="Актуальные меры по профилактике корруп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коррупционное преступление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4876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Составы преступлений, перечисленные в </a:t>
            </a:r>
            <a:r>
              <a:rPr lang="ru-RU" dirty="0" smtClean="0">
                <a:hlinkClick r:id="rId2"/>
              </a:rPr>
              <a:t>Законе</a:t>
            </a:r>
            <a:r>
              <a:rPr lang="ru-RU" dirty="0" smtClean="0"/>
              <a:t> о противодействии коррупции, объединяют следующие признаки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умышленная форма вины;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специальный </a:t>
            </a:r>
            <a:r>
              <a:rPr lang="ru-RU" dirty="0" smtClean="0"/>
              <a:t>субъект - физическое лицо, использующее свое </a:t>
            </a:r>
            <a:r>
              <a:rPr lang="ru-RU" u="sng" dirty="0" smtClean="0"/>
              <a:t>должностное положение вопреки законным </a:t>
            </a:r>
            <a:r>
              <a:rPr lang="ru-RU" dirty="0" smtClean="0"/>
              <a:t>интересам общества и государства; связь деяния со служебным положением субъекта;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корыстный </a:t>
            </a:r>
            <a:r>
              <a:rPr lang="ru-RU" dirty="0" smtClean="0"/>
              <a:t>мотив: корыстная заинтересованность - стремление должностного лица путем совершения неправомерных действий получить для себя или других лиц выгоду имущественного характера или иная личная заинтересованность - стремление должностного лица </a:t>
            </a:r>
            <a:r>
              <a:rPr lang="ru-RU" u="sng" dirty="0" smtClean="0"/>
              <a:t>извлечь выгоду </a:t>
            </a:r>
            <a:r>
              <a:rPr lang="ru-RU" dirty="0" smtClean="0"/>
              <a:t>неимущественного характера, обусловленное такими побуждениями, как карьеризм, семейственность, желание приукрасить действительное положение, получить взаимную услугу, заручиться поддержкой в решении какого-либо вопроса, скрыть свою некомпетентность и </a:t>
            </a:r>
            <a:r>
              <a:rPr lang="ru-RU" dirty="0" err="1" smtClean="0"/>
              <a:t>т.п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Таким образом, </a:t>
            </a:r>
            <a:r>
              <a:rPr lang="ru-RU" b="1" dirty="0" smtClean="0"/>
              <a:t>коррупционное преступление </a:t>
            </a:r>
            <a:r>
              <a:rPr lang="ru-RU" dirty="0" smtClean="0"/>
              <a:t>- это общественно опасное, </a:t>
            </a:r>
            <a:r>
              <a:rPr lang="ru-RU" b="1" dirty="0" smtClean="0"/>
              <a:t>противоправное, виновное и наказуемое умышленное деяние должностного лица </a:t>
            </a:r>
            <a:r>
              <a:rPr lang="ru-RU" dirty="0" smtClean="0"/>
              <a:t>или лица, заинтересованного в осуществлении определенных действий (бездействия) должностным лицом, совершаемое исходя из </a:t>
            </a:r>
            <a:r>
              <a:rPr lang="ru-RU" b="1" dirty="0" smtClean="0"/>
              <a:t>корыстных мотивов</a:t>
            </a:r>
            <a:r>
              <a:rPr lang="ru-RU" dirty="0" smtClean="0"/>
              <a:t>, </a:t>
            </a:r>
            <a:r>
              <a:rPr lang="ru-RU" b="1" dirty="0" smtClean="0"/>
              <a:t>направленное на получение выгоды</a:t>
            </a:r>
            <a:r>
              <a:rPr lang="ru-RU" dirty="0" smtClean="0"/>
              <a:t>, имущества, услуг имущественного характера, имущественных прав или незаконного предоставления определенных преимуществ как </a:t>
            </a:r>
            <a:r>
              <a:rPr lang="ru-RU" b="1" dirty="0" smtClean="0"/>
              <a:t>для себя, так и для третьих лиц.</a:t>
            </a:r>
            <a:endParaRPr lang="ru-RU" b="1" dirty="0"/>
          </a:p>
        </p:txBody>
      </p:sp>
      <p:pic>
        <p:nvPicPr>
          <p:cNvPr id="20482" name="Picture 2" descr="C:\Users\Семен\Desktop\5dafa5fe7ed6063e3bdbebfbaa5fbe5e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4667" y="5334000"/>
            <a:ext cx="2709333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коррупционное преступление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К преступлениям коррупционной направленности относятся взяточничество (статьи 290, 291 и 291.1 УК РФ) и иные связанные с ним преступления, в том числе коррупционные (в частности, предусмотренные статьями 159, 159.2, 159.4., 160, 178, 201, 204, 285, 285.1, 285.2., 285.3, 286, 288, 289, 292, 304 УК РФ).</a:t>
            </a:r>
            <a:br>
              <a:rPr lang="ru-RU" dirty="0" smtClean="0"/>
            </a:br>
            <a:r>
              <a:rPr lang="ru-RU" dirty="0" smtClean="0"/>
              <a:t>Статья 159 УК РФ - Мошенничество</a:t>
            </a:r>
            <a:br>
              <a:rPr lang="ru-RU" dirty="0" smtClean="0"/>
            </a:br>
            <a:r>
              <a:rPr lang="ru-RU" dirty="0" smtClean="0"/>
              <a:t>Статья 159.2 УК РФ - Мошенничество при получении выплат</a:t>
            </a:r>
            <a:br>
              <a:rPr lang="ru-RU" dirty="0" smtClean="0"/>
            </a:br>
            <a:r>
              <a:rPr lang="ru-RU" dirty="0" smtClean="0"/>
              <a:t>Статья 159.4 УК РФ - Мошенничество в сфере предпринимательской деятельности</a:t>
            </a:r>
            <a:br>
              <a:rPr lang="ru-RU" dirty="0" smtClean="0"/>
            </a:br>
            <a:r>
              <a:rPr lang="ru-RU" dirty="0" smtClean="0"/>
              <a:t>Статья 160 УК РФ - Присвоение или растрата</a:t>
            </a:r>
            <a:br>
              <a:rPr lang="ru-RU" dirty="0" smtClean="0"/>
            </a:br>
            <a:r>
              <a:rPr lang="ru-RU" dirty="0" smtClean="0"/>
              <a:t>Статья 178 УК РФ - Недопущение, ограничение или устранение конкуренции Статья 201 УК РФ - Злоупотребление полномочиями</a:t>
            </a:r>
            <a:br>
              <a:rPr lang="ru-RU" dirty="0" smtClean="0"/>
            </a:br>
            <a:r>
              <a:rPr lang="ru-RU" dirty="0" smtClean="0"/>
              <a:t>Статья 204 УК РФ - Коммерческий подкуп</a:t>
            </a:r>
            <a:br>
              <a:rPr lang="ru-RU" dirty="0" smtClean="0"/>
            </a:br>
            <a:r>
              <a:rPr lang="ru-RU" dirty="0" smtClean="0"/>
              <a:t>Статья 285 УК РФ - Злоупотребление должностными полномочиями</a:t>
            </a:r>
            <a:br>
              <a:rPr lang="ru-RU" dirty="0" smtClean="0"/>
            </a:br>
            <a:r>
              <a:rPr lang="ru-RU" dirty="0" smtClean="0"/>
              <a:t>Статья 285.1 УК РФ - Нецелевое расходование бюджетных средств</a:t>
            </a:r>
            <a:br>
              <a:rPr lang="ru-RU" dirty="0" smtClean="0"/>
            </a:br>
            <a:r>
              <a:rPr lang="ru-RU" dirty="0" smtClean="0"/>
              <a:t>Статья 285.2 УК РФ - Нецелевое расходование средств государственных внебюджетных фондов</a:t>
            </a:r>
            <a:br>
              <a:rPr lang="ru-RU" dirty="0" smtClean="0"/>
            </a:br>
            <a:r>
              <a:rPr lang="ru-RU" dirty="0" smtClean="0"/>
              <a:t>Статья 285.3. УК РФ - Внесение в единые государственные реестры заведомо недостоверных сведений</a:t>
            </a:r>
            <a:br>
              <a:rPr lang="ru-RU" dirty="0" smtClean="0"/>
            </a:br>
            <a:r>
              <a:rPr lang="ru-RU" dirty="0" smtClean="0"/>
              <a:t>Статья 286 УК РФ - Превышение должностных полномочий</a:t>
            </a:r>
            <a:br>
              <a:rPr lang="ru-RU" dirty="0" smtClean="0"/>
            </a:br>
            <a:r>
              <a:rPr lang="ru-RU" dirty="0" smtClean="0"/>
              <a:t>Статья 288 УК РФ - Присвоение полномочий должностного лица</a:t>
            </a:r>
            <a:br>
              <a:rPr lang="ru-RU" dirty="0" smtClean="0"/>
            </a:br>
            <a:r>
              <a:rPr lang="ru-RU" dirty="0" smtClean="0"/>
              <a:t>Статья 289 УК РФ - Незаконное участие в предпринимательской деятельности</a:t>
            </a:r>
            <a:br>
              <a:rPr lang="ru-RU" dirty="0" smtClean="0"/>
            </a:br>
            <a:r>
              <a:rPr lang="ru-RU" dirty="0" smtClean="0"/>
              <a:t>Статья 290 УК РФ - Получение взятки</a:t>
            </a:r>
            <a:br>
              <a:rPr lang="ru-RU" dirty="0" smtClean="0"/>
            </a:br>
            <a:r>
              <a:rPr lang="ru-RU" dirty="0" smtClean="0"/>
              <a:t>Статья 291 УК РФ - Дача взятки</a:t>
            </a:r>
            <a:br>
              <a:rPr lang="ru-RU" dirty="0" smtClean="0"/>
            </a:br>
            <a:r>
              <a:rPr lang="ru-RU" dirty="0" smtClean="0"/>
              <a:t>Статья 291.1 УК РФ - Посредничество во взяточничестве</a:t>
            </a:r>
            <a:br>
              <a:rPr lang="ru-RU" dirty="0" smtClean="0"/>
            </a:br>
            <a:r>
              <a:rPr lang="ru-RU" dirty="0" smtClean="0"/>
              <a:t>Статья 292 УК РФ - Служебный подлог</a:t>
            </a:r>
            <a:br>
              <a:rPr lang="ru-RU" dirty="0" smtClean="0"/>
            </a:br>
            <a:r>
              <a:rPr lang="ru-RU" dirty="0" smtClean="0"/>
              <a:t>Статья 304 УК РФ - Провокация взятки либо коммерческого подкупа</a:t>
            </a:r>
            <a:br>
              <a:rPr lang="ru-RU" dirty="0" smtClean="0"/>
            </a:br>
            <a:r>
              <a:rPr lang="ru-RU" dirty="0" smtClean="0"/>
              <a:t>Статья 290 УК РФ - Получение взятки.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ответственность за коррупционные преступления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219200"/>
            <a:ext cx="6553200" cy="5334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Дача взятки должностному </a:t>
            </a:r>
            <a:r>
              <a:rPr lang="ru-RU" dirty="0" smtClean="0"/>
              <a:t>лицу как отдельное коррупционное преступление также может повлечь достаточно суровое наказание: санкция </a:t>
            </a:r>
            <a:r>
              <a:rPr lang="ru-RU" b="1" dirty="0" smtClean="0"/>
              <a:t>ст. 291 УК Р</a:t>
            </a:r>
            <a:r>
              <a:rPr lang="ru-RU" dirty="0" smtClean="0"/>
              <a:t>Ф </a:t>
            </a:r>
            <a:r>
              <a:rPr lang="ru-RU" dirty="0" smtClean="0">
                <a:hlinkClick r:id="rId2"/>
              </a:rPr>
              <a:t>(ч. 5)</a:t>
            </a:r>
            <a:r>
              <a:rPr lang="ru-RU" dirty="0" smtClean="0"/>
              <a:t> предусматривает максимальное наказание в виде лишения </a:t>
            </a:r>
            <a:r>
              <a:rPr lang="ru-RU" b="1" dirty="0" smtClean="0"/>
              <a:t>свободы на срок до пятнадцати лет</a:t>
            </a:r>
            <a:r>
              <a:rPr lang="ru-RU" dirty="0" smtClean="0"/>
              <a:t>. </a:t>
            </a:r>
            <a:r>
              <a:rPr lang="ru-RU" dirty="0" smtClean="0">
                <a:hlinkClick r:id="rId3"/>
              </a:rPr>
              <a:t>Примечание к ст. 291</a:t>
            </a:r>
            <a:r>
              <a:rPr lang="ru-RU" dirty="0" smtClean="0"/>
              <a:t> УК РФ предусматривает три специальных основания освобождения взяткодателя от уголовной ответственности: 1) если он активно способствовал раскрытию и (или) расследованию преступления; 2) в отношении его имело место вымогательство взятки со стороны должностного лица; 3) взяткодатель после совершения преступления добровольно сообщил в орган, имеющий право возбудить уголовное дело, о даче взятки. Освобождение является обязательным.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Семен\Desktop\5.Боку Виктория 22 года г.Холмск Сахалинская область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599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Понятие коррупции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/>
              <a:t>Коррупция (от лат. </a:t>
            </a:r>
            <a:r>
              <a:rPr lang="ru-RU" sz="1800" dirty="0" err="1" smtClean="0"/>
              <a:t>corruptio</a:t>
            </a:r>
            <a:r>
              <a:rPr lang="ru-RU" sz="1800" dirty="0" smtClean="0"/>
              <a:t> – порча, подкуп), преступление, заключающееся в прямом использовании должностным лицом прав, предоставленных ему по должности, в целях личного обогащения. Коррупцией называют также подкуп должностных лиц, их продажность</a:t>
            </a:r>
            <a:r>
              <a:rPr lang="ru-RU" sz="1800" dirty="0" smtClean="0"/>
              <a:t>. </a:t>
            </a:r>
          </a:p>
          <a:p>
            <a:pPr>
              <a:buNone/>
            </a:pPr>
            <a:r>
              <a:rPr lang="ru-RU" sz="1800" u="sng" dirty="0" smtClean="0"/>
              <a:t>Федеральный закон от 25.12.2008 № 273-ФЗ «О противодействии коррупции» определяет, что коррупция это: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       А. </a:t>
            </a:r>
            <a:r>
              <a:rPr lang="ru-RU" sz="1800" dirty="0" smtClean="0"/>
              <a:t>злоупотребление служебным положением, дача взятки, получение взятки, злоупотребление полномочиями, коммерческий подкуп либо иное </a:t>
            </a:r>
            <a:r>
              <a:rPr lang="ru-RU" sz="1800" b="1" dirty="0" smtClean="0"/>
              <a:t>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</a:t>
            </a:r>
            <a:r>
              <a:rPr lang="ru-RU" sz="1800" dirty="0" smtClean="0"/>
              <a:t>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лицами;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        Б. </a:t>
            </a:r>
            <a:r>
              <a:rPr lang="ru-RU" sz="1800" dirty="0" smtClean="0"/>
              <a:t>совершение деяний, указанных в подпункте «а», от имени или в интересах юридического лица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 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правовая база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В </a:t>
            </a:r>
            <a:r>
              <a:rPr lang="ru-RU" dirty="0" smtClean="0"/>
              <a:t>Российской Федерации правовую основу противодействия коррупции составляют Конституция Российской Федерации, общепризнанные принципы и нормы международного права, международные договоры Российской Федерации, </a:t>
            </a:r>
            <a:r>
              <a:rPr lang="ru-RU" b="1" dirty="0" smtClean="0"/>
              <a:t>Федеральный закон от 25 декабря 2008 года N 273-ФЗ "О противодействии коррупции". </a:t>
            </a:r>
            <a:r>
              <a:rPr lang="ru-RU" dirty="0" smtClean="0"/>
              <a:t>Федеральный закон от 7 августа 2001 года N 115-ФЗ "О противодействии легализации (отмыванию) доходов, полученных преступным путем, и финансированию терроризма".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Указ </a:t>
            </a:r>
            <a:r>
              <a:rPr lang="ru-RU" b="1" dirty="0" smtClean="0"/>
              <a:t>Президента Российской Федера</a:t>
            </a:r>
            <a:r>
              <a:rPr lang="ru-RU" dirty="0" smtClean="0"/>
              <a:t>ции от 19 мая 2008 года № 815 </a:t>
            </a:r>
            <a:r>
              <a:rPr lang="ru-RU" b="1" dirty="0" smtClean="0"/>
              <a:t>"О мерах по противодействию коррупции</a:t>
            </a:r>
            <a:r>
              <a:rPr lang="ru-RU" dirty="0" smtClean="0"/>
              <a:t>", Указ Президента РФ от 11.04.2014 N 226 "О Национальном плане противодействия коррупции на 2014 - 2015 годы", Федеральный закон от 3 декабря 2012 года № 230–ФЗ "О контроле за соответствием расходов лиц, замещающих государственные должности, и иных лиц их доходам", Указ Президента Российской Федерации от 02 апреля 2013 года № 310 «О мерах по реализации отдельных положений Федерального закона "О контроле за соответствием расходов лиц, замещающих государственные должности, и иных лиц их доходам", Указ Президента Российской Федерации от 08 июля 2013 года № 613 "Вопросы противодействия коррупции".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конвенция ООН против коррупции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90600"/>
            <a:ext cx="62484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Коррупция – одно из древнейших явлений в системе общественных отношений, «такое же древнее явление, как и социальный порядок, управляющий жизнью людей, каков бы ни был этот социальный порядок». </a:t>
            </a:r>
            <a:r>
              <a:rPr lang="en-US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В современном мире коррупция представляет серьезную и насущную проблему практически для всех государств. В преамбуле </a:t>
            </a:r>
            <a:r>
              <a:rPr lang="ru-RU" sz="1800" b="1" dirty="0" smtClean="0"/>
              <a:t>Конвенции ООН против коррупции </a:t>
            </a:r>
            <a:r>
              <a:rPr lang="ru-RU" sz="1800" dirty="0" smtClean="0"/>
              <a:t>отмечается «серьезность порождаемых коррупцией проблем и угроз для стабильности и безопасности общества, что подрывает демократические институты и ценности, этические ценности и справедливость и наносит ущерб устойчивому развитию и правопорядку», а также то, что «коррупция уже не представляет собой локальную проблему, а превратилась в транснациональное явление, которое затрагивает общество и экономику всех стран</a:t>
            </a:r>
            <a:r>
              <a:rPr lang="ru-RU" sz="1800" dirty="0" smtClean="0"/>
              <a:t>».</a:t>
            </a:r>
            <a:r>
              <a:rPr lang="en-US" sz="1800" dirty="0" smtClean="0"/>
              <a:t> </a:t>
            </a:r>
          </a:p>
          <a:p>
            <a:pPr>
              <a:buNone/>
            </a:pPr>
            <a:r>
              <a:rPr lang="en-US" sz="1800" b="1" dirty="0" smtClean="0"/>
              <a:t> </a:t>
            </a:r>
            <a:r>
              <a:rPr lang="ru-RU" sz="1800" b="1" dirty="0" smtClean="0"/>
              <a:t>Конвенция ООН против коррупции была принята 31октября 2003 года и подписана РФ 9 декабря 2003г. </a:t>
            </a:r>
          </a:p>
          <a:p>
            <a:pPr>
              <a:buNone/>
            </a:pPr>
            <a:r>
              <a:rPr lang="ru-RU" sz="1800" dirty="0" smtClean="0"/>
              <a:t>Закон о ратификации – 2006 год. </a:t>
            </a:r>
            <a:endParaRPr lang="ru-RU" sz="1800" dirty="0"/>
          </a:p>
        </p:txBody>
      </p:sp>
      <p:sp>
        <p:nvSpPr>
          <p:cNvPr id="4098" name="AutoShape 2" descr="Красивые картинки с Международным днем борьбы с коррупцией 2021 (25 фото)  🔥 Прикольные картинки и юм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Осторожно:коррупция! Правила безопасного поведения гражд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C:\Users\Семен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49580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Причины коррупции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38200"/>
            <a:ext cx="5791200" cy="5791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         </a:t>
            </a:r>
            <a:r>
              <a:rPr lang="ru-RU" sz="1400" b="1" dirty="0" smtClean="0"/>
              <a:t>Выделяют </a:t>
            </a:r>
            <a:r>
              <a:rPr lang="ru-RU" sz="1400" b="1" dirty="0" smtClean="0"/>
              <a:t>следующие причины коррупционного поведения:</a:t>
            </a:r>
          </a:p>
          <a:p>
            <a:pPr>
              <a:buNone/>
            </a:pPr>
            <a:r>
              <a:rPr lang="ru-RU" sz="1400" b="1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       - </a:t>
            </a:r>
            <a:r>
              <a:rPr lang="ru-RU" sz="1800" dirty="0" smtClean="0"/>
              <a:t>толерантность населения к проявлениям коррупции</a:t>
            </a:r>
            <a:r>
              <a:rPr lang="ru-RU" sz="1800" dirty="0" smtClean="0"/>
              <a:t>;</a:t>
            </a: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        - </a:t>
            </a:r>
            <a:r>
              <a:rPr lang="ru-RU" sz="1800" dirty="0" smtClean="0"/>
              <a:t>слабое правосознание граждан</a:t>
            </a:r>
            <a:r>
              <a:rPr lang="ru-RU" sz="1800" dirty="0" smtClean="0"/>
              <a:t>; </a:t>
            </a: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         - </a:t>
            </a:r>
            <a:r>
              <a:rPr lang="ru-RU" sz="1800" dirty="0" smtClean="0"/>
              <a:t>отсутствие опасения потерять полученное благо в будущем при проверке оснований его приобретения</a:t>
            </a:r>
            <a:r>
              <a:rPr lang="ru-RU" sz="1800" dirty="0" smtClean="0"/>
              <a:t>;</a:t>
            </a: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        - </a:t>
            </a:r>
            <a:r>
              <a:rPr lang="ru-RU" sz="1800" dirty="0" smtClean="0"/>
              <a:t>наличие у должностного лица выбора варианта поведения, когда он может решить поставленный перед ним вопрос как положительно, так и отрицательно</a:t>
            </a:r>
            <a:r>
              <a:rPr lang="ru-RU" sz="1800" dirty="0" smtClean="0"/>
              <a:t>;   </a:t>
            </a: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        - </a:t>
            </a:r>
            <a:r>
              <a:rPr lang="ru-RU" sz="1800" dirty="0" smtClean="0"/>
              <a:t>психологическая неуверенность гражданина при разговоре с должностным лицом</a:t>
            </a:r>
            <a:r>
              <a:rPr lang="ru-RU" sz="1800" dirty="0" smtClean="0"/>
              <a:t>;</a:t>
            </a: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        - </a:t>
            </a:r>
            <a:r>
              <a:rPr lang="ru-RU" sz="1800" dirty="0" smtClean="0"/>
              <a:t>незнание гражданином своих прав, а также прав и обязанностей чиновника или лица, выполняющего управленческие функции в коммерческой или иной организации</a:t>
            </a:r>
            <a:r>
              <a:rPr lang="ru-RU" sz="1800" dirty="0" smtClean="0"/>
              <a:t>;</a:t>
            </a: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        - </a:t>
            </a:r>
            <a:r>
              <a:rPr lang="ru-RU" sz="1800" dirty="0" smtClean="0"/>
              <a:t>отсутствие должного контроля со стороны руководства за поведением должностного лица.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endParaRPr lang="ru-RU" sz="1400" dirty="0"/>
          </a:p>
        </p:txBody>
      </p:sp>
      <p:pic>
        <p:nvPicPr>
          <p:cNvPr id="2050" name="Picture 2" descr="Коррупция - это | Росатомфло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6504" y="1066800"/>
            <a:ext cx="3607496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Виды коррупции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1). В зависимости от субъекта коррупции, злоупотребляющего служебным положением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- государственная коррупция (</a:t>
            </a:r>
            <a:r>
              <a:rPr lang="ru-RU" dirty="0" err="1" smtClean="0"/>
              <a:t>коррупция</a:t>
            </a:r>
            <a:r>
              <a:rPr lang="ru-RU" dirty="0" smtClean="0"/>
              <a:t> госчиновников</a:t>
            </a:r>
            <a:r>
              <a:rPr lang="ru-RU" dirty="0" smtClean="0"/>
              <a:t>);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- коммерческая коррупция (</a:t>
            </a:r>
            <a:r>
              <a:rPr lang="ru-RU" dirty="0" err="1" smtClean="0"/>
              <a:t>коррупция</a:t>
            </a:r>
            <a:r>
              <a:rPr lang="ru-RU" dirty="0" smtClean="0"/>
              <a:t> менеджеров фирм</a:t>
            </a:r>
            <a:r>
              <a:rPr lang="ru-RU" dirty="0" smtClean="0"/>
              <a:t>);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- политическая коррупцию (коррупция политических деятелей).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2). </a:t>
            </a:r>
            <a:r>
              <a:rPr lang="ru-RU" b="1" dirty="0" smtClean="0"/>
              <a:t>В зависимости от субъекта коррупции, выступающего инициатором коррупционных отношений</a:t>
            </a:r>
            <a:r>
              <a:rPr lang="ru-RU" b="1" dirty="0" smtClean="0"/>
              <a:t>:</a:t>
            </a: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dirty="0" smtClean="0"/>
              <a:t>- запрашивание (вымогательство) взяток по инициативе должностного лица</a:t>
            </a:r>
            <a:r>
              <a:rPr lang="ru-RU" dirty="0" smtClean="0"/>
              <a:t>;</a:t>
            </a:r>
            <a:r>
              <a:rPr lang="ru-RU" dirty="0" smtClean="0"/>
              <a:t> </a:t>
            </a:r>
          </a:p>
          <a:p>
            <a:pPr>
              <a:buFontTx/>
              <a:buChar char="-"/>
            </a:pPr>
            <a:r>
              <a:rPr lang="ru-RU" dirty="0" smtClean="0"/>
              <a:t>подкуп </a:t>
            </a:r>
            <a:r>
              <a:rPr lang="ru-RU" dirty="0" smtClean="0"/>
              <a:t>по инициативе просителя</a:t>
            </a:r>
            <a:r>
              <a:rPr lang="ru-RU" dirty="0" smtClean="0"/>
              <a:t>.</a:t>
            </a:r>
            <a:r>
              <a:rPr lang="ru-RU" dirty="0" smtClean="0"/>
              <a:t> </a:t>
            </a: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3</a:t>
            </a:r>
            <a:r>
              <a:rPr lang="ru-RU" b="1" dirty="0" smtClean="0"/>
              <a:t>). В зависимости от субъекта коррупции, являющегося взяткодателем</a:t>
            </a:r>
            <a:r>
              <a:rPr lang="ru-RU" b="1" dirty="0" smtClean="0"/>
              <a:t>:</a:t>
            </a: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dirty="0" smtClean="0"/>
              <a:t>- индивидуальная взятка (со стороны гражданина</a:t>
            </a:r>
            <a:r>
              <a:rPr lang="ru-RU" dirty="0" smtClean="0"/>
              <a:t>);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- предпринимательская взятка (со стороны легальной фирмы</a:t>
            </a:r>
            <a:r>
              <a:rPr lang="ru-RU" dirty="0" smtClean="0"/>
              <a:t>);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- криминальный подкуп (со стороны криминальных предпринимателей – например, наркомафии).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4). </a:t>
            </a:r>
            <a:r>
              <a:rPr lang="ru-RU" b="1" dirty="0" smtClean="0"/>
              <a:t>В зависимости от формы выгоды, получаемой взяткополучателем от коррупции</a:t>
            </a:r>
            <a:r>
              <a:rPr lang="ru-RU" b="1" dirty="0" smtClean="0"/>
              <a:t>:</a:t>
            </a: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dirty="0" smtClean="0"/>
              <a:t>- денежные взятки</a:t>
            </a:r>
            <a:r>
              <a:rPr lang="ru-RU" dirty="0" smtClean="0"/>
              <a:t>;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- обмен услугами (патронаж, непотизм).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коррупции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 5</a:t>
            </a:r>
            <a:r>
              <a:rPr lang="ru-RU" b="1" dirty="0" smtClean="0"/>
              <a:t>). В зависимости от степени централизации коррупционных отношений</a:t>
            </a:r>
            <a:r>
              <a:rPr lang="ru-RU" b="1" dirty="0" smtClean="0"/>
              <a:t>: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- децентрализованная коррупция (каждый взяткодатель действует по собственной инициативе</a:t>
            </a:r>
            <a:r>
              <a:rPr lang="ru-RU" dirty="0" smtClean="0"/>
              <a:t>);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- централизованная коррупция «снизу вверх» (взятки, регулярно собираемые нижестоящими чиновниками, делятся между ними и более вышестоящими</a:t>
            </a:r>
            <a:r>
              <a:rPr lang="ru-RU" dirty="0" smtClean="0"/>
              <a:t>);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- централизованная коррупция «сверху вниз» (взятки, регулярно собираемые высшими чиновниками, частично передаются их подчиненным).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6</a:t>
            </a:r>
            <a:r>
              <a:rPr lang="ru-RU" b="1" dirty="0" smtClean="0"/>
              <a:t>). В зависимости от уровня распространения коррупционных отношений:</a:t>
            </a:r>
          </a:p>
          <a:p>
            <a:pPr>
              <a:buNone/>
            </a:pPr>
            <a:r>
              <a:rPr lang="ru-RU" b="1" dirty="0" smtClean="0"/>
              <a:t>- </a:t>
            </a:r>
            <a:r>
              <a:rPr lang="ru-RU" b="1" dirty="0" smtClean="0"/>
              <a:t>низовая коррупция (в низшем и в среднем эшелонах власти</a:t>
            </a:r>
            <a:r>
              <a:rPr lang="ru-RU" b="1" dirty="0" smtClean="0"/>
              <a:t>);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- верхушечная коррупция (у высших чиновников и политиков</a:t>
            </a:r>
            <a:r>
              <a:rPr lang="ru-RU" dirty="0" smtClean="0"/>
              <a:t>);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- международная коррупция (в сфере мирохозяйственных отношений).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7</a:t>
            </a:r>
            <a:r>
              <a:rPr lang="ru-RU" b="1" dirty="0" smtClean="0"/>
              <a:t>). В зависимости от степени регулярности коррупционных связей</a:t>
            </a:r>
            <a:r>
              <a:rPr lang="ru-RU" b="1" dirty="0" smtClean="0"/>
              <a:t>: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- эпизодическая коррупция</a:t>
            </a:r>
            <a:r>
              <a:rPr lang="ru-RU" dirty="0" smtClean="0"/>
              <a:t>;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- систематическая (институциональная) коррупция</a:t>
            </a:r>
            <a:r>
              <a:rPr lang="ru-RU" dirty="0" smtClean="0"/>
              <a:t>;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b="1" dirty="0" err="1" smtClean="0"/>
              <a:t>клептократия</a:t>
            </a:r>
            <a:r>
              <a:rPr lang="ru-RU" dirty="0" smtClean="0"/>
              <a:t> (коррупция как неотъемлемый компонент властных отношений). Для </a:t>
            </a:r>
            <a:r>
              <a:rPr lang="ru-RU" dirty="0" err="1" smtClean="0"/>
              <a:t>клептократии</a:t>
            </a:r>
            <a:r>
              <a:rPr lang="ru-RU" dirty="0" smtClean="0"/>
              <a:t> характерен лоббизм.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Из истории коррупции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Коррупция является интернациональной проблемой. Она свойственна всем странам независимо от политического устройства и уровня политического развития и </a:t>
            </a:r>
            <a:r>
              <a:rPr lang="ru-RU" sz="1600" dirty="0" smtClean="0"/>
              <a:t>различается </a:t>
            </a:r>
            <a:r>
              <a:rPr lang="ru-RU" sz="1600" dirty="0" smtClean="0"/>
              <a:t>лишь масштабами</a:t>
            </a:r>
            <a:r>
              <a:rPr lang="ru-RU" sz="1600" dirty="0" smtClean="0"/>
              <a:t>. </a:t>
            </a:r>
          </a:p>
          <a:p>
            <a:pPr>
              <a:buNone/>
            </a:pPr>
            <a:r>
              <a:rPr lang="ru-RU" sz="1600" dirty="0" smtClean="0"/>
              <a:t>  Большое </a:t>
            </a:r>
            <a:r>
              <a:rPr lang="ru-RU" sz="1600" dirty="0" smtClean="0"/>
              <a:t>внимание уделяется социальным обличиям в древнейшем разделе Библии – Ветхом Завете: «Я знаю как многочисленны ваши преступления и как тяжки ваши грехи: вы притесняете правового, берете взятки, а нищего, ищущего правосудие, гоните от ворот (</a:t>
            </a:r>
            <a:r>
              <a:rPr lang="ru-RU" sz="1600" dirty="0" err="1" smtClean="0"/>
              <a:t>Ам</a:t>
            </a:r>
            <a:r>
              <a:rPr lang="ru-RU" sz="1600" dirty="0" smtClean="0"/>
              <a:t>., 5:12).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>
              <a:buNone/>
            </a:pPr>
            <a:r>
              <a:rPr lang="ru-RU" sz="1600" dirty="0" smtClean="0"/>
              <a:t>   В </a:t>
            </a:r>
            <a:r>
              <a:rPr lang="ru-RU" sz="1600" dirty="0" smtClean="0"/>
              <a:t>древнеиндийском трактате по искусству управления государством "</a:t>
            </a:r>
            <a:r>
              <a:rPr lang="ru-RU" sz="1600" dirty="0" err="1" smtClean="0"/>
              <a:t>Артхашастра</a:t>
            </a:r>
            <a:r>
              <a:rPr lang="ru-RU" sz="1600" dirty="0" smtClean="0"/>
              <a:t>" (IV в. до н.э.) подчеркивается, что важнейшей задачей, стоящей перед царем, является борьба с казнокрадством. В трактате перечисляются 40 способов хищения казенного имущества и делается малоутешительный вывод о том, что легче угадать путь птиц в небесах, чем уловки хитроумных чиновников. «Так же, как нельзя распознать, пьют ли воду плавающие в ней рыбы, нельзя определить, присваивают ли имущество чиновники, приставленные к делам». Основным средством борьбы с казнокрадством становится слежка. Доносчик получал долю имущества, конфискованного у лица, осужденного за должностное преступление.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dirty="0" smtClean="0"/>
              <a:t> </a:t>
            </a:r>
          </a:p>
          <a:p>
            <a:pPr>
              <a:buNone/>
            </a:pPr>
            <a:r>
              <a:rPr lang="ru-RU" sz="1600" dirty="0" smtClean="0"/>
              <a:t>  Мздоимство </a:t>
            </a:r>
            <a:r>
              <a:rPr lang="ru-RU" sz="1600" dirty="0" smtClean="0"/>
              <a:t>упоминается в русских летописях XIII в. Первое законодательное ограничение коррупционной деятельности в России было осуществлено в царствование Ивана III. Его внук Иван IV (Грозный) впервые ввёл смертную казнь в качестве наказания за чрезмерность во взятках.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Противодействие коррупции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5791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ФЗ « О противодействии коррупции» от 25.12.2008г. </a:t>
            </a: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b="1" dirty="0" smtClean="0"/>
              <a:t> Противодействие коррупции- </a:t>
            </a:r>
            <a:r>
              <a:rPr lang="ru-RU" sz="1800" dirty="0" smtClean="0"/>
              <a:t>деятельность федеральных органов государственной власти,  органов государственной власти субъектов федерации , институтов гражданского общества. Организаций и физических лиц в пределах полномочий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-   по предупреждению коррупции и последующему устранению причин  коррупции </a:t>
            </a:r>
          </a:p>
          <a:p>
            <a:pPr>
              <a:buNone/>
            </a:pPr>
            <a:r>
              <a:rPr lang="ru-RU" sz="1800" dirty="0" smtClean="0"/>
              <a:t>-   по выявлению, предупреждению, раскрытию и расследованию коррупционных правонарушений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-   по минимизации и ликвидации последствий коррупционных правонарушений  </a:t>
            </a:r>
          </a:p>
          <a:p>
            <a:pPr>
              <a:buNone/>
            </a:pPr>
            <a:r>
              <a:rPr lang="ru-RU" sz="1800" dirty="0" smtClean="0"/>
              <a:t>      </a:t>
            </a:r>
            <a:r>
              <a:rPr lang="ru-RU" sz="1800" b="1" dirty="0" smtClean="0"/>
              <a:t>Опасность коррупции:  </a:t>
            </a: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b="1" dirty="0" smtClean="0"/>
              <a:t>    -   </a:t>
            </a:r>
            <a:r>
              <a:rPr lang="ru-RU" sz="1800" dirty="0" smtClean="0"/>
              <a:t>существенное сокращение общественных благ вследствие их прямого  расхищения или нецелевого использования </a:t>
            </a:r>
          </a:p>
          <a:p>
            <a:pPr>
              <a:buNone/>
            </a:pPr>
            <a:r>
              <a:rPr lang="ru-RU" sz="1800" dirty="0" smtClean="0"/>
              <a:t>     -   снижение стимулов к добросовестному труду и предпринимательству </a:t>
            </a:r>
          </a:p>
          <a:p>
            <a:pPr>
              <a:buNone/>
            </a:pPr>
            <a:r>
              <a:rPr lang="ru-RU" sz="1800" dirty="0" smtClean="0"/>
              <a:t>     -  бегство капиталов и умов из страны</a:t>
            </a:r>
          </a:p>
          <a:p>
            <a:pPr>
              <a:buNone/>
            </a:pPr>
            <a:r>
              <a:rPr lang="ru-RU" sz="1800" dirty="0" smtClean="0"/>
              <a:t>     -   разрушение моральных основ  общественной жизни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    -  ослабление государства </a:t>
            </a:r>
          </a:p>
          <a:p>
            <a:pPr>
              <a:buNone/>
            </a:pPr>
            <a:r>
              <a:rPr lang="ru-RU" sz="1800" dirty="0" smtClean="0"/>
              <a:t>    -    рост социального неравенства</a:t>
            </a: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b="1" dirty="0" smtClean="0"/>
              <a:t>в 2010 году указом Президента утверждена  национальная стратегия противодействия коррупции.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884</Words>
  <PresentationFormat>Экран (4:3)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Коррупция: понятие, виды, история появления и развития</vt:lpstr>
      <vt:lpstr> Понятие коррупции</vt:lpstr>
      <vt:lpstr> правовая база</vt:lpstr>
      <vt:lpstr> конвенция ООН против коррупции</vt:lpstr>
      <vt:lpstr> Причины коррупции</vt:lpstr>
      <vt:lpstr> Виды коррупции</vt:lpstr>
      <vt:lpstr>Виды коррупции</vt:lpstr>
      <vt:lpstr> Из истории коррупции</vt:lpstr>
      <vt:lpstr> Противодействие коррупции</vt:lpstr>
      <vt:lpstr> Понятия в Законе</vt:lpstr>
      <vt:lpstr> в 2010 году указом Президента утверждена  национальная стратегия противодействия коррупции. </vt:lpstr>
      <vt:lpstr> Принципы противодействия коррупции в России</vt:lpstr>
      <vt:lpstr> </vt:lpstr>
      <vt:lpstr> коррупционное преступление</vt:lpstr>
      <vt:lpstr>коррупционное преступление</vt:lpstr>
      <vt:lpstr> ответственность за коррупционные преступления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Коррупция: понятие, виды, история появления и развития</dc:title>
  <dc:creator>Семен</dc:creator>
  <cp:lastModifiedBy>Семен</cp:lastModifiedBy>
  <cp:revision>13</cp:revision>
  <dcterms:created xsi:type="dcterms:W3CDTF">2021-12-12T23:23:02Z</dcterms:created>
  <dcterms:modified xsi:type="dcterms:W3CDTF">2021-12-13T01:17:19Z</dcterms:modified>
</cp:coreProperties>
</file>