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95" r:id="rId11"/>
    <p:sldId id="265" r:id="rId12"/>
    <p:sldId id="266" r:id="rId13"/>
    <p:sldId id="267" r:id="rId14"/>
    <p:sldId id="296" r:id="rId15"/>
    <p:sldId id="301" r:id="rId16"/>
    <p:sldId id="268" r:id="rId17"/>
    <p:sldId id="269" r:id="rId18"/>
    <p:sldId id="270" r:id="rId19"/>
    <p:sldId id="271" r:id="rId20"/>
    <p:sldId id="297" r:id="rId21"/>
    <p:sldId id="272" r:id="rId22"/>
    <p:sldId id="273" r:id="rId23"/>
    <p:sldId id="298" r:id="rId24"/>
    <p:sldId id="274" r:id="rId25"/>
    <p:sldId id="275" r:id="rId26"/>
    <p:sldId id="276" r:id="rId27"/>
    <p:sldId id="277" r:id="rId28"/>
    <p:sldId id="278" r:id="rId29"/>
    <p:sldId id="279" r:id="rId30"/>
    <p:sldId id="299" r:id="rId31"/>
    <p:sldId id="280" r:id="rId32"/>
    <p:sldId id="281" r:id="rId33"/>
    <p:sldId id="288" r:id="rId34"/>
    <p:sldId id="282" r:id="rId35"/>
    <p:sldId id="302" r:id="rId36"/>
    <p:sldId id="303" r:id="rId37"/>
    <p:sldId id="304" r:id="rId38"/>
    <p:sldId id="305" r:id="rId39"/>
    <p:sldId id="300" r:id="rId40"/>
    <p:sldId id="284" r:id="rId41"/>
    <p:sldId id="306" r:id="rId42"/>
    <p:sldId id="286" r:id="rId43"/>
    <p:sldId id="307" r:id="rId44"/>
    <p:sldId id="287" r:id="rId45"/>
    <p:sldId id="289" r:id="rId46"/>
    <p:sldId id="290" r:id="rId47"/>
    <p:sldId id="291" r:id="rId48"/>
    <p:sldId id="292" r:id="rId49"/>
    <p:sldId id="308" r:id="rId50"/>
    <p:sldId id="310" r:id="rId51"/>
    <p:sldId id="309" r:id="rId52"/>
    <p:sldId id="312" r:id="rId53"/>
    <p:sldId id="311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C6BFB-578B-4110-A38A-732BEC00DA0F}" type="datetimeFigureOut">
              <a:rPr lang="ru-RU" smtClean="0"/>
              <a:t>18.12.2021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1DF57-EFBD-4E1F-8513-5080BEB5C3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Подготовка к выполнению задания №8 ЕГЭ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10 класс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5341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 smtClean="0"/>
              <a:t>2. НАРУШЕНИЕ </a:t>
            </a:r>
            <a:r>
              <a:rPr lang="ru-RU" sz="4000" b="1" dirty="0"/>
              <a:t>В ПОСТРОЕНИИ ПРЕДЛОЖЕНИЯ </a:t>
            </a:r>
          </a:p>
          <a:p>
            <a:pPr marL="0" indent="0" algn="ctr">
              <a:buNone/>
            </a:pPr>
            <a:r>
              <a:rPr lang="ru-RU" sz="4000" b="1" dirty="0"/>
              <a:t>С ПРИЧАСТНЫМ ОБОРОТОМ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607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Ошибка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smtClean="0">
                <a:solidFill>
                  <a:srgbClr val="0070C0"/>
                </a:solidFill>
              </a:rPr>
              <a:t>когда определяемое </a:t>
            </a:r>
            <a:r>
              <a:rPr lang="ru-RU" b="1" dirty="0">
                <a:solidFill>
                  <a:srgbClr val="0070C0"/>
                </a:solidFill>
              </a:rPr>
              <a:t>слово </a:t>
            </a:r>
            <a:r>
              <a:rPr lang="ru-RU" b="1" dirty="0" smtClean="0">
                <a:solidFill>
                  <a:srgbClr val="0070C0"/>
                </a:solidFill>
              </a:rPr>
              <a:t>стоит внутри </a:t>
            </a:r>
            <a:r>
              <a:rPr lang="ru-RU" b="1" dirty="0">
                <a:solidFill>
                  <a:srgbClr val="0070C0"/>
                </a:solidFill>
              </a:rPr>
              <a:t>причастного </a:t>
            </a:r>
            <a:r>
              <a:rPr lang="ru-RU" b="1" dirty="0" smtClean="0">
                <a:solidFill>
                  <a:srgbClr val="0070C0"/>
                </a:solidFill>
              </a:rPr>
              <a:t>оборота!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635301"/>
            <a:ext cx="7638728" cy="216397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Приехавшие</a:t>
            </a:r>
            <a:r>
              <a:rPr lang="ru-RU" dirty="0" smtClean="0"/>
              <a:t> делегаты </a:t>
            </a:r>
            <a:r>
              <a:rPr lang="ru-RU" b="1" dirty="0" smtClean="0"/>
              <a:t>на съезд </a:t>
            </a:r>
            <a:r>
              <a:rPr lang="ru-RU" dirty="0" smtClean="0"/>
              <a:t>должны зарегистрироваться.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780928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96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Неправильное окончание причастия!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07166" y="2204864"/>
            <a:ext cx="7571184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Одно из чудес света на Курильской гряде, привлекающ</a:t>
            </a:r>
            <a:r>
              <a:rPr lang="ru-RU" b="1" dirty="0" smtClean="0"/>
              <a:t>их</a:t>
            </a:r>
            <a:r>
              <a:rPr lang="ru-RU" dirty="0" smtClean="0"/>
              <a:t> туристов со всего света, связано с гейзерами и вулканами.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95" y="2420888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Отрыв определяемого слова от причастного оборота!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614079"/>
            <a:ext cx="6984776" cy="254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Лес тянется с севера на юг, </a:t>
            </a:r>
          </a:p>
          <a:p>
            <a:pPr marL="0" indent="0">
              <a:buNone/>
            </a:pPr>
            <a:r>
              <a:rPr lang="ru-RU" sz="3600" dirty="0" smtClean="0"/>
              <a:t>состоящий в основном из хвойных</a:t>
            </a:r>
          </a:p>
          <a:p>
            <a:pPr marL="0" indent="0">
              <a:buNone/>
            </a:pPr>
            <a:r>
              <a:rPr lang="ru-RU" sz="3600" dirty="0" smtClean="0"/>
              <a:t>деревьев.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35" y="2708920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9129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 smtClean="0"/>
              <a:t>3. НЕПРАВИЛЬНОЕ </a:t>
            </a:r>
          </a:p>
          <a:p>
            <a:pPr marL="0" indent="0" algn="ctr">
              <a:buNone/>
            </a:pPr>
            <a:r>
              <a:rPr lang="ru-RU" sz="4000" b="1" dirty="0" smtClean="0"/>
              <a:t>ПОСТРОЕНИЕ </a:t>
            </a:r>
            <a:r>
              <a:rPr lang="ru-RU" sz="4000" b="1" dirty="0"/>
              <a:t>ПРЕДЛОЖЕНИЯ </a:t>
            </a:r>
            <a:endParaRPr lang="ru-RU" sz="4000" b="1" dirty="0" smtClean="0"/>
          </a:p>
          <a:p>
            <a:pPr marL="0" indent="0" algn="ctr">
              <a:buNone/>
            </a:pPr>
            <a:r>
              <a:rPr lang="ru-RU" sz="4000" b="1" dirty="0" smtClean="0"/>
              <a:t>С </a:t>
            </a:r>
            <a:r>
              <a:rPr lang="ru-RU" sz="4000" b="1" dirty="0"/>
              <a:t>ДЕЕПРИЧАСТНЫМ ОБОРОТОМ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739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Деепричастие обозначает добавочное действие при основном действии, выраженном глаголом. Следовательно, оба действия относятся к </a:t>
            </a:r>
            <a:r>
              <a:rPr lang="ru-RU" sz="3200" b="1" dirty="0" smtClean="0">
                <a:solidFill>
                  <a:srgbClr val="0070C0"/>
                </a:solidFill>
              </a:rPr>
              <a:t>подлежащему</a:t>
            </a:r>
            <a:r>
              <a:rPr lang="ru-RU" sz="3200" b="1" dirty="0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353421"/>
            <a:ext cx="8229600" cy="5303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Возвращаясь домой, Бориса застиг дождь.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353421"/>
            <a:ext cx="475529" cy="53039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29916" y="3140968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!!! Не </a:t>
            </a:r>
            <a:r>
              <a:rPr lang="ru-RU" sz="3200" b="1" dirty="0">
                <a:solidFill>
                  <a:srgbClr val="0070C0"/>
                </a:solidFill>
              </a:rPr>
              <a:t>используются деепричастные обороты в безличных предложениях </a:t>
            </a:r>
            <a:r>
              <a:rPr lang="ru-RU" sz="3200" b="1" dirty="0" smtClean="0">
                <a:solidFill>
                  <a:srgbClr val="0070C0"/>
                </a:solidFill>
              </a:rPr>
              <a:t>типа: </a:t>
            </a:r>
          </a:p>
          <a:p>
            <a:endParaRPr lang="ru-RU" sz="3200" b="1" dirty="0">
              <a:solidFill>
                <a:srgbClr val="0070C0"/>
              </a:solidFill>
            </a:endParaRPr>
          </a:p>
          <a:p>
            <a:r>
              <a:rPr lang="ru-RU" sz="3200" dirty="0" smtClean="0"/>
              <a:t>Пробежавшись </a:t>
            </a:r>
            <a:r>
              <a:rPr lang="ru-RU" sz="3200" dirty="0"/>
              <a:t>до околицы, мне стало жарко.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779" y="5157192"/>
            <a:ext cx="475529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2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Деепричастие обозначает добавочное действие при основном действии, выраженном глаголом. Следовательно, оба действия относятся к </a:t>
            </a:r>
            <a:r>
              <a:rPr lang="ru-RU" sz="3200" b="1" dirty="0" smtClean="0">
                <a:solidFill>
                  <a:srgbClr val="0070C0"/>
                </a:solidFill>
              </a:rPr>
              <a:t>подлежащему</a:t>
            </a:r>
            <a:r>
              <a:rPr lang="ru-RU" sz="3200" b="1" dirty="0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!!!! Возможно </a:t>
            </a:r>
            <a:r>
              <a:rPr lang="ru-RU" b="1" dirty="0">
                <a:solidFill>
                  <a:srgbClr val="FF0000"/>
                </a:solidFill>
              </a:rPr>
              <a:t>употребление деепричастного оборота лишь в безличном предложении </a:t>
            </a:r>
            <a:r>
              <a:rPr lang="ru-RU" b="1" u="sng" dirty="0">
                <a:solidFill>
                  <a:srgbClr val="FF0000"/>
                </a:solidFill>
              </a:rPr>
              <a:t>при неопределенной форме г</a:t>
            </a:r>
            <a:r>
              <a:rPr lang="ru-RU" b="1" dirty="0">
                <a:solidFill>
                  <a:srgbClr val="FF0000"/>
                </a:solidFill>
              </a:rPr>
              <a:t>лагола: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Вставляя </a:t>
            </a:r>
            <a:r>
              <a:rPr lang="ru-RU" dirty="0"/>
              <a:t>пропущенные буквы, надо вспоминать </a:t>
            </a:r>
            <a:r>
              <a:rPr lang="ru-RU" dirty="0" smtClean="0"/>
              <a:t>соответствующие </a:t>
            </a:r>
            <a:r>
              <a:rPr lang="ru-RU" dirty="0"/>
              <a:t>правила</a:t>
            </a:r>
            <a:r>
              <a:rPr lang="ru-RU" b="1" dirty="0" smtClean="0"/>
              <a:t>. (Это правильно!!)</a:t>
            </a:r>
          </a:p>
          <a:p>
            <a:pPr marL="0" indent="0">
              <a:buNone/>
            </a:pPr>
            <a:r>
              <a:rPr lang="ru-RU" dirty="0" smtClean="0"/>
              <a:t>Редактируя рукопись, необходимо учитывать авторский стиль. </a:t>
            </a:r>
            <a:r>
              <a:rPr lang="ru-RU" b="1" dirty="0" smtClean="0"/>
              <a:t>(Это правильно!!)</a:t>
            </a:r>
          </a:p>
          <a:p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22960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22960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229600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1. ОШИБКА </a:t>
            </a:r>
            <a:r>
              <a:rPr lang="ru-RU" b="1" dirty="0"/>
              <a:t>В ПОСТРОЕНИИ ПРЕДЛОЖЕНИЯ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</a:t>
            </a:r>
            <a:r>
              <a:rPr lang="ru-RU" b="1" dirty="0"/>
              <a:t>ОДНОРОДНЫМИ ЧЛЕНАМИ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27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IV</a:t>
            </a:r>
            <a:r>
              <a:rPr lang="ru-RU" sz="4000" b="1" dirty="0" smtClean="0"/>
              <a:t>. НАРУШЕНИЕ </a:t>
            </a:r>
          </a:p>
          <a:p>
            <a:pPr marL="0" indent="0" algn="ctr">
              <a:buNone/>
            </a:pPr>
            <a:r>
              <a:rPr lang="ru-RU" sz="4000" b="1" dirty="0" smtClean="0"/>
              <a:t>В </a:t>
            </a:r>
            <a:r>
              <a:rPr lang="ru-RU" sz="4000" b="1" dirty="0"/>
              <a:t>ПОСТРОЕНИИ ПРЕДЛОЖЕНИЯ </a:t>
            </a:r>
            <a:endParaRPr lang="ru-RU" sz="4000" b="1" dirty="0" smtClean="0"/>
          </a:p>
          <a:p>
            <a:pPr marL="0" indent="0" algn="ctr">
              <a:buNone/>
            </a:pPr>
            <a:r>
              <a:rPr lang="ru-RU" sz="4000" b="1" dirty="0" smtClean="0"/>
              <a:t>С </a:t>
            </a:r>
            <a:r>
              <a:rPr lang="ru-RU" sz="4000" b="1" dirty="0"/>
              <a:t>НЕСОГЛАСОВАННЫМ </a:t>
            </a:r>
            <a:endParaRPr lang="ru-RU" sz="4000" b="1" dirty="0" smtClean="0"/>
          </a:p>
          <a:p>
            <a:pPr marL="0" indent="0" algn="ctr">
              <a:buNone/>
            </a:pPr>
            <a:r>
              <a:rPr lang="ru-RU" sz="4000" b="1" dirty="0" smtClean="0"/>
              <a:t>ПРИЛОЖЕНИЕМ</a:t>
            </a:r>
            <a:endParaRPr lang="ru-RU" sz="4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187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331" y="9569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Название (приложение) </a:t>
            </a:r>
            <a:r>
              <a:rPr lang="ru-RU" b="1" dirty="0">
                <a:solidFill>
                  <a:srgbClr val="0070C0"/>
                </a:solidFill>
              </a:rPr>
              <a:t>в кавычках рядом </a:t>
            </a:r>
            <a:r>
              <a:rPr lang="ru-RU" b="1" dirty="0" smtClean="0">
                <a:solidFill>
                  <a:srgbClr val="0070C0"/>
                </a:solidFill>
              </a:rPr>
              <a:t>с определяемым (родовым) </a:t>
            </a:r>
            <a:r>
              <a:rPr lang="ru-RU" b="1" dirty="0">
                <a:solidFill>
                  <a:srgbClr val="0070C0"/>
                </a:solidFill>
              </a:rPr>
              <a:t>словом </a:t>
            </a:r>
            <a:r>
              <a:rPr lang="ru-RU" b="1" dirty="0" smtClean="0">
                <a:solidFill>
                  <a:srgbClr val="0070C0"/>
                </a:solidFill>
              </a:rPr>
              <a:t>должно </a:t>
            </a:r>
            <a:r>
              <a:rPr lang="ru-RU" b="1" dirty="0">
                <a:solidFill>
                  <a:srgbClr val="0070C0"/>
                </a:solidFill>
              </a:rPr>
              <a:t>быть в </a:t>
            </a:r>
            <a:r>
              <a:rPr lang="ru-RU" b="1" dirty="0" err="1">
                <a:solidFill>
                  <a:srgbClr val="0070C0"/>
                </a:solidFill>
              </a:rPr>
              <a:t>И.п</a:t>
            </a:r>
            <a:r>
              <a:rPr lang="ru-RU" b="1" dirty="0" smtClean="0">
                <a:solidFill>
                  <a:srgbClr val="0070C0"/>
                </a:solidFill>
              </a:rPr>
              <a:t>.!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3182202"/>
            <a:ext cx="7200800" cy="29110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В журнале «Новом мире» напечатана рецензия.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 повести «Тарасе Бульбе» Гоголь рассказывал о прошлом украинского </a:t>
            </a:r>
            <a:r>
              <a:rPr lang="ru-RU" dirty="0" smtClean="0"/>
              <a:t>народа.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284984"/>
            <a:ext cx="475529" cy="5303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96" y="4804969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Но!! </a:t>
            </a:r>
            <a:r>
              <a:rPr lang="ru-RU" b="1" dirty="0">
                <a:solidFill>
                  <a:srgbClr val="0070C0"/>
                </a:solidFill>
              </a:rPr>
              <a:t>Название без родового понятия склоняется</a:t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3545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В «Новом мире» напечатана рецензия.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/>
              <a:t>В </a:t>
            </a:r>
            <a:r>
              <a:rPr lang="ru-RU" sz="3600" dirty="0" smtClean="0"/>
              <a:t>«</a:t>
            </a:r>
            <a:r>
              <a:rPr lang="ru-RU" sz="3600" dirty="0"/>
              <a:t>Мастере и Маргарите» рассказана история </a:t>
            </a:r>
            <a:r>
              <a:rPr lang="ru-RU" sz="3600" dirty="0" err="1" smtClean="0"/>
              <a:t>Иешуа</a:t>
            </a:r>
            <a:r>
              <a:rPr lang="ru-RU" sz="3600" dirty="0" smtClean="0"/>
              <a:t> и </a:t>
            </a:r>
            <a:r>
              <a:rPr lang="ru-RU" sz="3600" dirty="0"/>
              <a:t>Понтия Пилата 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V</a:t>
            </a:r>
            <a:r>
              <a:rPr lang="ru-RU" sz="4000" b="1" dirty="0" smtClean="0"/>
              <a:t>. НЕПРАВИЛЬНОЕ </a:t>
            </a:r>
            <a:r>
              <a:rPr lang="ru-RU" sz="4000" b="1" dirty="0"/>
              <a:t>УПОТРЕБЛЕНИЕ  ПАДЕЖНОЙ ФОРМЫ СУЩЕСТВИТЕЛЬНОГО С ПРЕДЛОГОМ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480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8582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Ошибки, связанные с неправильным употреблением существительного с предлогом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Благодаря</a:t>
            </a:r>
          </a:p>
          <a:p>
            <a:r>
              <a:rPr lang="ru-RU" dirty="0" smtClean="0"/>
              <a:t>Согласно</a:t>
            </a:r>
          </a:p>
          <a:p>
            <a:r>
              <a:rPr lang="ru-RU" dirty="0" smtClean="0"/>
              <a:t>Вопреки</a:t>
            </a:r>
          </a:p>
          <a:p>
            <a:r>
              <a:rPr lang="ru-RU" dirty="0" smtClean="0"/>
              <a:t>Наперерез</a:t>
            </a:r>
          </a:p>
          <a:p>
            <a:r>
              <a:rPr lang="ru-RU" dirty="0" smtClean="0"/>
              <a:t>Наперекор</a:t>
            </a:r>
          </a:p>
          <a:p>
            <a:r>
              <a:rPr lang="ru-RU" dirty="0" smtClean="0"/>
              <a:t>Подобно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!! Эти предлоги сочетаются только с существительными  в Д.П.!!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44824"/>
            <a:ext cx="750045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844824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708" y="1202090"/>
            <a:ext cx="8822779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Существительные на –</a:t>
            </a:r>
            <a:r>
              <a:rPr lang="ru-RU" b="1" dirty="0" err="1" smtClean="0">
                <a:solidFill>
                  <a:srgbClr val="0070C0"/>
                </a:solidFill>
              </a:rPr>
              <a:t>ие</a:t>
            </a:r>
            <a:r>
              <a:rPr lang="ru-RU" b="1" dirty="0" smtClean="0">
                <a:solidFill>
                  <a:srgbClr val="0070C0"/>
                </a:solidFill>
              </a:rPr>
              <a:t> (окончание</a:t>
            </a:r>
            <a:r>
              <a:rPr lang="ru-RU" b="1" dirty="0">
                <a:solidFill>
                  <a:srgbClr val="0070C0"/>
                </a:solidFill>
              </a:rPr>
              <a:t>, завершение, </a:t>
            </a:r>
            <a:r>
              <a:rPr lang="ru-RU" b="1" dirty="0" smtClean="0">
                <a:solidFill>
                  <a:srgbClr val="0070C0"/>
                </a:solidFill>
              </a:rPr>
              <a:t>прибытие, истечение</a:t>
            </a:r>
            <a:r>
              <a:rPr lang="ru-RU" b="1" dirty="0">
                <a:solidFill>
                  <a:srgbClr val="0070C0"/>
                </a:solidFill>
              </a:rPr>
              <a:t>…) </a:t>
            </a:r>
            <a:r>
              <a:rPr lang="ru-RU" b="1" dirty="0" smtClean="0">
                <a:solidFill>
                  <a:srgbClr val="0070C0"/>
                </a:solidFill>
              </a:rPr>
              <a:t>при употреблении с предлогом ПО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на конце имеют только И!!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4578" y="3012147"/>
            <a:ext cx="8229600" cy="2116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 прибытию в Москву он почувствовал себя плохо. (Надо: по прибыт</a:t>
            </a:r>
            <a:r>
              <a:rPr lang="ru-RU" dirty="0" smtClean="0">
                <a:solidFill>
                  <a:srgbClr val="FF0000"/>
                </a:solidFill>
              </a:rPr>
              <a:t>ии</a:t>
            </a:r>
            <a:r>
              <a:rPr lang="ru-RU" dirty="0" smtClean="0"/>
              <a:t> в Москву…)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63" y="4603904"/>
            <a:ext cx="7704856" cy="19050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709" y="3140968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Правильно употребляйте  предлог ПО с данными существительными!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32856"/>
            <a:ext cx="7632848" cy="4525963"/>
          </a:xfrm>
        </p:spPr>
        <p:txBody>
          <a:bodyPr/>
          <a:lstStyle/>
          <a:p>
            <a:r>
              <a:rPr lang="ru-RU" dirty="0" smtClean="0"/>
              <a:t>По приезд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/>
              <a:t> </a:t>
            </a:r>
            <a:r>
              <a:rPr lang="ru-RU" dirty="0" smtClean="0"/>
              <a:t>– правильно!</a:t>
            </a:r>
          </a:p>
          <a:p>
            <a:r>
              <a:rPr lang="ru-RU" dirty="0" smtClean="0"/>
              <a:t>По прилет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/>
              <a:t> </a:t>
            </a:r>
            <a:r>
              <a:rPr lang="ru-RU" dirty="0" smtClean="0"/>
              <a:t>– правильно!</a:t>
            </a:r>
          </a:p>
          <a:p>
            <a:r>
              <a:rPr lang="ru-RU" dirty="0" smtClean="0"/>
              <a:t>По приход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 – правильно!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Нельзя!! По прилету, по приезду, по приходу.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581128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18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</a:t>
            </a:r>
            <a:r>
              <a:rPr lang="ru-RU" b="1" dirty="0" smtClean="0">
                <a:solidFill>
                  <a:srgbClr val="0070C0"/>
                </a:solidFill>
              </a:rPr>
              <a:t>омним </a:t>
            </a:r>
            <a:r>
              <a:rPr lang="ru-RU" b="1" dirty="0">
                <a:solidFill>
                  <a:srgbClr val="0070C0"/>
                </a:solidFill>
              </a:rPr>
              <a:t>об употреблении предлогов </a:t>
            </a:r>
            <a:r>
              <a:rPr lang="ru-RU" b="1" dirty="0" smtClean="0">
                <a:solidFill>
                  <a:srgbClr val="0070C0"/>
                </a:solidFill>
              </a:rPr>
              <a:t> из-с</a:t>
            </a:r>
            <a:r>
              <a:rPr lang="ru-RU" b="1" dirty="0">
                <a:solidFill>
                  <a:srgbClr val="0070C0"/>
                </a:solidFill>
              </a:rPr>
              <a:t>, </a:t>
            </a:r>
            <a:r>
              <a:rPr lang="ru-RU" b="1" dirty="0" smtClean="0">
                <a:solidFill>
                  <a:srgbClr val="0070C0"/>
                </a:solidFill>
              </a:rPr>
              <a:t>в-на.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7700" y="2303214"/>
            <a:ext cx="5370571" cy="309634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</a:t>
            </a:r>
            <a:r>
              <a:rPr lang="ru-RU" dirty="0" smtClean="0"/>
              <a:t> Москву – </a:t>
            </a:r>
            <a:r>
              <a:rPr lang="ru-RU" dirty="0" smtClean="0">
                <a:solidFill>
                  <a:srgbClr val="FF0000"/>
                </a:solidFill>
              </a:rPr>
              <a:t>из</a:t>
            </a:r>
            <a:r>
              <a:rPr lang="ru-RU" dirty="0" smtClean="0"/>
              <a:t> Москвы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На</a:t>
            </a:r>
            <a:r>
              <a:rPr lang="ru-RU" dirty="0" smtClean="0"/>
              <a:t> Украину – </a:t>
            </a:r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/>
              <a:t> Украины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На</a:t>
            </a:r>
            <a:r>
              <a:rPr lang="ru-RU" dirty="0" smtClean="0"/>
              <a:t> Кавказ – </a:t>
            </a:r>
            <a:r>
              <a:rPr lang="ru-RU" dirty="0" smtClean="0">
                <a:solidFill>
                  <a:srgbClr val="FF0000"/>
                </a:solidFill>
              </a:rPr>
              <a:t>в</a:t>
            </a:r>
            <a:r>
              <a:rPr lang="ru-RU" dirty="0" smtClean="0"/>
              <a:t> Сибирь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Я вернулся со школы.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4725144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Помним об употреблении 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предлога 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2007281"/>
            <a:ext cx="555496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!!</a:t>
            </a:r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 друзьям, </a:t>
            </a:r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dirty="0" smtClean="0"/>
              <a:t> бабушке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Поехал я до бабушки.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891" y="3861048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Ошибки при однородных членах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21189" y="155679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Существуют двойные союзы </a:t>
            </a:r>
            <a:r>
              <a:rPr lang="ru-RU" sz="3000" b="1" i="1" dirty="0" smtClean="0">
                <a:solidFill>
                  <a:srgbClr val="FF0000"/>
                </a:solidFill>
              </a:rPr>
              <a:t>не только…, но и …; как…., так и</a:t>
            </a:r>
            <a:r>
              <a:rPr lang="ru-RU" sz="3000" b="1" dirty="0" smtClean="0">
                <a:solidFill>
                  <a:srgbClr val="FF0000"/>
                </a:solidFill>
              </a:rPr>
              <a:t>.</a:t>
            </a:r>
            <a:r>
              <a:rPr lang="ru-RU" b="1" dirty="0" smtClean="0"/>
              <a:t> Нельзя создавать новые пары: </a:t>
            </a:r>
            <a:r>
              <a:rPr lang="ru-RU" b="1" i="1" dirty="0" smtClean="0">
                <a:solidFill>
                  <a:srgbClr val="FF0000"/>
                </a:solidFill>
              </a:rPr>
              <a:t>не только…, а также.</a:t>
            </a:r>
          </a:p>
          <a:p>
            <a:pPr marL="0" indent="0">
              <a:buNone/>
            </a:pPr>
            <a:r>
              <a:rPr lang="ru-RU" dirty="0" smtClean="0"/>
              <a:t>Созданы благоприятные условия </a:t>
            </a:r>
            <a:r>
              <a:rPr lang="ru-RU" b="1" dirty="0" smtClean="0"/>
              <a:t>не только </a:t>
            </a:r>
            <a:r>
              <a:rPr lang="ru-RU" dirty="0" smtClean="0"/>
              <a:t>для опубликования научных работ, </a:t>
            </a:r>
            <a:r>
              <a:rPr lang="ru-RU" b="1" dirty="0" smtClean="0"/>
              <a:t>а также </a:t>
            </a:r>
            <a:r>
              <a:rPr lang="ru-RU" dirty="0" smtClean="0"/>
              <a:t>для внедрения их в практику.</a:t>
            </a:r>
          </a:p>
          <a:p>
            <a:pPr marL="0" indent="0">
              <a:buNone/>
            </a:pPr>
            <a:r>
              <a:rPr lang="ru-RU" dirty="0" smtClean="0"/>
              <a:t>Сведения о смелых экспериментах в области генетики были получены </a:t>
            </a:r>
            <a:r>
              <a:rPr lang="ru-RU" b="1" dirty="0" smtClean="0"/>
              <a:t>как</a:t>
            </a:r>
            <a:r>
              <a:rPr lang="ru-RU" dirty="0" smtClean="0"/>
              <a:t> из официальных, </a:t>
            </a:r>
            <a:r>
              <a:rPr lang="ru-RU" b="1" dirty="0" smtClean="0"/>
              <a:t>а также</a:t>
            </a:r>
            <a:r>
              <a:rPr lang="ru-RU" dirty="0" smtClean="0"/>
              <a:t> неофициальных источников.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Умножение 2"/>
          <p:cNvSpPr/>
          <p:nvPr/>
        </p:nvSpPr>
        <p:spPr>
          <a:xfrm>
            <a:off x="9629" y="2924944"/>
            <a:ext cx="611560" cy="77553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44" y="4641655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VI</a:t>
            </a:r>
            <a:r>
              <a:rPr lang="ru-RU" sz="4000" b="1" dirty="0" smtClean="0"/>
              <a:t>. Нарушение </a:t>
            </a:r>
            <a:r>
              <a:rPr lang="ru-RU" sz="4000" b="1" dirty="0"/>
              <a:t>связи </a:t>
            </a:r>
            <a:endParaRPr lang="ru-RU" sz="4000" b="1" dirty="0" smtClean="0"/>
          </a:p>
          <a:p>
            <a:pPr marL="0" indent="0" algn="ctr">
              <a:buNone/>
            </a:pPr>
            <a:r>
              <a:rPr lang="ru-RU" sz="4000" b="1" dirty="0" smtClean="0"/>
              <a:t>между </a:t>
            </a:r>
            <a:r>
              <a:rPr lang="ru-RU" sz="4000" b="1" dirty="0"/>
              <a:t>подлежащим и </a:t>
            </a:r>
            <a:r>
              <a:rPr lang="ru-RU" sz="4000" b="1" dirty="0" smtClean="0"/>
              <a:t>сказуемым </a:t>
            </a:r>
            <a:r>
              <a:rPr lang="ru-RU" sz="4000" b="1" dirty="0" smtClean="0">
                <a:solidFill>
                  <a:srgbClr val="FF0000"/>
                </a:solidFill>
              </a:rPr>
              <a:t>(!)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273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61648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Местоимения </a:t>
            </a:r>
            <a:r>
              <a:rPr lang="ru-RU" sz="3600" b="1" dirty="0" smtClean="0">
                <a:solidFill>
                  <a:srgbClr val="0070C0"/>
                </a:solidFill>
              </a:rPr>
              <a:t>КТО,КТО-НИБУДЬ,КТО-ЛИБО</a:t>
            </a:r>
            <a:r>
              <a:rPr lang="ru-RU" sz="3600" b="1" dirty="0">
                <a:solidFill>
                  <a:srgbClr val="0070C0"/>
                </a:solidFill>
              </a:rPr>
              <a:t>, НИКТО… </a:t>
            </a:r>
            <a:r>
              <a:rPr lang="ru-RU" sz="3600" dirty="0">
                <a:solidFill>
                  <a:srgbClr val="0070C0"/>
                </a:solidFill>
              </a:rPr>
              <a:t>употребляются с глаголом </a:t>
            </a:r>
            <a:r>
              <a:rPr lang="ru-RU" sz="3600" b="1" dirty="0">
                <a:solidFill>
                  <a:srgbClr val="0070C0"/>
                </a:solidFill>
              </a:rPr>
              <a:t>ЕД.ЧИСЛА!</a:t>
            </a:r>
            <a:r>
              <a:rPr lang="ru-RU" sz="3600" dirty="0">
                <a:solidFill>
                  <a:srgbClr val="0070C0"/>
                </a:solidFill>
              </a:rPr>
              <a:t/>
            </a:r>
            <a:br>
              <a:rPr lang="ru-RU" sz="3600" dirty="0">
                <a:solidFill>
                  <a:srgbClr val="0070C0"/>
                </a:solidFill>
              </a:rPr>
            </a:b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187624" y="1898411"/>
            <a:ext cx="711739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Те, кто приезжа</a:t>
            </a:r>
            <a:r>
              <a:rPr lang="ru-RU" b="1" dirty="0" smtClean="0"/>
              <a:t>ют</a:t>
            </a:r>
            <a:r>
              <a:rPr lang="ru-RU" dirty="0" smtClean="0"/>
              <a:t> на Кавказ отдохнуть, остаются довольны.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Всем, кто принимал</a:t>
            </a:r>
            <a:r>
              <a:rPr lang="ru-RU" b="1" dirty="0"/>
              <a:t>и</a:t>
            </a:r>
            <a:r>
              <a:rPr lang="ru-RU" dirty="0"/>
              <a:t> участие в танцевальном конкурсе, объявили благодарность.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25" y="3675753"/>
            <a:ext cx="475529" cy="53039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25" y="2032137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Обращаем внимание на географические </a:t>
            </a:r>
            <a:r>
              <a:rPr lang="ru-RU" b="1" dirty="0" smtClean="0">
                <a:solidFill>
                  <a:srgbClr val="0070C0"/>
                </a:solidFill>
              </a:rPr>
              <a:t>названия. Род их определяем по опорному слову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123043"/>
            <a:ext cx="8229600" cy="124696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 берегу Черного моря раскинул</a:t>
            </a:r>
            <a:r>
              <a:rPr lang="ru-RU" b="1" dirty="0" smtClean="0"/>
              <a:t>и</a:t>
            </a:r>
            <a:r>
              <a:rPr lang="ru-RU" dirty="0" smtClean="0"/>
              <a:t>сь Сочи.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168677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Сложносокращенные слова  расшифровываем, ищем опорное слово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3277537"/>
            <a:ext cx="6336704" cy="124097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МГУ был</a:t>
            </a:r>
            <a:r>
              <a:rPr lang="ru-RU" b="1" dirty="0" smtClean="0"/>
              <a:t>о</a:t>
            </a:r>
            <a:r>
              <a:rPr lang="ru-RU" dirty="0" smtClean="0"/>
              <a:t> основан</a:t>
            </a:r>
            <a:r>
              <a:rPr lang="ru-RU" b="1" dirty="0" smtClean="0"/>
              <a:t>о</a:t>
            </a:r>
            <a:r>
              <a:rPr lang="ru-RU" dirty="0" smtClean="0"/>
              <a:t> в 1755 году.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389691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24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У подлежащего и сказуемого должно совпадать </a:t>
            </a:r>
            <a:r>
              <a:rPr lang="ru-RU" b="1" dirty="0" smtClean="0">
                <a:solidFill>
                  <a:srgbClr val="0070C0"/>
                </a:solidFill>
              </a:rPr>
              <a:t>число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323" y="1916832"/>
            <a:ext cx="7488832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Администрац</a:t>
            </a:r>
            <a:r>
              <a:rPr lang="ru-RU" b="1" dirty="0" smtClean="0"/>
              <a:t>ия</a:t>
            </a:r>
            <a:r>
              <a:rPr lang="ru-RU" dirty="0" smtClean="0"/>
              <a:t> школы, прежде всего директор и завуч, особое внимание уделял</a:t>
            </a:r>
            <a:r>
              <a:rPr lang="ru-RU" b="1" dirty="0" smtClean="0"/>
              <a:t>и</a:t>
            </a:r>
            <a:r>
              <a:rPr lang="ru-RU" dirty="0" smtClean="0"/>
              <a:t> повышению профессионального мастерства педагогов.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Ряд предложений остал</a:t>
            </a:r>
            <a:r>
              <a:rPr lang="ru-RU" b="1" dirty="0"/>
              <a:t>и</a:t>
            </a:r>
            <a:r>
              <a:rPr lang="ru-RU" dirty="0"/>
              <a:t>сь </a:t>
            </a:r>
            <a:r>
              <a:rPr lang="ru-RU" dirty="0" smtClean="0"/>
              <a:t>нерассмотренными.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42" y="2132856"/>
            <a:ext cx="475529" cy="5303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41" y="4797152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Если подлежащее выражено сочетанием </a:t>
            </a:r>
            <a:r>
              <a:rPr lang="ru-RU" sz="3200" b="1" dirty="0" smtClean="0">
                <a:solidFill>
                  <a:srgbClr val="0070C0"/>
                </a:solidFill>
              </a:rPr>
              <a:t>сущ. </a:t>
            </a:r>
            <a:r>
              <a:rPr lang="ru-RU" sz="3200" b="1" dirty="0">
                <a:solidFill>
                  <a:srgbClr val="0070C0"/>
                </a:solidFill>
              </a:rPr>
              <a:t>в </a:t>
            </a:r>
            <a:r>
              <a:rPr lang="ru-RU" sz="3200" b="1" dirty="0" err="1" smtClean="0">
                <a:solidFill>
                  <a:srgbClr val="0070C0"/>
                </a:solidFill>
              </a:rPr>
              <a:t>И.п</a:t>
            </a:r>
            <a:r>
              <a:rPr lang="ru-RU" sz="3200" b="1" dirty="0" smtClean="0">
                <a:solidFill>
                  <a:srgbClr val="0070C0"/>
                </a:solidFill>
              </a:rPr>
              <a:t>. с сущ. </a:t>
            </a:r>
            <a:r>
              <a:rPr lang="ru-RU" sz="3200" b="1" dirty="0">
                <a:solidFill>
                  <a:srgbClr val="0070C0"/>
                </a:solidFill>
              </a:rPr>
              <a:t>в </a:t>
            </a:r>
            <a:r>
              <a:rPr lang="ru-RU" sz="3200" b="1" dirty="0" err="1" smtClean="0">
                <a:solidFill>
                  <a:srgbClr val="0070C0"/>
                </a:solidFill>
              </a:rPr>
              <a:t>Т.п</a:t>
            </a:r>
            <a:r>
              <a:rPr lang="ru-RU" sz="3200" b="1" dirty="0" smtClean="0">
                <a:solidFill>
                  <a:srgbClr val="0070C0"/>
                </a:solidFill>
              </a:rPr>
              <a:t> с </a:t>
            </a:r>
            <a:r>
              <a:rPr lang="ru-RU" sz="3200" b="1" dirty="0">
                <a:solidFill>
                  <a:srgbClr val="0070C0"/>
                </a:solidFill>
              </a:rPr>
              <a:t>предлогом С</a:t>
            </a:r>
            <a:r>
              <a:rPr lang="ru-RU" sz="3200" b="1" dirty="0" smtClean="0">
                <a:solidFill>
                  <a:srgbClr val="0070C0"/>
                </a:solidFill>
              </a:rPr>
              <a:t>, 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сказуемое </a:t>
            </a:r>
            <a:r>
              <a:rPr lang="ru-RU" sz="3200" b="1" dirty="0">
                <a:solidFill>
                  <a:srgbClr val="0070C0"/>
                </a:solidFill>
              </a:rPr>
              <a:t>ставится во множественном числе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2758095"/>
            <a:ext cx="5915000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После уроков в классе </a:t>
            </a:r>
            <a:r>
              <a:rPr lang="ru-RU" sz="3600" dirty="0" smtClean="0"/>
              <a:t>остал</a:t>
            </a:r>
            <a:r>
              <a:rPr lang="ru-RU" sz="3600" b="1" dirty="0" smtClean="0"/>
              <a:t>а</a:t>
            </a:r>
            <a:r>
              <a:rPr lang="ru-RU" sz="3600" dirty="0" smtClean="0"/>
              <a:t>сь </a:t>
            </a:r>
            <a:r>
              <a:rPr lang="ru-RU" sz="3600" dirty="0"/>
              <a:t>только Ира с Таней.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924944"/>
            <a:ext cx="475529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2499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Если подлежащее выражено сочетанием </a:t>
            </a:r>
            <a:r>
              <a:rPr lang="ru-RU" sz="3200" b="1" dirty="0" smtClean="0">
                <a:solidFill>
                  <a:srgbClr val="0070C0"/>
                </a:solidFill>
              </a:rPr>
              <a:t>числит.+ сущ., 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то сказуемое - </a:t>
            </a:r>
            <a:r>
              <a:rPr lang="ru-RU" sz="3200" b="1" dirty="0">
                <a:solidFill>
                  <a:srgbClr val="0070C0"/>
                </a:solidFill>
              </a:rPr>
              <a:t>глагол стоит во </a:t>
            </a:r>
            <a:r>
              <a:rPr lang="ru-RU" sz="3200" b="1" dirty="0" smtClean="0">
                <a:solidFill>
                  <a:srgbClr val="0070C0"/>
                </a:solidFill>
              </a:rPr>
              <a:t>мн. </a:t>
            </a:r>
            <a:r>
              <a:rPr lang="ru-RU" sz="3200" b="1" dirty="0">
                <a:solidFill>
                  <a:srgbClr val="0070C0"/>
                </a:solidFill>
              </a:rPr>
              <a:t>числе: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772816"/>
            <a:ext cx="7103515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Два человека </a:t>
            </a:r>
            <a:r>
              <a:rPr lang="ru-RU" dirty="0" smtClean="0"/>
              <a:t>приблизил</a:t>
            </a:r>
            <a:r>
              <a:rPr lang="ru-RU" b="1" dirty="0" smtClean="0"/>
              <a:t>о</a:t>
            </a:r>
            <a:r>
              <a:rPr lang="ru-RU" dirty="0" smtClean="0"/>
              <a:t>сь </a:t>
            </a:r>
            <a:r>
              <a:rPr lang="ru-RU" dirty="0"/>
              <a:t>к </a:t>
            </a:r>
            <a:r>
              <a:rPr lang="ru-RU" dirty="0" smtClean="0"/>
              <a:t>костру. (Правильно: </a:t>
            </a:r>
            <a:r>
              <a:rPr lang="ru-RU" dirty="0"/>
              <a:t>Д</a:t>
            </a:r>
            <a:r>
              <a:rPr lang="ru-RU" dirty="0" smtClean="0"/>
              <a:t>ва человека приблизил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сь к костру)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столе </a:t>
            </a:r>
            <a:r>
              <a:rPr lang="ru-RU" dirty="0" smtClean="0"/>
              <a:t>лежал</a:t>
            </a:r>
            <a:r>
              <a:rPr lang="ru-RU" b="1" dirty="0" smtClean="0"/>
              <a:t>о</a:t>
            </a:r>
            <a:r>
              <a:rPr lang="ru-RU" dirty="0" smtClean="0"/>
              <a:t> </a:t>
            </a:r>
            <a:r>
              <a:rPr lang="ru-RU" dirty="0"/>
              <a:t>пять книг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(Правильно: На столе лежал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 пять книг.)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01" y="4035797"/>
            <a:ext cx="475529" cy="5303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21" y="1916832"/>
            <a:ext cx="475529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6410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!!! Однако </a:t>
            </a:r>
            <a:r>
              <a:rPr lang="ru-RU" sz="3200" b="1" dirty="0">
                <a:solidFill>
                  <a:srgbClr val="0070C0"/>
                </a:solidFill>
              </a:rPr>
              <a:t>сказуемое-глагол может стоять и в единственном числе (в прошедшем времени в среднем роде):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204482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!!!!</a:t>
            </a:r>
            <a:r>
              <a:rPr lang="ru-RU" dirty="0" smtClean="0"/>
              <a:t> </a:t>
            </a:r>
            <a:r>
              <a:rPr lang="ru-RU" b="1" dirty="0" smtClean="0"/>
              <a:t>Вечером </a:t>
            </a:r>
            <a:r>
              <a:rPr lang="ru-RU" b="1" dirty="0"/>
              <a:t>вокруг стола садил</a:t>
            </a:r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b="1" dirty="0"/>
              <a:t>сь восемь человек</a:t>
            </a:r>
            <a:r>
              <a:rPr lang="ru-RU" b="1" dirty="0" smtClean="0"/>
              <a:t>. (Это правильно, так как сказуемое в </a:t>
            </a:r>
            <a:r>
              <a:rPr lang="ru-RU" b="1" dirty="0" err="1" smtClean="0"/>
              <a:t>пр.вр</a:t>
            </a:r>
            <a:r>
              <a:rPr lang="ru-RU" b="1" dirty="0" smtClean="0"/>
              <a:t>, </a:t>
            </a:r>
            <a:r>
              <a:rPr lang="ru-RU" b="1" dirty="0" err="1" smtClean="0"/>
              <a:t>ср.роде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594936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Если подлежащее — собирательное имя существительное, обозначающее количество: </a:t>
            </a:r>
            <a:r>
              <a:rPr lang="ru-RU" sz="3200" b="1" dirty="0">
                <a:solidFill>
                  <a:srgbClr val="0070C0"/>
                </a:solidFill>
              </a:rPr>
              <a:t>множество, большинство, большая часть, масса, </a:t>
            </a:r>
            <a:r>
              <a:rPr lang="ru-RU" sz="3200" dirty="0">
                <a:solidFill>
                  <a:srgbClr val="0070C0"/>
                </a:solidFill>
              </a:rPr>
              <a:t>сказуемое ставится, как правило, в </a:t>
            </a:r>
            <a:r>
              <a:rPr lang="ru-RU" sz="3200" b="1" dirty="0">
                <a:solidFill>
                  <a:srgbClr val="0070C0"/>
                </a:solidFill>
              </a:rPr>
              <a:t>единственном числе: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0730" y="3406167"/>
            <a:ext cx="7149480" cy="218307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/>
              <a:t>площади уже </a:t>
            </a:r>
            <a:r>
              <a:rPr lang="ru-RU" dirty="0" smtClean="0"/>
              <a:t>собрал</a:t>
            </a:r>
            <a:r>
              <a:rPr lang="ru-RU" b="1" dirty="0" smtClean="0"/>
              <a:t>и</a:t>
            </a:r>
            <a:r>
              <a:rPr lang="ru-RU" dirty="0" smtClean="0"/>
              <a:t>сь </a:t>
            </a:r>
            <a:r>
              <a:rPr lang="ru-RU" dirty="0"/>
              <a:t>множество народа.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716" y="3501008"/>
            <a:ext cx="475529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50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VII</a:t>
            </a:r>
            <a:r>
              <a:rPr lang="ru-RU" b="1" dirty="0" smtClean="0"/>
              <a:t>. НЕПРАВИЛЬНОЕ </a:t>
            </a:r>
            <a:r>
              <a:rPr lang="ru-RU" b="1" dirty="0"/>
              <a:t>ПОСТРОЕНИЕ </a:t>
            </a:r>
            <a:endParaRPr lang="ru-RU" dirty="0"/>
          </a:p>
          <a:p>
            <a:pPr marL="0" indent="0" algn="ctr">
              <a:buNone/>
            </a:pPr>
            <a:r>
              <a:rPr lang="ru-RU" b="1" dirty="0"/>
              <a:t>ПРЕДЛОЖЕНИЯ С КОСВЕННОЙ РЕЧЬЮ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85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01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Двойные союзы не могут связывать разные понятия!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260913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На тему войны созданы не только </a:t>
            </a:r>
            <a:r>
              <a:rPr lang="ru-RU" b="1" dirty="0" smtClean="0"/>
              <a:t>кинофильмы</a:t>
            </a:r>
            <a:r>
              <a:rPr lang="ru-RU" dirty="0" smtClean="0"/>
              <a:t>, но и </a:t>
            </a:r>
            <a:r>
              <a:rPr lang="ru-RU" b="1" dirty="0" smtClean="0"/>
              <a:t>поставлены</a:t>
            </a:r>
            <a:r>
              <a:rPr lang="ru-RU" dirty="0" smtClean="0"/>
              <a:t> разные спектакли.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Разведчик поджег не только </a:t>
            </a:r>
            <a:r>
              <a:rPr lang="ru-RU" dirty="0" smtClean="0"/>
              <a:t>немецкий </a:t>
            </a:r>
            <a:r>
              <a:rPr lang="ru-RU" dirty="0"/>
              <a:t>штаб, но и спас раненого офицера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31" y="2328766"/>
            <a:ext cx="475529" cy="5303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00" y="3933056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7326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Нельзя смешивать прямую </a:t>
            </a:r>
            <a:r>
              <a:rPr lang="ru-RU" b="1" dirty="0">
                <a:solidFill>
                  <a:srgbClr val="0070C0"/>
                </a:solidFill>
              </a:rPr>
              <a:t>и </a:t>
            </a:r>
            <a:r>
              <a:rPr lang="ru-RU" b="1" dirty="0" smtClean="0">
                <a:solidFill>
                  <a:srgbClr val="0070C0"/>
                </a:solidFill>
              </a:rPr>
              <a:t>косвенную речь!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3702" y="19933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Петя познакомил меня со своей девушкой и сказал, что </a:t>
            </a:r>
            <a:r>
              <a:rPr lang="ru-RU" b="1" dirty="0"/>
              <a:t>я</a:t>
            </a:r>
            <a:r>
              <a:rPr lang="ru-RU" dirty="0"/>
              <a:t> вскоре на ней </a:t>
            </a:r>
            <a:r>
              <a:rPr lang="ru-RU" dirty="0" smtClean="0"/>
              <a:t>женюсь. (Нужно</a:t>
            </a:r>
            <a:r>
              <a:rPr lang="ru-RU" dirty="0"/>
              <a:t>: что </a:t>
            </a:r>
            <a:r>
              <a:rPr lang="ru-RU" b="1" dirty="0"/>
              <a:t>он</a:t>
            </a:r>
            <a:r>
              <a:rPr lang="ru-RU" dirty="0"/>
              <a:t> вскоре на ней женится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Светлана сказала брату, что </a:t>
            </a:r>
            <a:r>
              <a:rPr lang="ru-RU" b="1" i="1" dirty="0"/>
              <a:t>ты </a:t>
            </a:r>
            <a:r>
              <a:rPr lang="ru-RU" dirty="0"/>
              <a:t>не </a:t>
            </a:r>
            <a:r>
              <a:rPr lang="ru-RU" dirty="0" smtClean="0"/>
              <a:t>должен опоздать. (Нужно: что </a:t>
            </a:r>
            <a:r>
              <a:rPr lang="ru-RU" b="1" dirty="0" smtClean="0"/>
              <a:t>он</a:t>
            </a:r>
            <a:r>
              <a:rPr lang="ru-RU" dirty="0" smtClean="0"/>
              <a:t> не должен опоздать).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27" y="2060848"/>
            <a:ext cx="475529" cy="5303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27" y="4256305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VIII</a:t>
            </a:r>
            <a:r>
              <a:rPr lang="ru-RU" sz="4000" b="1" dirty="0" smtClean="0"/>
              <a:t>. Нарушение </a:t>
            </a:r>
            <a:r>
              <a:rPr lang="ru-RU" sz="4000" b="1" dirty="0"/>
              <a:t>видовременной соотнесённости глагольных форм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079142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Чтобы найти ошибку, нужно уметь определять вид и время глаголов 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 </a:t>
            </a:r>
            <a:r>
              <a:rPr lang="ru-RU" b="1" dirty="0">
                <a:solidFill>
                  <a:srgbClr val="0070C0"/>
                </a:solidFill>
              </a:rPr>
              <a:t>предложении</a:t>
            </a:r>
            <a:r>
              <a:rPr lang="ru-RU" dirty="0">
                <a:solidFill>
                  <a:srgbClr val="0070C0"/>
                </a:solidFill>
              </a:rPr>
              <a:t>.</a:t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2272308"/>
            <a:ext cx="6861448" cy="194878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err="1" smtClean="0"/>
              <a:t>А.С.Пушкин</a:t>
            </a:r>
            <a:r>
              <a:rPr lang="ru-RU" dirty="0" smtClean="0"/>
              <a:t> </a:t>
            </a:r>
            <a:r>
              <a:rPr lang="ru-RU" b="1" dirty="0" smtClean="0"/>
              <a:t>подвергает (</a:t>
            </a:r>
            <a:r>
              <a:rPr lang="ru-RU" b="1" dirty="0" err="1" smtClean="0"/>
              <a:t>н.вр</a:t>
            </a:r>
            <a:r>
              <a:rPr lang="ru-RU" b="1" dirty="0" smtClean="0"/>
              <a:t>., </a:t>
            </a:r>
            <a:r>
              <a:rPr lang="ru-RU" b="1" dirty="0" err="1" smtClean="0"/>
              <a:t>несов.вид</a:t>
            </a:r>
            <a:r>
              <a:rPr lang="ru-RU" b="1" dirty="0" smtClean="0"/>
              <a:t>)</a:t>
            </a:r>
            <a:r>
              <a:rPr lang="ru-RU" dirty="0" smtClean="0"/>
              <a:t> Онегина испытанию любовью и этим раскрыл </a:t>
            </a:r>
            <a:r>
              <a:rPr lang="ru-RU" b="1" dirty="0" smtClean="0"/>
              <a:t>(</a:t>
            </a:r>
            <a:r>
              <a:rPr lang="ru-RU" b="1" dirty="0" err="1" smtClean="0"/>
              <a:t>пр.вр</a:t>
            </a:r>
            <a:r>
              <a:rPr lang="ru-RU" b="1" dirty="0" smtClean="0"/>
              <a:t>, </a:t>
            </a:r>
            <a:r>
              <a:rPr lang="ru-RU" b="1" dirty="0" err="1" smtClean="0"/>
              <a:t>сов.вид</a:t>
            </a:r>
            <a:r>
              <a:rPr lang="ru-RU" b="1" dirty="0" smtClean="0"/>
              <a:t>.) </a:t>
            </a:r>
            <a:r>
              <a:rPr lang="ru-RU" dirty="0" smtClean="0"/>
              <a:t>истинную сущность своего героя.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16" y="2376811"/>
            <a:ext cx="475529" cy="53039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65171" y="4410102"/>
            <a:ext cx="68614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Брошюра дает знания об истории календаря, научит делать календарные расчеты быстро и точно.</a:t>
            </a:r>
          </a:p>
          <a:p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4437112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I</a:t>
            </a:r>
            <a:r>
              <a:rPr lang="ru-RU" sz="4400" b="1" dirty="0" smtClean="0"/>
              <a:t>Х. </a:t>
            </a:r>
            <a:r>
              <a:rPr lang="ru-RU" sz="4400" b="1" dirty="0"/>
              <a:t>Н</a:t>
            </a:r>
            <a:r>
              <a:rPr lang="ru-RU" sz="4400" b="1" dirty="0" smtClean="0"/>
              <a:t>еправильное </a:t>
            </a:r>
            <a:r>
              <a:rPr lang="ru-RU" sz="4400" b="1" dirty="0"/>
              <a:t>построение сложного предложения</a:t>
            </a:r>
          </a:p>
        </p:txBody>
      </p:sp>
    </p:spTree>
    <p:extLst>
      <p:ext uri="{BB962C8B-B14F-4D97-AF65-F5344CB8AC3E}">
        <p14:creationId xmlns:p14="http://schemas.microsoft.com/office/powerpoint/2010/main" val="15086377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Употребление лишнего союза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6543" y="1988840"/>
            <a:ext cx="6923112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Размышляя о значении литературы, понимаешь, </a:t>
            </a:r>
            <a:r>
              <a:rPr lang="ru-RU" b="1" dirty="0" smtClean="0"/>
              <a:t>что</a:t>
            </a:r>
            <a:r>
              <a:rPr lang="ru-RU" dirty="0" smtClean="0"/>
              <a:t> насколько серьезно она влияет на формирование личности человека.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204864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13576" cy="135902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Ошибки в построении сложносочинённых предложений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83568" y="1484784"/>
          <a:ext cx="8280920" cy="4700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1040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Вид ошибки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Пример</a:t>
                      </a:r>
                    </a:p>
                  </a:txBody>
                  <a:tcPr marL="38100" marR="38100" marT="38100" marB="38100"/>
                </a:tc>
              </a:tr>
              <a:tr h="1069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Смысловая </a:t>
                      </a:r>
                      <a:r>
                        <a:rPr lang="ru-RU" sz="20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несочетаемость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простых предложений в составе сложносочиненного.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Мы поднялись на вершину горы, а внизу было жарко. </a:t>
                      </a:r>
                    </a:p>
                  </a:txBody>
                  <a:tcPr marL="38100" marR="38100" marT="38100" marB="38100"/>
                </a:tc>
              </a:tr>
              <a:tr h="12023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Употребление противительного союза вместо соединительного.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Автор выражает своё отношение к проблеме, но он даёт возможность читателю согласиться или не согласиться с ним. </a:t>
                      </a:r>
                    </a:p>
                  </a:txBody>
                  <a:tcPr marL="38100" marR="38100" marT="38100" marB="38100"/>
                </a:tc>
              </a:tr>
              <a:tr h="1069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Тавтология, (повторение) при употреблении союзов.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Родители и дети часто не могут найти общего языка, и они обижаются друг на друга, и в этом состоит главная проблема. </a:t>
                      </a: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Ошибки в построении сложноподчинённых предложений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Вид ошибки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Пример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Одновременное употребление сочинительного и подчинительного союзов в сложноподчиненном предложении.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Когда тяжёлый бой уже закончился, но кое-где ещё слышны были отдельные выстрелы. 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Неоправданное соседство двух подчинительных союзов.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Они мечтали, чтобы когда наступит весна, вновь расцвела старая черёмуха. 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Употребление лишнего указательного слова в главном предложении.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Она говорила то, что в жизни есть не только полезное, но и прекрасное. </a:t>
                      </a: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Отсутствие в главном предложении указательного слова.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Мы благодарны им, что живём под мирным небом. 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Пропуск части составного союза.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 опаздывал на лекции, потому транспорт из-за гололёда почти не ходил. 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Неоправданное повторение союза или союзного слова (тавтология).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 увидел черёмуху, которая росла во дворе дома, который не уцелел во время войны. 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Соединение в одном предложении придаточного определительного и причастного оборота.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Галилей показан как человек, который жертвует честью и продолжающий заниматься наукой. </a:t>
                      </a:r>
                    </a:p>
                  </a:txBody>
                  <a:tcPr marL="38100" marR="38100" marT="38100" marB="381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Придаточное предложение оформляется как самостоятельное. 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Автор показал разных людей. Которые каждый по своему проявляли красоту и богатство внутреннего мира. </a:t>
                      </a: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57200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Тренинг</a:t>
            </a:r>
            <a:br>
              <a:rPr lang="ru-RU" sz="4800" b="1" dirty="0" smtClean="0">
                <a:solidFill>
                  <a:srgbClr val="0070C0"/>
                </a:solidFill>
              </a:rPr>
            </a:b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38097"/>
            <a:ext cx="8568952" cy="56612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Установите соответствие между грамматическими ошибками и предложениями, в которых они допущены: к каждой позиции первого списка подберите соответствующую позицию из второго списка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400" b="1" dirty="0"/>
              <a:t>ГРАММАТИЧЕСКИЕ ОШИБКИ</a:t>
            </a:r>
          </a:p>
          <a:p>
            <a:pPr marL="0" indent="0">
              <a:buNone/>
            </a:pPr>
            <a:r>
              <a:rPr lang="ru-RU" sz="3400" b="1" dirty="0" smtClean="0"/>
              <a:t>1. Нарушение </a:t>
            </a:r>
            <a:r>
              <a:rPr lang="ru-RU" sz="3400" b="1" dirty="0"/>
              <a:t>в построении сложноподчинённого предложения</a:t>
            </a:r>
          </a:p>
          <a:p>
            <a:pPr marL="0" indent="0">
              <a:buNone/>
            </a:pPr>
            <a:r>
              <a:rPr lang="ru-RU" sz="3400" b="1" dirty="0" smtClean="0"/>
              <a:t>2. Нарушение </a:t>
            </a:r>
            <a:r>
              <a:rPr lang="ru-RU" sz="3400" b="1" dirty="0"/>
              <a:t>в построении предложения с причастным оборотом</a:t>
            </a:r>
          </a:p>
          <a:p>
            <a:pPr marL="0" indent="0">
              <a:buNone/>
            </a:pPr>
            <a:r>
              <a:rPr lang="ru-RU" sz="3400" b="1" dirty="0" smtClean="0"/>
              <a:t>3. Ошибка </a:t>
            </a:r>
            <a:r>
              <a:rPr lang="ru-RU" sz="3400" b="1" dirty="0"/>
              <a:t>в построении предложения с несогласованным приложением</a:t>
            </a:r>
          </a:p>
          <a:p>
            <a:pPr marL="0" indent="0">
              <a:buNone/>
            </a:pPr>
            <a:r>
              <a:rPr lang="ru-RU" sz="3400" b="1" dirty="0" smtClean="0"/>
              <a:t>4. Нарушение </a:t>
            </a:r>
            <a:r>
              <a:rPr lang="ru-RU" sz="3400" b="1" dirty="0"/>
              <a:t>в построении предложения с однородными членами предложения</a:t>
            </a:r>
          </a:p>
          <a:p>
            <a:pPr marL="0" indent="0">
              <a:buNone/>
            </a:pPr>
            <a:r>
              <a:rPr lang="ru-RU" sz="3400" b="1" dirty="0" smtClean="0"/>
              <a:t>5. Неверный </a:t>
            </a:r>
            <a:r>
              <a:rPr lang="ru-RU" sz="3400" b="1" dirty="0"/>
              <a:t>выбор падежной формы существительного </a:t>
            </a:r>
            <a:endParaRPr lang="ru-RU" sz="3400" b="1" dirty="0" smtClean="0"/>
          </a:p>
          <a:p>
            <a:pPr marL="0" indent="0">
              <a:buNone/>
            </a:pPr>
            <a:r>
              <a:rPr lang="ru-RU" sz="3400" b="1" dirty="0" smtClean="0"/>
              <a:t>с </a:t>
            </a:r>
            <a:r>
              <a:rPr lang="ru-RU" sz="3400" b="1" dirty="0"/>
              <a:t>предлогом</a:t>
            </a:r>
          </a:p>
        </p:txBody>
      </p:sp>
    </p:spTree>
    <p:extLst>
      <p:ext uri="{BB962C8B-B14F-4D97-AF65-F5344CB8AC3E}">
        <p14:creationId xmlns:p14="http://schemas.microsoft.com/office/powerpoint/2010/main" val="183319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8579296" cy="1728192"/>
          </a:xfrm>
        </p:spPr>
        <p:txBody>
          <a:bodyPr>
            <a:noAutofit/>
          </a:bodyPr>
          <a:lstStyle/>
          <a:p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b="1" dirty="0" smtClean="0">
                <a:solidFill>
                  <a:srgbClr val="0070C0"/>
                </a:solidFill>
              </a:rPr>
              <a:t>Нередко </a:t>
            </a:r>
            <a:r>
              <a:rPr lang="ru-RU" sz="3200" b="1" dirty="0">
                <a:solidFill>
                  <a:srgbClr val="0070C0"/>
                </a:solidFill>
              </a:rPr>
              <a:t>в предложении употребляется общее дополнение при двух управляющих словах. </a:t>
            </a:r>
            <a:r>
              <a:rPr lang="ru-RU" sz="3200" b="1" dirty="0" smtClean="0">
                <a:solidFill>
                  <a:srgbClr val="0070C0"/>
                </a:solidFill>
              </a:rPr>
              <a:t/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Ошибка </a:t>
            </a:r>
            <a:r>
              <a:rPr lang="ru-RU" sz="3200" b="1" dirty="0">
                <a:solidFill>
                  <a:srgbClr val="0070C0"/>
                </a:solidFill>
              </a:rPr>
              <a:t>появляется в том случае, если глаголы управляют разными </a:t>
            </a:r>
            <a:r>
              <a:rPr lang="ru-RU" sz="3200" b="1" dirty="0" smtClean="0">
                <a:solidFill>
                  <a:srgbClr val="0070C0"/>
                </a:solidFill>
              </a:rPr>
              <a:t>падежами!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45340" y="263691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Каждый день я поливал (что?) и любовался (чем?) любимым цветком.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Я смотрел (на что?) и любовался (чем?) </a:t>
            </a:r>
            <a:r>
              <a:rPr lang="ru-RU" dirty="0"/>
              <a:t>картиной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64" y="2707607"/>
            <a:ext cx="475529" cy="5303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76" y="4369495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723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 Братьям-близнецам</a:t>
            </a:r>
            <a:r>
              <a:rPr lang="ru-RU" sz="2400" dirty="0"/>
              <a:t>, которым совсем недавно исполнилось четырнадцать лет, не только предстояло впервые отправиться одним в большой город, но и выполнить там все поручения родителей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 smtClean="0"/>
              <a:t>2. Флигель</a:t>
            </a:r>
            <a:r>
              <a:rPr lang="ru-RU" sz="2400" dirty="0"/>
              <a:t>, стоящий на самом краю участка, в котором много лет жил Григорий Ефремович, всё ещё выглядел крепким и надёжным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 smtClean="0"/>
              <a:t>3. Во </a:t>
            </a:r>
            <a:r>
              <a:rPr lang="ru-RU" sz="2400" dirty="0"/>
              <a:t>время Великой Отечественной войны производство кондитерских изделий на фабрике «Красный Октябрь» было практически приостановлено: выпускались только шоколад «Гвардейский» и «Кола», а помимо этого производились концентраты каш и сигнальные шашки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 smtClean="0"/>
              <a:t>4. Даже </a:t>
            </a:r>
            <a:r>
              <a:rPr lang="ru-RU" sz="2400" dirty="0"/>
              <a:t>сейчас, по </a:t>
            </a:r>
            <a:r>
              <a:rPr lang="ru-RU" sz="2400" dirty="0" err="1"/>
              <a:t>прошествию</a:t>
            </a:r>
            <a:r>
              <a:rPr lang="ru-RU" sz="2400" dirty="0"/>
              <a:t> многих лет, Толику было тяжело вспоминать о том времени, когда он, преданный и униженный тем, кого считал другом, остался в полном одиночестве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17745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87779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5. Согласно </a:t>
            </a:r>
            <a:r>
              <a:rPr lang="ru-RU" sz="2400" dirty="0"/>
              <a:t>распоряжению руководства, в ближайшее время в училище, где готовят будущих работников завода, появятся новые учебные станки.</a:t>
            </a:r>
          </a:p>
          <a:p>
            <a:r>
              <a:rPr lang="ru-RU" sz="2400" dirty="0" smtClean="0"/>
              <a:t>6. Несмотря </a:t>
            </a:r>
            <a:r>
              <a:rPr lang="ru-RU" sz="2400" dirty="0"/>
              <a:t>на то что Алексею не хотелось отказываться от возможности пообщаться с будущим тестем, он всё же отклонил приглашение на конную прогулку, потому что он не умел и боялся ездить верхом.</a:t>
            </a:r>
          </a:p>
          <a:p>
            <a:r>
              <a:rPr lang="ru-RU" sz="2400" dirty="0" smtClean="0"/>
              <a:t>7. Над </a:t>
            </a:r>
            <a:r>
              <a:rPr lang="ru-RU" sz="2400" dirty="0"/>
              <a:t>украшенным окном резными наличниками, в скворечнике, который приколотил Степан нынешней весной, уже поселилась первая семья скворцов.</a:t>
            </a:r>
          </a:p>
          <a:p>
            <a:r>
              <a:rPr lang="ru-RU" sz="2400" dirty="0" smtClean="0"/>
              <a:t>8. Часть </a:t>
            </a:r>
            <a:r>
              <a:rPr lang="ru-RU" sz="2400" dirty="0"/>
              <a:t>ЦПКиО занимает Нескучный сад, образованный в первой трети XIX века: «нескучным» этот сад назвал император Николай I, выкупивший в 1826 году бывшее имение князей Трубецких.</a:t>
            </a:r>
          </a:p>
          <a:p>
            <a:r>
              <a:rPr lang="ru-RU" sz="2400" dirty="0" smtClean="0"/>
              <a:t>9. В </a:t>
            </a:r>
            <a:r>
              <a:rPr lang="ru-RU" sz="2400" dirty="0"/>
              <a:t>недавно открывшемся магазине «Рубине», который имел собственную пекарню, всегда стоял запах свежеиспечённого хлеба.</a:t>
            </a:r>
          </a:p>
        </p:txBody>
      </p:sp>
    </p:spTree>
    <p:extLst>
      <p:ext uri="{BB962C8B-B14F-4D97-AF65-F5344CB8AC3E}">
        <p14:creationId xmlns:p14="http://schemas.microsoft.com/office/powerpoint/2010/main" val="23554677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400" b="1" dirty="0"/>
              <a:t>ГРАММАТИЧЕСКИЕ ОШИБКИ</a:t>
            </a:r>
          </a:p>
          <a:p>
            <a:pPr marL="0" indent="0">
              <a:buNone/>
            </a:pPr>
            <a:r>
              <a:rPr lang="ru-RU" sz="3400" b="1" dirty="0" smtClean="0"/>
              <a:t>1. Нарушение </a:t>
            </a:r>
            <a:r>
              <a:rPr lang="ru-RU" sz="3400" b="1" dirty="0"/>
              <a:t>в построении сложноподчинённого предложения</a:t>
            </a:r>
          </a:p>
          <a:p>
            <a:pPr marL="0" indent="0">
              <a:buNone/>
            </a:pPr>
            <a:r>
              <a:rPr lang="ru-RU" sz="3400" b="1" dirty="0" smtClean="0"/>
              <a:t>2. Нарушение </a:t>
            </a:r>
            <a:r>
              <a:rPr lang="ru-RU" sz="3400" b="1" dirty="0"/>
              <a:t>в построении предложения с причастным оборотом</a:t>
            </a:r>
          </a:p>
          <a:p>
            <a:pPr marL="0" indent="0">
              <a:buNone/>
            </a:pPr>
            <a:r>
              <a:rPr lang="ru-RU" sz="3400" b="1" dirty="0" smtClean="0"/>
              <a:t>3. Ошибка </a:t>
            </a:r>
            <a:r>
              <a:rPr lang="ru-RU" sz="3400" b="1" dirty="0"/>
              <a:t>в построении предложения с несогласованным приложением</a:t>
            </a:r>
          </a:p>
          <a:p>
            <a:pPr marL="0" indent="0">
              <a:buNone/>
            </a:pPr>
            <a:r>
              <a:rPr lang="ru-RU" sz="3400" b="1" dirty="0" smtClean="0"/>
              <a:t>4. Нарушение </a:t>
            </a:r>
            <a:r>
              <a:rPr lang="ru-RU" sz="3400" b="1" dirty="0"/>
              <a:t>в построении предложения с однородными членами предложения</a:t>
            </a:r>
          </a:p>
          <a:p>
            <a:pPr marL="0" indent="0">
              <a:buNone/>
            </a:pPr>
            <a:r>
              <a:rPr lang="ru-RU" sz="3400" b="1" dirty="0" smtClean="0"/>
              <a:t>5. Неверный </a:t>
            </a:r>
            <a:r>
              <a:rPr lang="ru-RU" sz="3400" b="1" dirty="0"/>
              <a:t>выбор падежной формы существительного </a:t>
            </a:r>
            <a:r>
              <a:rPr lang="ru-RU" sz="3400" b="1" dirty="0" smtClean="0"/>
              <a:t>с </a:t>
            </a:r>
            <a:r>
              <a:rPr lang="ru-RU" sz="3400" b="1" dirty="0"/>
              <a:t>предлогом</a:t>
            </a:r>
          </a:p>
        </p:txBody>
      </p:sp>
    </p:spTree>
    <p:extLst>
      <p:ext uri="{BB962C8B-B14F-4D97-AF65-F5344CB8AC3E}">
        <p14:creationId xmlns:p14="http://schemas.microsoft.com/office/powerpoint/2010/main" val="10037514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/>
          <a:lstStyle/>
          <a:p>
            <a:r>
              <a:rPr lang="ru-RU" dirty="0" smtClean="0"/>
              <a:t>Правильный ответ 27914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39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358" y="34632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Разные синтаксические конструкции нельзя соединять союзом И 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91683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Новый роман, опубликованный в журнале «Новый мир» (</a:t>
            </a:r>
            <a:r>
              <a:rPr lang="ru-RU" dirty="0" smtClean="0">
                <a:solidFill>
                  <a:srgbClr val="FF0000"/>
                </a:solidFill>
              </a:rPr>
              <a:t>причастный оборот</a:t>
            </a:r>
            <a:r>
              <a:rPr lang="ru-RU" dirty="0" smtClean="0"/>
              <a:t>!) и который рассказывает о войне (</a:t>
            </a:r>
            <a:r>
              <a:rPr lang="ru-RU" dirty="0" smtClean="0">
                <a:solidFill>
                  <a:srgbClr val="FF0000"/>
                </a:solidFill>
              </a:rPr>
              <a:t>придаточное определительное!</a:t>
            </a:r>
            <a:r>
              <a:rPr lang="ru-RU" dirty="0" smtClean="0"/>
              <a:t>), мне понравился.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Экономисты говорят об уровне инфляции (</a:t>
            </a:r>
            <a:r>
              <a:rPr lang="ru-RU" dirty="0" smtClean="0">
                <a:solidFill>
                  <a:srgbClr val="FF0000"/>
                </a:solidFill>
              </a:rPr>
              <a:t>дополнение!</a:t>
            </a:r>
            <a:r>
              <a:rPr lang="ru-RU" dirty="0" smtClean="0"/>
              <a:t>) и что задержки больше не будет (</a:t>
            </a:r>
            <a:r>
              <a:rPr lang="ru-RU" dirty="0" smtClean="0">
                <a:solidFill>
                  <a:srgbClr val="FF0000"/>
                </a:solidFill>
              </a:rPr>
              <a:t>придаточное изъяснительное!</a:t>
            </a:r>
            <a:r>
              <a:rPr lang="ru-RU" dirty="0" smtClean="0"/>
              <a:t>)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46" y="1969812"/>
            <a:ext cx="475529" cy="5303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358" y="4653136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805664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Не всегда слова разных частей речи могут образовывать ряд однородных </a:t>
            </a:r>
            <a:r>
              <a:rPr lang="ru-RU" dirty="0" smtClean="0">
                <a:solidFill>
                  <a:srgbClr val="0070C0"/>
                </a:solidFill>
              </a:rPr>
              <a:t>членов. </a:t>
            </a:r>
            <a:r>
              <a:rPr lang="ru-RU" dirty="0">
                <a:solidFill>
                  <a:srgbClr val="0070C0"/>
                </a:solidFill>
              </a:rPr>
              <a:t>Н</a:t>
            </a:r>
            <a:r>
              <a:rPr lang="ru-RU" dirty="0" smtClean="0">
                <a:solidFill>
                  <a:srgbClr val="0070C0"/>
                </a:solidFill>
              </a:rPr>
              <a:t>апри­мер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b="1" dirty="0">
                <a:solidFill>
                  <a:srgbClr val="0070C0"/>
                </a:solidFill>
              </a:rPr>
              <a:t>не сочетаются существительные и неопределенная форма </a:t>
            </a:r>
            <a:r>
              <a:rPr lang="ru-RU" b="1" dirty="0" smtClean="0">
                <a:solidFill>
                  <a:srgbClr val="0070C0"/>
                </a:solidFill>
              </a:rPr>
              <a:t>глагола!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328085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Я люблю музыку и кататься на коньках.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Я </a:t>
            </a:r>
            <a:r>
              <a:rPr lang="ru-RU" dirty="0"/>
              <a:t>люблю игру на </a:t>
            </a:r>
            <a:r>
              <a:rPr lang="ru-RU" dirty="0" smtClean="0"/>
              <a:t>фортепиано </a:t>
            </a:r>
            <a:r>
              <a:rPr lang="ru-RU" dirty="0"/>
              <a:t>и петь в </a:t>
            </a:r>
            <a:r>
              <a:rPr lang="ru-RU" dirty="0" smtClean="0"/>
              <a:t>хоре.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Он попросил чаю и переночевать в доме.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284984"/>
            <a:ext cx="475529" cy="53039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518248"/>
            <a:ext cx="475529" cy="53039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5751512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35" y="404664"/>
            <a:ext cx="855312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Обобщающее слово должно стоять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в том же падеже, что и однородные!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05433" y="2339513"/>
            <a:ext cx="8229600" cy="260165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Автор наделяет полководца Кутузова редкими душевными качествами: справедливость, благородство, простота.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35" y="2492896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727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Ошибка, когда употребляют разные предлоги при однородных членах!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614079"/>
            <a:ext cx="7441655" cy="25922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Толпы людей были повсюду: на улицах, площадях, скверах.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727" y="2780928"/>
            <a:ext cx="475529" cy="530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1712</Words>
  <Application>Microsoft Office PowerPoint</Application>
  <PresentationFormat>Экран (4:3)</PresentationFormat>
  <Paragraphs>189</Paragraphs>
  <Slides>53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7" baseType="lpstr">
      <vt:lpstr>Arial</vt:lpstr>
      <vt:lpstr>Calibri</vt:lpstr>
      <vt:lpstr>Times New Roman</vt:lpstr>
      <vt:lpstr>Тема Office</vt:lpstr>
      <vt:lpstr>Подготовка к выполнению задания №8 ЕГЭ</vt:lpstr>
      <vt:lpstr>1. ОШИБКА В ПОСТРОЕНИИ ПРЕДЛОЖЕНИЯ  С ОДНОРОДНЫМИ ЧЛЕНАМИ</vt:lpstr>
      <vt:lpstr>Ошибки при однородных членах</vt:lpstr>
      <vt:lpstr>Двойные союзы не могут связывать разные понятия!</vt:lpstr>
      <vt:lpstr>  Нередко в предложении употребляется общее дополнение при двух управляющих словах.  Ошибка появляется в том случае, если глаголы управляют разными падежами!</vt:lpstr>
      <vt:lpstr>Разные синтаксические конструкции нельзя соединять союзом И !</vt:lpstr>
      <vt:lpstr>Не всегда слова разных частей речи могут образовывать ряд однородных членов. Напри­мер, не сочетаются существительные и неопределенная форма глагола!</vt:lpstr>
      <vt:lpstr>Обобщающее слово должно стоять  в том же падеже, что и однородные!</vt:lpstr>
      <vt:lpstr>Ошибка, когда употребляют разные предлоги при однородных членах!</vt:lpstr>
      <vt:lpstr>Презентация PowerPoint</vt:lpstr>
      <vt:lpstr>Ошибка, когда определяемое слово стоит внутри причастного оборота! </vt:lpstr>
      <vt:lpstr>Неправильное окончание причастия!</vt:lpstr>
      <vt:lpstr>Отрыв определяемого слова от причастного оборота!</vt:lpstr>
      <vt:lpstr>Презентация PowerPoint</vt:lpstr>
      <vt:lpstr>Деепричастие обозначает добавочное действие при основном действии, выраженном глаголом. Следовательно, оба действия относятся к подлежащему!</vt:lpstr>
      <vt:lpstr>Деепричастие обозначает добавочное действие при основном действии, выраженном глаголом. Следовательно, оба действия относятся к подлежащему!</vt:lpstr>
      <vt:lpstr>Презентация PowerPoint</vt:lpstr>
      <vt:lpstr>Презентация PowerPoint</vt:lpstr>
      <vt:lpstr>Презентация PowerPoint</vt:lpstr>
      <vt:lpstr>Презентация PowerPoint</vt:lpstr>
      <vt:lpstr>Название (приложение) в кавычках рядом с определяемым (родовым) словом должно быть в И.п.! </vt:lpstr>
      <vt:lpstr>Но!! Название без родового понятия склоняется </vt:lpstr>
      <vt:lpstr>Презентация PowerPoint</vt:lpstr>
      <vt:lpstr>Ошибки, связанные с неправильным употреблением существительного с предлогом</vt:lpstr>
      <vt:lpstr>Презентация PowerPoint</vt:lpstr>
      <vt:lpstr>Существительные на –ие (окончание, завершение, прибытие, истечение…) при употреблении с предлогом ПО  на конце имеют только И!! </vt:lpstr>
      <vt:lpstr>Правильно употребляйте  предлог ПО с данными существительными!</vt:lpstr>
      <vt:lpstr>Помним об употреблении предлогов  из-с, в-на.</vt:lpstr>
      <vt:lpstr>Помним об употреблении  предлога К</vt:lpstr>
      <vt:lpstr>Презентация PowerPoint</vt:lpstr>
      <vt:lpstr>Местоимения КТО,КТО-НИБУДЬ,КТО-ЛИБО, НИКТО… употребляются с глаголом ЕД.ЧИСЛА! </vt:lpstr>
      <vt:lpstr>Обращаем внимание на географические названия. Род их определяем по опорному слову</vt:lpstr>
      <vt:lpstr>Сложносокращенные слова  расшифровываем, ищем опорное слово</vt:lpstr>
      <vt:lpstr>У подлежащего и сказуемого должно совпадать число  </vt:lpstr>
      <vt:lpstr>Если подлежащее выражено сочетанием сущ. в И.п. с сущ. в Т.п с предлогом С,  сказуемое ставится во множественном числе</vt:lpstr>
      <vt:lpstr>Если подлежащее выражено сочетанием числит.+ сущ.,  то сказуемое - глагол стоит во мн. числе:</vt:lpstr>
      <vt:lpstr>!!! Однако сказуемое-глагол может стоять и в единственном числе (в прошедшем времени в среднем роде):</vt:lpstr>
      <vt:lpstr>Если подлежащее — собирательное имя существительное, обозначающее количество: множество, большинство, большая часть, масса, сказуемое ставится, как правило, в единственном числе: </vt:lpstr>
      <vt:lpstr>Презентация PowerPoint</vt:lpstr>
      <vt:lpstr>Нельзя смешивать прямую и косвенную речь! </vt:lpstr>
      <vt:lpstr>Презентация PowerPoint</vt:lpstr>
      <vt:lpstr>Чтобы найти ошибку, нужно уметь определять вид и время глаголов  в предложении. </vt:lpstr>
      <vt:lpstr>Презентация PowerPoint</vt:lpstr>
      <vt:lpstr>Употребление лишнего союза</vt:lpstr>
      <vt:lpstr>Ошибки в построении сложносочинённых предложений </vt:lpstr>
      <vt:lpstr>Ошибки в построении сложноподчинённых предложений </vt:lpstr>
      <vt:lpstr>Презентация PowerPoint</vt:lpstr>
      <vt:lpstr>Презентация PowerPoint</vt:lpstr>
      <vt:lpstr>Тренинг </vt:lpstr>
      <vt:lpstr>Презентация PowerPoint</vt:lpstr>
      <vt:lpstr>Презентация PowerPoint</vt:lpstr>
      <vt:lpstr>Презентация PowerPoint</vt:lpstr>
      <vt:lpstr>Правильный ответ 27914</vt:lpstr>
    </vt:vector>
  </TitlesOfParts>
  <Company>СОШ 14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№7</dc:title>
  <dc:creator>Ткаченко Н.В.</dc:creator>
  <cp:lastModifiedBy>user</cp:lastModifiedBy>
  <cp:revision>65</cp:revision>
  <dcterms:created xsi:type="dcterms:W3CDTF">2017-11-09T07:21:41Z</dcterms:created>
  <dcterms:modified xsi:type="dcterms:W3CDTF">2021-12-18T07:15:05Z</dcterms:modified>
</cp:coreProperties>
</file>