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1%82%D0%BE%D0%BB%D1%8B%D0%BF%D0%B8%D0%BD,_%D0%9F%D1%91%D1%82%D1%80_%D0%90%D1%80%D0%BA%D0%B0%D0%B4%D1%8C%D0%B5%D0%B2%D0%B8%D1%87" TargetMode="External"/><Relationship Id="rId2" Type="http://schemas.openxmlformats.org/officeDocument/2006/relationships/hyperlink" Target="https://ru.wikipedia.org/wiki/%D0%A0%D0%BE%D1%81%D1%81%D0%B8%D0%B9%D1%81%D0%BA%D0%B0%D1%8F_%D0%B8%D0%BC%D0%BF%D0%B5%D1%80%D0%B8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s://ru.wikipedia.org/wiki/%D0%91%D0%BE%D0%B3%D1%80%D0%BE%D0%B2,_%D0%94%D0%BC%D0%B8%D1%82%D1%80%D0%B8%D0%B9_%D0%93%D1%80%D0%B8%D0%B3%D0%BE%D1%80%D1%8C%D0%B5%D0%B2%D0%B8%D1%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191000"/>
            <a:ext cx="7772400" cy="16764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ru-RU" dirty="0" err="1" smtClean="0"/>
              <a:t>Столыпинская</a:t>
            </a:r>
            <a:r>
              <a:rPr lang="ru-RU" dirty="0" smtClean="0"/>
              <a:t> аграрная реформа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019800"/>
            <a:ext cx="6400800" cy="533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История 10 класс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33800" y="2819400"/>
            <a:ext cx="5105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„Вам, господа, нужны великие потрясения; нам — нужна великая Россия.“ —  Пётр Аркадьевич Столыпин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Семен\Desktop\Pyotr_Stolypin_LOC_073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3175000" cy="430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Уметь рассказывать о </a:t>
            </a:r>
            <a:r>
              <a:rPr lang="ru-RU" dirty="0" err="1" smtClean="0"/>
              <a:t>столыпинской</a:t>
            </a:r>
            <a:r>
              <a:rPr lang="ru-RU" dirty="0" smtClean="0"/>
              <a:t> аграрной реформе и её результатах.</a:t>
            </a:r>
          </a:p>
          <a:p>
            <a:pPr marL="514350" indent="-514350">
              <a:buAutoNum type="arabicPeriod"/>
            </a:pPr>
            <a:r>
              <a:rPr lang="ru-RU" dirty="0" smtClean="0"/>
              <a:t> Объяснять термины: « отруб», «хутор», « общинное землевладение», «переселенцы</a:t>
            </a:r>
            <a:r>
              <a:rPr lang="ru-RU" dirty="0" smtClean="0"/>
              <a:t>», </a:t>
            </a:r>
            <a:r>
              <a:rPr lang="ru-RU" dirty="0" err="1" smtClean="0"/>
              <a:t>военно</a:t>
            </a:r>
            <a:r>
              <a:rPr lang="ru-RU" dirty="0" smtClean="0"/>
              <a:t> – полевые суды</a:t>
            </a:r>
            <a:r>
              <a:rPr lang="ru-RU" smtClean="0"/>
              <a:t>, кулаки.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Военно</a:t>
            </a:r>
            <a:r>
              <a:rPr lang="ru-RU" dirty="0" smtClean="0"/>
              <a:t> – полевые суды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14400"/>
            <a:ext cx="4953000" cy="57912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sz="1800" dirty="0" smtClean="0"/>
              <a:t> « Сначала – успокоение, потом – реформы» - вот девиз П. А. Столыпина. 10 августа 1906 года </a:t>
            </a:r>
            <a:r>
              <a:rPr lang="ru-RU" sz="1800" b="1" dirty="0" smtClean="0"/>
              <a:t>последовал Указ о </a:t>
            </a:r>
            <a:r>
              <a:rPr lang="ru-RU" sz="1800" b="1" dirty="0" err="1" smtClean="0"/>
              <a:t>военно</a:t>
            </a:r>
            <a:r>
              <a:rPr lang="ru-RU" sz="1800" b="1" dirty="0" smtClean="0"/>
              <a:t> – полевых судах. </a:t>
            </a:r>
            <a:r>
              <a:rPr lang="ru-RU" sz="1800" dirty="0" smtClean="0"/>
              <a:t>Военно-полевые суды вводились в местностях, объявленных на военном положении или положении чрезвычайной охраны. За 1906 — 1907 годы они были введены в 82 губерниях из 87, переведенных на военное положение или положение чрезвычайной охраны.</a:t>
            </a:r>
            <a:br>
              <a:rPr lang="ru-RU" sz="1800" dirty="0" smtClean="0"/>
            </a:br>
            <a:r>
              <a:rPr lang="ru-RU" sz="1800" b="1" dirty="0" smtClean="0"/>
              <a:t>Судебное заседание проводилось без участия в нем прокурора и защитника</a:t>
            </a:r>
            <a:r>
              <a:rPr lang="ru-RU" sz="1800" dirty="0" smtClean="0"/>
              <a:t>, хотя при этом допускались допросы свидетелей со стороны обвинения (чаще всего в их роли выступали чины полиции).</a:t>
            </a:r>
          </a:p>
          <a:p>
            <a:pPr fontAlgn="base"/>
            <a:r>
              <a:rPr lang="ru-RU" sz="1800" b="1" dirty="0" smtClean="0"/>
              <a:t>Приговор должен был выноситься не позже, чем через 48 часов и в течение 24 часов приводиться в исполнение по распоряжению начальника гарнизона. </a:t>
            </a:r>
            <a:r>
              <a:rPr lang="ru-RU" sz="1800" dirty="0" smtClean="0"/>
              <a:t>Осуждённые имели право подавать прошение о помиловании, однако 7 декабря 1906 года военное министерство отдало распоряжение «оставлять эти просьбы без движения». За восемь месяцев своего существования военно-полевые суды </a:t>
            </a:r>
            <a:r>
              <a:rPr lang="ru-RU" sz="1800" b="1" dirty="0" smtClean="0"/>
              <a:t>вынесли 1 102 смертных приговора, однако реально казнено </a:t>
            </a:r>
            <a:r>
              <a:rPr lang="ru-RU" sz="1800" dirty="0" smtClean="0"/>
              <a:t>было лишь </a:t>
            </a:r>
            <a:r>
              <a:rPr lang="ru-RU" sz="1800" b="1" dirty="0" smtClean="0"/>
              <a:t>683 человека.</a:t>
            </a:r>
          </a:p>
        </p:txBody>
      </p:sp>
      <p:pic>
        <p:nvPicPr>
          <p:cNvPr id="2050" name="Picture 2" descr="C:\Users\Семен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838200"/>
            <a:ext cx="3662313" cy="2743200"/>
          </a:xfrm>
          <a:prstGeom prst="rect">
            <a:avLst/>
          </a:prstGeom>
          <a:noFill/>
        </p:spPr>
      </p:pic>
      <p:pic>
        <p:nvPicPr>
          <p:cNvPr id="2051" name="Picture 3" descr="C:\Users\Семен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558756"/>
            <a:ext cx="2895600" cy="325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Аграрная реформа 1906 – 1911г.г.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62400" y="1066800"/>
            <a:ext cx="50292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9 ноября 1906 года – Указ о « Началах землеустройства …».  </a:t>
            </a:r>
          </a:p>
          <a:p>
            <a:pPr>
              <a:buNone/>
            </a:pPr>
            <a:r>
              <a:rPr lang="ru-RU" sz="1800" dirty="0" smtClean="0"/>
              <a:t> Указ  разрешал выход  крестьян из общины и закрепление в личную собственность надельной земли, который знаменовал собой начало аграрной реформы.</a:t>
            </a:r>
          </a:p>
          <a:p>
            <a:pPr>
              <a:buNone/>
            </a:pPr>
            <a:r>
              <a:rPr lang="ru-RU" sz="1800" dirty="0" smtClean="0"/>
              <a:t> Высочайшим указом крестьянам было предоставлено право на укрепление в собственность надельной земли и свободный выход из сельской общины. Каждый домохозяин получал возможность не только выйти из общины, но и легально продать свой земельный надел, или вместо разрозненных земельных полос в разных полях получить равноценный участок </a:t>
            </a:r>
            <a:r>
              <a:rPr lang="ru-RU" sz="1800" b="1" dirty="0" smtClean="0"/>
              <a:t>земли (отруб), </a:t>
            </a:r>
            <a:r>
              <a:rPr lang="ru-RU" sz="1800" dirty="0" smtClean="0"/>
              <a:t>или создать на своем земельном владении обособленную </a:t>
            </a:r>
            <a:r>
              <a:rPr lang="ru-RU" sz="1800" b="1" dirty="0" smtClean="0"/>
              <a:t>крестьянскую усадьбу (хутор).</a:t>
            </a:r>
          </a:p>
          <a:p>
            <a:pPr>
              <a:buNone/>
            </a:pPr>
            <a:endParaRPr lang="ru-RU" sz="1800" dirty="0"/>
          </a:p>
        </p:txBody>
      </p:sp>
      <p:pic>
        <p:nvPicPr>
          <p:cNvPr id="3075" name="Picture 3" descr="C:\Users\Семен\Desktop\b8c1623f8525c44aed0a6e525875fcf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286000"/>
            <a:ext cx="3797300" cy="247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Цели реформы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000" dirty="0" smtClean="0"/>
              <a:t> 1. Ускорить буржуазное развитие России. </a:t>
            </a:r>
          </a:p>
          <a:p>
            <a:pPr>
              <a:buNone/>
            </a:pPr>
            <a:r>
              <a:rPr lang="ru-RU" sz="2000" dirty="0" smtClean="0"/>
              <a:t> 2. Сохранить помещичье землевладение. </a:t>
            </a:r>
          </a:p>
          <a:p>
            <a:pPr>
              <a:buNone/>
            </a:pPr>
            <a:r>
              <a:rPr lang="ru-RU" sz="2000" dirty="0" smtClean="0"/>
              <a:t> 3. решить проблему аграрного перенаселения. </a:t>
            </a:r>
          </a:p>
          <a:p>
            <a:pPr>
              <a:buNone/>
            </a:pPr>
            <a:r>
              <a:rPr lang="ru-RU" sz="2000" dirty="0" smtClean="0"/>
              <a:t> 4. Воспитать у крестьянина чувство собственника. </a:t>
            </a:r>
          </a:p>
          <a:p>
            <a:pPr>
              <a:buNone/>
            </a:pPr>
            <a:r>
              <a:rPr lang="ru-RU" sz="2000" dirty="0" smtClean="0"/>
              <a:t> 5. Снять социальную напряжённость и в деревне и создать прочную социальную опору для монархии- слой  « крепких хозяев». 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b="1" dirty="0" smtClean="0"/>
              <a:t>Кроме разрушения общины было предусмотрено: </a:t>
            </a:r>
          </a:p>
          <a:p>
            <a:pPr>
              <a:buNone/>
            </a:pPr>
            <a:r>
              <a:rPr lang="ru-RU" sz="2000" dirty="0" smtClean="0"/>
              <a:t>    Предоставление ссуд Крестьянского банка для покупки земли крестьянами.</a:t>
            </a:r>
          </a:p>
          <a:p>
            <a:pPr>
              <a:buNone/>
            </a:pPr>
            <a:r>
              <a:rPr lang="ru-RU" sz="2000" dirty="0" smtClean="0"/>
              <a:t>   Переселение на Урал, в Сибирь и Казахстан.</a:t>
            </a:r>
          </a:p>
          <a:p>
            <a:pPr>
              <a:buNone/>
            </a:pPr>
            <a:r>
              <a:rPr lang="ru-RU" sz="2000" dirty="0" smtClean="0"/>
              <a:t>   Открытие сельских школ. </a:t>
            </a:r>
          </a:p>
          <a:p>
            <a:pPr>
              <a:buNone/>
            </a:pPr>
            <a:r>
              <a:rPr lang="ru-RU" sz="2000" dirty="0" smtClean="0"/>
              <a:t>В какой-то степени аграрная реформа Столыпина была похожа на создание передовых фермерских хозяйств. В стране должны были появиться в огромном количестве мелкие и средние землевладельцы, который бы не зависели напрямую от государства, а самостоятельно стремились развивать свой сектор. Этот подход находил выражение и в словах самого Столыпина, который часто подтверждал, что страна в своем развитии делает упор на «крепких» и «сильных» землевладельцев.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Первые результаты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85800"/>
            <a:ext cx="8001000" cy="3505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Официальная статистика говорит о том, что </a:t>
            </a:r>
            <a:r>
              <a:rPr lang="ru-RU" sz="2000" b="1" dirty="0" smtClean="0"/>
              <a:t>только 10% всех образовавшихся аграрных хозяйств могли претендовать на звание успешного фермерского хозяйства</a:t>
            </a:r>
            <a:r>
              <a:rPr lang="ru-RU" sz="2000" dirty="0" smtClean="0"/>
              <a:t>. Только эти 10% хозяйств использовали современную технику, удобрение, современные способы работы на земле и так далее. В конечном итоге только эти 10% хозяйств работали выгодно с экономической точки зрения. Все остальные хозяйства, которые были образованы в ходе аграрной реформы Столыпина, оказались убыточными. Связано это с тем, что подавляющее большинство выходящих из общины людей были бедняками, которые не были заинтересованы в развитии аграрного комплекса. Эти цифры характеризуют первые месяцы работы </a:t>
            </a:r>
            <a:r>
              <a:rPr lang="ru-RU" sz="2000" dirty="0" err="1" smtClean="0"/>
              <a:t>столыпинских</a:t>
            </a:r>
            <a:r>
              <a:rPr lang="ru-RU" sz="2000" dirty="0" smtClean="0"/>
              <a:t> замыслов.</a:t>
            </a:r>
            <a:endParaRPr lang="ru-RU" sz="2000" dirty="0"/>
          </a:p>
        </p:txBody>
      </p:sp>
      <p:pic>
        <p:nvPicPr>
          <p:cNvPr id="4098" name="Picture 2" descr="C:\Users\Семен\Desktop\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3733800"/>
            <a:ext cx="44196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Переселенческая политика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5105400" cy="5715000"/>
          </a:xfrm>
        </p:spPr>
        <p:txBody>
          <a:bodyPr>
            <a:normAutofit fontScale="47500" lnSpcReduction="20000"/>
          </a:bodyPr>
          <a:lstStyle/>
          <a:p>
            <a:pPr fontAlgn="t">
              <a:buNone/>
            </a:pPr>
            <a:r>
              <a:rPr lang="ru-RU" dirty="0" smtClean="0"/>
              <a:t>  Так называемые, безземельные должны были переселиться за Урал, где должны были основать свое фермерское хозяйство. Данный процесс был абсолютно добровольным и никого из крестьян правительство не заставляло переселяться в восточные регионы насильственного. Более того, политика переселения основывалась на том, чтобы предоставить крестьянам, которые решатся переехать за Урал, максимальные льготы и хорошие условия для проживания. В результате человек, который соглашался на такое переселение, получал следующие </a:t>
            </a:r>
            <a:r>
              <a:rPr lang="ru-RU" b="1" dirty="0" smtClean="0"/>
              <a:t>послабления со стороны правительства:</a:t>
            </a:r>
          </a:p>
          <a:p>
            <a:pPr fontAlgn="t">
              <a:buNone/>
            </a:pPr>
            <a:r>
              <a:rPr lang="ru-RU" dirty="0" smtClean="0"/>
              <a:t>    Фермерское хозяйство </a:t>
            </a:r>
            <a:r>
              <a:rPr lang="ru-RU" u="sng" dirty="0" smtClean="0"/>
              <a:t>крестьянина на 5 лет освобождались от любых налогов.</a:t>
            </a:r>
          </a:p>
          <a:p>
            <a:pPr fontAlgn="t">
              <a:buNone/>
            </a:pPr>
            <a:r>
              <a:rPr lang="ru-RU" dirty="0" smtClean="0"/>
              <a:t>   Крестьянин получал в свою собственность землю. Земля предоставлялась из расчета: 15 га на фермерское хозяйство, а также по 45 га на каждого из членов семьи.</a:t>
            </a:r>
          </a:p>
          <a:p>
            <a:pPr fontAlgn="t">
              <a:buNone/>
            </a:pPr>
            <a:r>
              <a:rPr lang="ru-RU" dirty="0" smtClean="0"/>
              <a:t>   Каждый переселенец получал денежную ссуду на льготных началах. Величина этой ссуды зависела от региона переселения, и в некоторых регионах достигала до 400 рублей. Это огромные деньги для Российской Империи. В любом регионе 200 рублей выдавались безвозмездно, а остальные деньги в виде ссуды.</a:t>
            </a:r>
          </a:p>
          <a:p>
            <a:pPr fontAlgn="t">
              <a:buNone/>
            </a:pPr>
            <a:r>
              <a:rPr lang="ru-RU" dirty="0" smtClean="0"/>
              <a:t>    Все мужчины, образовавшегося фермерского хозяйства, </a:t>
            </a:r>
            <a:r>
              <a:rPr lang="ru-RU" u="sng" dirty="0" smtClean="0"/>
              <a:t>освобождались от воинской повинности.</a:t>
            </a:r>
            <a:endParaRPr lang="ru-RU" u="sng" dirty="0"/>
          </a:p>
        </p:txBody>
      </p:sp>
      <p:pic>
        <p:nvPicPr>
          <p:cNvPr id="5124" name="Picture 4" descr="C:\Users\Семен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990600"/>
            <a:ext cx="3593851" cy="1676400"/>
          </a:xfrm>
          <a:prstGeom prst="rect">
            <a:avLst/>
          </a:prstGeom>
          <a:noFill/>
        </p:spPr>
      </p:pic>
      <p:pic>
        <p:nvPicPr>
          <p:cNvPr id="5125" name="Picture 5" descr="C:\Users\Семен\Desktop\122578449_5866543_peresel_bl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75598" y="2971800"/>
            <a:ext cx="3968402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Итоги переселения крестьян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213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В период с 1906 года по 1914 года в Сибирь переселилось более 3 миллионов человек. Однако проблема заключалась в том, что правительство оказалось не готово к такому массовому переселению и не успевало подготовить нормальные условия для проживания людей в конкретном регионе. В результате люди приезжали на новое место жительства, не имея никаких удобства и никаких устройств для комфортного проживания. В результате только из Сибири на прежнее место проживание вернулась порядка 17% людей.</a:t>
            </a:r>
            <a:endParaRPr lang="ru-RU" sz="1800" dirty="0"/>
          </a:p>
        </p:txBody>
      </p:sp>
      <p:pic>
        <p:nvPicPr>
          <p:cNvPr id="6146" name="Picture 2" descr="C:\Users\Семен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9" y="2971800"/>
            <a:ext cx="4762774" cy="1828800"/>
          </a:xfrm>
          <a:prstGeom prst="rect">
            <a:avLst/>
          </a:prstGeom>
          <a:noFill/>
        </p:spPr>
      </p:pic>
      <p:pic>
        <p:nvPicPr>
          <p:cNvPr id="6147" name="Picture 3" descr="C:\Users\Семен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971800"/>
            <a:ext cx="3733800" cy="1843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Итоги реформы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ru-RU" dirty="0" smtClean="0"/>
              <a:t>Если же говорить о результатах аграрной реформы, то ее основные результаты, которые были достигнуты государством за 7 лет, можно свести к следующим положениям:</a:t>
            </a:r>
          </a:p>
          <a:p>
            <a:pPr fontAlgn="t"/>
            <a:r>
              <a:rPr lang="ru-RU" dirty="0" smtClean="0"/>
              <a:t>На 10% были увеличены посевные площади по всей стране.</a:t>
            </a:r>
          </a:p>
          <a:p>
            <a:pPr fontAlgn="t"/>
            <a:r>
              <a:rPr lang="ru-RU" dirty="0" smtClean="0"/>
              <a:t>В отдельных регионах, где крестьяне массово выходили из общины, посевные площади удалось увеличить до 150%.</a:t>
            </a:r>
          </a:p>
          <a:p>
            <a:pPr fontAlgn="t"/>
            <a:r>
              <a:rPr lang="ru-RU" dirty="0" smtClean="0"/>
              <a:t>Экспорт зерна был увеличен, составляя 25% от всего мирового экспорта зерна. В урожайные годы этот показатель увеличивался до 35 - 40%.</a:t>
            </a:r>
          </a:p>
          <a:p>
            <a:pPr fontAlgn="t"/>
            <a:r>
              <a:rPr lang="ru-RU" dirty="0" smtClean="0"/>
              <a:t>Закупка сельскохозяйственного оборудования за годы проведения реформ увеличилась в 3,5 раза.</a:t>
            </a:r>
          </a:p>
          <a:p>
            <a:pPr fontAlgn="t"/>
            <a:r>
              <a:rPr lang="ru-RU" dirty="0" smtClean="0"/>
              <a:t>В 2,5 раза увеличился объем используемых удобрений.</a:t>
            </a:r>
          </a:p>
          <a:p>
            <a:pPr fontAlgn="t"/>
            <a:r>
              <a:rPr lang="ru-RU" dirty="0" smtClean="0"/>
              <a:t>Рост промышленности в стране шел колоссальными шагами +8,8% в год, Российская Империя в этом плане вышла на первое место в мире.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«Одинокий реформатор»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167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sz="2000" dirty="0" smtClean="0"/>
              <a:t>1 сентября 1911 года на председателя Совета министров </a:t>
            </a:r>
            <a:r>
              <a:rPr lang="ru-RU" sz="2000" dirty="0" smtClean="0">
                <a:hlinkClick r:id="rId2" tooltip="Российская империя"/>
              </a:rPr>
              <a:t>Российской империи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3" tooltip="Столыпин, Пётр Аркадьевич"/>
              </a:rPr>
              <a:t>Столыпина</a:t>
            </a:r>
            <a:r>
              <a:rPr lang="ru-RU" sz="2000" dirty="0" smtClean="0"/>
              <a:t> было совершено покушение секретным сотрудником Охранного отделения </a:t>
            </a:r>
            <a:r>
              <a:rPr lang="ru-RU" sz="2000" dirty="0" smtClean="0">
                <a:hlinkClick r:id="rId4" tooltip="Богров, Дмитрий Григорьевич"/>
              </a:rPr>
              <a:t>Богровым</a:t>
            </a:r>
            <a:r>
              <a:rPr lang="ru-RU" sz="2000" dirty="0" smtClean="0"/>
              <a:t>. От полученных ран через несколько дней Столыпин скончался.</a:t>
            </a:r>
            <a:endParaRPr lang="ru-RU" sz="2000" dirty="0"/>
          </a:p>
        </p:txBody>
      </p:sp>
      <p:pic>
        <p:nvPicPr>
          <p:cNvPr id="7170" name="Picture 2" descr="C:\Users\Семен\Desktop\ubijstvo_stolypina_d_85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1600" y="2743200"/>
            <a:ext cx="6350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874</Words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 Столыпинская аграрная реформа</vt:lpstr>
      <vt:lpstr> Военно – полевые суды</vt:lpstr>
      <vt:lpstr> Аграрная реформа 1906 – 1911г.г.</vt:lpstr>
      <vt:lpstr> Цели реформы</vt:lpstr>
      <vt:lpstr> Первые результаты </vt:lpstr>
      <vt:lpstr> Переселенческая политика</vt:lpstr>
      <vt:lpstr> Итоги переселения крестьян</vt:lpstr>
      <vt:lpstr>Итоги реформы</vt:lpstr>
      <vt:lpstr> «Одинокий реформатор»</vt:lpstr>
      <vt:lpstr> 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Столыпинская аграрная реформа</dc:title>
  <dc:creator>Семен</dc:creator>
  <cp:lastModifiedBy>Семен</cp:lastModifiedBy>
  <cp:revision>10</cp:revision>
  <dcterms:created xsi:type="dcterms:W3CDTF">2022-01-15T01:17:32Z</dcterms:created>
  <dcterms:modified xsi:type="dcterms:W3CDTF">2022-01-15T05:33:45Z</dcterms:modified>
</cp:coreProperties>
</file>