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76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ru-RU" dirty="0" smtClean="0"/>
              <a:t>Уголовный процесс в судопроизводстве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обществознание 11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Судебное производство (прохождение дела в суде):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838200"/>
            <a:ext cx="5105400" cy="5867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 smtClean="0"/>
              <a:t>1-я стадия</a:t>
            </a:r>
            <a:r>
              <a:rPr lang="ru-RU" dirty="0" smtClean="0"/>
              <a:t> — подготовительная — стадия, на которой осуществляется </a:t>
            </a:r>
            <a:r>
              <a:rPr lang="ru-RU" u="sng" dirty="0" smtClean="0"/>
              <a:t>предварительная проверка материалов дела, с тем чтобы не допустить рассмотрения в суде дел, в материалах которых имеются существенные нарушения уголовно-процессуального законодательства. Судья единолично решает</a:t>
            </a:r>
            <a:r>
              <a:rPr lang="ru-RU" dirty="0" smtClean="0"/>
              <a:t>, готово ли дело к рассмотрению по существу, назначает предварительное слушание (если есть основания) или возвращает дело прокурору, приостанавливает или прекращает дело либо рассматривает его с участием присяжных заседателей или назначает судебное заседание.</a:t>
            </a:r>
            <a:endParaRPr lang="ru-RU" dirty="0"/>
          </a:p>
        </p:txBody>
      </p:sp>
      <p:pic>
        <p:nvPicPr>
          <p:cNvPr id="21506" name="Picture 2" descr="C:\Users\Семен\Desktop\depositphotos_190057508-stock-photo-side-view-female-lawyer-do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2667000"/>
            <a:ext cx="3276600" cy="2392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Судебное производство (прохождение дела в суде):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" y="685800"/>
            <a:ext cx="8915400" cy="6019800"/>
          </a:xfrm>
        </p:spPr>
        <p:txBody>
          <a:bodyPr>
            <a:normAutofit fontScale="47500" lnSpcReduction="20000"/>
          </a:bodyPr>
          <a:lstStyle/>
          <a:p>
            <a:r>
              <a:rPr lang="ru-RU" b="1" i="1" dirty="0" smtClean="0"/>
              <a:t>2-я стадия</a:t>
            </a:r>
            <a:r>
              <a:rPr lang="ru-RU" dirty="0" smtClean="0"/>
              <a:t> </a:t>
            </a:r>
            <a:r>
              <a:rPr lang="ru-RU" b="1" dirty="0" smtClean="0"/>
              <a:t>— судебное разбирательство — является основной стадией судебного производства</a:t>
            </a:r>
            <a:r>
              <a:rPr lang="ru-RU" dirty="0" smtClean="0"/>
              <a:t>, да и уголовного процесса в целом.</a:t>
            </a:r>
          </a:p>
          <a:p>
            <a:r>
              <a:rPr lang="ru-RU" dirty="0" smtClean="0"/>
              <a:t>Стадия, на которой осуществляется рассмотрение и разрешение уголовного дела по существу, т. е. в судебном порядке устанавливается виновность или невиновность ли­ца, определяется мера наказания или иные правовые по­следствия.</a:t>
            </a:r>
          </a:p>
          <a:p>
            <a:r>
              <a:rPr lang="ru-RU" b="1" i="1" dirty="0" smtClean="0"/>
              <a:t>1) Подготовка к судебному заседанию</a:t>
            </a:r>
            <a:r>
              <a:rPr lang="ru-RU" b="1" dirty="0" smtClean="0"/>
              <a:t>:</a:t>
            </a:r>
            <a:r>
              <a:rPr lang="ru-RU" dirty="0" smtClean="0"/>
              <a:t> судья открывает заседание и объявляет, какое дело подлежит рассмотрению (слушанию); проверяет явку, устанавливает личность под­судимого, получил ли он обвинительное заключение, разрешает ходатайства и т. д.; разъясняет сторонам их права и обязанности.</a:t>
            </a:r>
          </a:p>
          <a:p>
            <a:r>
              <a:rPr lang="ru-RU" b="1" i="1" dirty="0" smtClean="0"/>
              <a:t>2) Судебное следствие:</a:t>
            </a:r>
            <a:r>
              <a:rPr lang="ru-RU" dirty="0" smtClean="0"/>
              <a:t> начинается с изложения прокурором обвинительного заключения. Подсудимый отвечает, понятно ли ему обвинение и признаёт ли он себя виновным. Стороны вправе задавать друг другу вопросы. Затем проводится допрос подсудимого, потерпевшего, свидетелей, </a:t>
            </a:r>
            <a:r>
              <a:rPr lang="ru-RU" dirty="0" err="1" smtClean="0"/>
              <a:t>экпертов</a:t>
            </a:r>
            <a:r>
              <a:rPr lang="ru-RU" dirty="0" smtClean="0"/>
              <a:t>.</a:t>
            </a:r>
          </a:p>
          <a:p>
            <a:r>
              <a:rPr lang="ru-RU" b="1" i="1" dirty="0" smtClean="0"/>
              <a:t>3) Прения сторон:</a:t>
            </a:r>
            <a:r>
              <a:rPr lang="ru-RU" dirty="0" smtClean="0"/>
              <a:t> состоят из речей обвинителя и защитника, потом идут так называемые реплики сторон, в которых каждая может возразить доводам другой.</a:t>
            </a:r>
          </a:p>
          <a:p>
            <a:r>
              <a:rPr lang="ru-RU" b="1" i="1" dirty="0" smtClean="0"/>
              <a:t>4) Последнее слово подсудимого</a:t>
            </a:r>
            <a:r>
              <a:rPr lang="ru-RU" dirty="0" smtClean="0"/>
              <a:t> — возможность подсудимого выразить своё отношение к обвинению и дать оценку как собственным действиям, так и результатам судебного разбирательства.</a:t>
            </a:r>
          </a:p>
          <a:p>
            <a:r>
              <a:rPr lang="ru-RU" dirty="0" smtClean="0"/>
              <a:t>Последнее слово является правом, а не обязанностью: подсудимый может отказаться от него без объяснения причин.</a:t>
            </a:r>
          </a:p>
          <a:p>
            <a:r>
              <a:rPr lang="ru-RU" b="1" i="1" dirty="0" smtClean="0"/>
              <a:t>5) Вынесение приговора,</a:t>
            </a:r>
            <a:r>
              <a:rPr lang="ru-RU" dirty="0" smtClean="0"/>
              <a:t> т. е. судебного постановления о виновности или невиновности подсудимого и назначении ему наказания, либо, соответственно, вынесении оправдания. Приговор (как и решение) должен быть законным, обоснованным и справедливым. Апелляционная жалоба (и/или апелляционное представление прокурора) на приговор или иное решение суда первой инстанции может быть подана в течение 10 суток со дня постановления приговора или вынесения иного решения суда, а осужденным, содержащимся под стражей,  — в тот же срок со дня вручения ему копий приговора, определения, постановления.</a:t>
            </a:r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Судебное производство (прохождение дела в суде):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410200"/>
          </a:xfrm>
        </p:spPr>
        <p:txBody>
          <a:bodyPr>
            <a:normAutofit fontScale="55000" lnSpcReduction="20000"/>
          </a:bodyPr>
          <a:lstStyle/>
          <a:p>
            <a:r>
              <a:rPr lang="ru-RU" b="1" i="1" dirty="0" smtClean="0"/>
              <a:t>3-я стадия</a:t>
            </a:r>
            <a:r>
              <a:rPr lang="ru-RU" dirty="0" smtClean="0"/>
              <a:t> — производство в суде второй инстанции (т. е. в вышестоящем суде) — стадия, которая наступает, если кто-либо из участников процесса воспользовался своим правом на обжалование.</a:t>
            </a:r>
          </a:p>
          <a:p>
            <a:r>
              <a:rPr lang="ru-RU" dirty="0" smtClean="0"/>
              <a:t>Основное назначение этой стадии — предупреждение вступления в законную силу приговоров и решений суда, которые являются необоснованными, незаконными или несправедливыми.</a:t>
            </a:r>
          </a:p>
          <a:p>
            <a:r>
              <a:rPr lang="ru-RU" dirty="0" smtClean="0"/>
              <a:t>Рассмотрение уголовного дела в суде второй инстан­ции завершается изменением судебного решения или ос­тавлением его без изменения. Процессуальное решение су­да второй инстанции также может быть обжаловано.</a:t>
            </a:r>
          </a:p>
          <a:p>
            <a:r>
              <a:rPr lang="ru-RU" b="1" i="1" dirty="0" smtClean="0"/>
              <a:t>4-я стадия</a:t>
            </a:r>
            <a:r>
              <a:rPr lang="ru-RU" dirty="0" smtClean="0"/>
              <a:t> — исполнение приговора — стадия, которая наступает, если решение суда первой инстанции не было обжаловано и оно вступило в законную силу.</a:t>
            </a:r>
          </a:p>
          <a:p>
            <a:r>
              <a:rPr lang="ru-RU" dirty="0" smtClean="0"/>
              <a:t>Стадия, на которой решаются вопросы, связанные с ис­полнением приговора или иного судебного решения, и со­вершаются действия, направленные на исполнение судеб­ного решения.</a:t>
            </a:r>
          </a:p>
          <a:p>
            <a:r>
              <a:rPr lang="ru-RU" b="1" i="1" dirty="0" smtClean="0"/>
              <a:t>5-я стадия</a:t>
            </a:r>
            <a:r>
              <a:rPr lang="ru-RU" dirty="0" smtClean="0"/>
              <a:t> — производство в надзорной инстанции — ста­дия, на которой вступившие в законную силу судебные решения могут быть пересмотрены в ходе производства в надзорной инстанции.</a:t>
            </a:r>
          </a:p>
          <a:p>
            <a:r>
              <a:rPr lang="ru-RU" dirty="0" smtClean="0"/>
              <a:t>Цель пересмотра — исправление судебных ошибок и недопущение исполнения незаконных или необоснован­ных приговоров или иных решений суда.</a:t>
            </a:r>
          </a:p>
          <a:p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Основные принципы уголовного процесса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762000"/>
            <a:ext cx="8534400" cy="6096000"/>
          </a:xfrm>
        </p:spPr>
        <p:txBody>
          <a:bodyPr>
            <a:normAutofit fontScale="55000" lnSpcReduction="20000"/>
          </a:bodyPr>
          <a:lstStyle/>
          <a:p>
            <a:r>
              <a:rPr lang="ru-RU" b="1" i="1" dirty="0" smtClean="0"/>
              <a:t>1) Законность</a:t>
            </a:r>
            <a:r>
              <a:rPr lang="ru-RU" dirty="0" smtClean="0"/>
              <a:t> — точно и неуклонно соблюдать и исполнять нормы уголовно-процессуального права при соверше­нии процессуальных действий на досудебных и судебных стадиях уголовного процесса.</a:t>
            </a:r>
          </a:p>
          <a:p>
            <a:r>
              <a:rPr lang="ru-RU" b="1" i="1" dirty="0" smtClean="0"/>
              <a:t>2) Осуществление правосудия только судом</a:t>
            </a:r>
            <a:r>
              <a:rPr lang="ru-RU" dirty="0" smtClean="0"/>
              <a:t> — никакой иной орган государственной власти, кроме суда, не может принимать на себя функцию отправления правосудия.</a:t>
            </a:r>
          </a:p>
          <a:p>
            <a:r>
              <a:rPr lang="ru-RU" b="1" i="1" dirty="0" smtClean="0"/>
              <a:t>3) </a:t>
            </a:r>
            <a:r>
              <a:rPr lang="ru-RU" dirty="0" smtClean="0"/>
              <a:t>Никто не может быть признан виновным в совершении преступления и подвергнут наказанию иначе как по приговору суда.</a:t>
            </a:r>
          </a:p>
          <a:p>
            <a:r>
              <a:rPr lang="ru-RU" b="1" i="1" dirty="0" smtClean="0"/>
              <a:t>4) Уважение чести и достоинства личности</a:t>
            </a:r>
            <a:r>
              <a:rPr lang="ru-RU" dirty="0" smtClean="0"/>
              <a:t> —действия, унижающие честь и досто­инство личности. Обязанность уполномоченных субъектов принимать все меры для защиты чести и достоинства всех участников уголовного процесса.</a:t>
            </a:r>
          </a:p>
          <a:p>
            <a:r>
              <a:rPr lang="ru-RU" b="1" i="1" dirty="0" smtClean="0"/>
              <a:t>5) Неприкосновенность личности</a:t>
            </a:r>
            <a:r>
              <a:rPr lang="ru-RU" dirty="0" smtClean="0"/>
              <a:t> — право на свободу и личную неприкосновенность является одним из основных прав человека, гарантируемых международными нормативными правовыми актами и Конституцией РФ. Однако закон предусматривает возможность ограничения данного права в целях предотвращения совершения новых преступлений или защиты прав и свобод иных участников уголовного процесса. Такое ограничение возможно только при наличии законных оснований и строгом соблюдении требований закона. Основанием для задержания лица или заключения его под стражу может быть судебное решение либо одно из обстоятельств, предусмотренных УПК РФ. До </a:t>
            </a:r>
            <a:r>
              <a:rPr lang="ru-RU" b="1" dirty="0" smtClean="0"/>
              <a:t>судебного решения лицо может быть задержано не более чем на 48 часов.</a:t>
            </a:r>
          </a:p>
          <a:p>
            <a:r>
              <a:rPr lang="ru-RU" dirty="0" smtClean="0"/>
              <a:t>Условия содержания лиц, заключённых под стражу, а также задержанных по подозрению в совершении преступления, должны исключать возможность угрозы их жизни и здоровью.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Основные принципы уголовного процесса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867400"/>
          </a:xfrm>
        </p:spPr>
        <p:txBody>
          <a:bodyPr>
            <a:normAutofit fontScale="40000" lnSpcReduction="20000"/>
          </a:bodyPr>
          <a:lstStyle/>
          <a:p>
            <a:r>
              <a:rPr lang="ru-RU" b="1" i="1" dirty="0" smtClean="0"/>
              <a:t>6)</a:t>
            </a:r>
            <a:r>
              <a:rPr lang="ru-RU" b="1" dirty="0" smtClean="0"/>
              <a:t> </a:t>
            </a:r>
            <a:r>
              <a:rPr lang="ru-RU" b="1" i="1" dirty="0" smtClean="0"/>
              <a:t>Охрана прав и свобод человека и гражданина в уголов­ном процессе</a:t>
            </a:r>
            <a:r>
              <a:rPr lang="ru-RU" dirty="0" smtClean="0"/>
              <a:t> — закон требует от должностных лиц (суд, прокурор, следователь, дознаватель) разъяснять подозре­ваемому, обвиняемому, потерпевшему, а также другим участникам уголовного процесса их права, обязанности и ответственность и обеспечивать возможность осуществле­ния этих прав.</a:t>
            </a:r>
          </a:p>
          <a:p>
            <a:r>
              <a:rPr lang="ru-RU" dirty="0" smtClean="0"/>
              <a:t>Закон обязывает должностных лиц и орган дознания применять необходимые меры безопасности, если потерпевшему, свидетелю или иным участникам уголовного процесса, а также их родственникам, близким родственникам или близким лицам угрожают убийством, применением насилия, уничтожением или повреждением их имущества и др.</a:t>
            </a:r>
          </a:p>
          <a:p>
            <a:r>
              <a:rPr lang="ru-RU" b="1" i="1" dirty="0" smtClean="0"/>
              <a:t>7)</a:t>
            </a:r>
            <a:r>
              <a:rPr lang="ru-RU" b="1" dirty="0" smtClean="0"/>
              <a:t> </a:t>
            </a:r>
            <a:r>
              <a:rPr lang="ru-RU" b="1" i="1" dirty="0" smtClean="0"/>
              <a:t>Неприкосновенность жилища</a:t>
            </a:r>
            <a:r>
              <a:rPr lang="ru-RU" dirty="0" smtClean="0"/>
              <a:t> — недопустимость вторжения в жилище посторонних лиц, т. е. никто не впра­ве проникать в жилище без согласия проживающих там лиц, кроме случаев, установленных федеральным законом (на основании судебного решения; если следственное действие (осмотр, обыск, выемка) не терпит отлагательств, достаточно постановления следователя).</a:t>
            </a:r>
          </a:p>
          <a:p>
            <a:r>
              <a:rPr lang="ru-RU" b="1" i="1" dirty="0" smtClean="0"/>
              <a:t>8) Тайна переписки, телефонных и иных переговоров, почтовых, телеграфных и иных сообщений</a:t>
            </a:r>
            <a:r>
              <a:rPr lang="ru-RU" dirty="0" smtClean="0"/>
              <a:t> — право граждан на тайну переписки, телефонных и иных переговоров, почтовых, телеграфных и иных сообщений, гарантированное Конституцией РФ, является одной из составляющих права человека на неприкосновенность частной жизни.</a:t>
            </a:r>
          </a:p>
          <a:p>
            <a:r>
              <a:rPr lang="ru-RU" dirty="0" smtClean="0"/>
              <a:t>Ограничение данного права допускается только на основании судебного решения (при производстве предвари­тельного расследования по уголовному делу).</a:t>
            </a:r>
          </a:p>
          <a:p>
            <a:r>
              <a:rPr lang="ru-RU" dirty="0" smtClean="0"/>
              <a:t>В некоторых случаях закон допускает прослушивание телефонных переговоров без решения суда (например, при наличии угрозы совершения тяжкого преступления, при наличии данных об угрозе государственной, военной, экономической или экологической безопасности РФ). В этих случаях постановление о прослушивании телефонных переговоров выносит орган, осуществляющий оперативно-розыскную деятельность, который уведомляет об этом суд.</a:t>
            </a:r>
          </a:p>
          <a:p>
            <a:r>
              <a:rPr lang="ru-RU" b="1" i="1" dirty="0" smtClean="0"/>
              <a:t>9)</a:t>
            </a:r>
            <a:r>
              <a:rPr lang="ru-RU" b="1" dirty="0" smtClean="0"/>
              <a:t> </a:t>
            </a:r>
            <a:r>
              <a:rPr lang="ru-RU" b="1" i="1" dirty="0" smtClean="0"/>
              <a:t>Презумпция</a:t>
            </a:r>
            <a:r>
              <a:rPr lang="ru-RU" dirty="0" smtClean="0"/>
              <a:t> (от лат. </a:t>
            </a:r>
            <a:r>
              <a:rPr lang="ru-RU" i="1" dirty="0" err="1" smtClean="0"/>
              <a:t>praesumptio</a:t>
            </a:r>
            <a:r>
              <a:rPr lang="ru-RU" dirty="0" smtClean="0"/>
              <a:t> — предположение, основанное на вероятности) невиновности — является одним из важнейших принципов демократического правово­го государства, нашедшего своё отражение во Всеобщей декларации прав человека, Конвенции о защите прав человека и основных свобод и в Международном пакте о гражданских и политических правах.</a:t>
            </a:r>
          </a:p>
          <a:p>
            <a:r>
              <a:rPr lang="ru-RU" dirty="0" smtClean="0"/>
              <a:t>Лицо считается невиновным в совершении конкретного преступления, пока его вина не будет доказана в порядке, предусмотренном УПК РФ, и установлена вступившим в законную силу приговором суда. При этом обвиняемый освобождается от обязанности доказывать свою невиновность. Неустранимые сомнения (собранные по делу доказа­тельства не позволяют сделать однозначный вывод о виновности или невиновности обвиняемого) в виновности лица толкуются в пользу обвиняемого.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Основные принципы уголовного процесса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867400"/>
          </a:xfrm>
        </p:spPr>
        <p:txBody>
          <a:bodyPr>
            <a:normAutofit fontScale="47500" lnSpcReduction="20000"/>
          </a:bodyPr>
          <a:lstStyle/>
          <a:p>
            <a:r>
              <a:rPr lang="ru-RU" b="1" i="1" dirty="0" smtClean="0"/>
              <a:t>10)</a:t>
            </a:r>
            <a:r>
              <a:rPr lang="ru-RU" b="1" dirty="0" smtClean="0"/>
              <a:t> </a:t>
            </a:r>
            <a:r>
              <a:rPr lang="ru-RU" b="1" i="1" dirty="0" smtClean="0"/>
              <a:t>Состязательность сторон</a:t>
            </a:r>
            <a:r>
              <a:rPr lang="ru-RU" dirty="0" smtClean="0"/>
              <a:t> — определяет характер взаимоотношений сторон в уголовном процессе, т. е. его участников, осуществляющих функцию обвинения (прокурор, потерпевший, частный обвинитель, гражданский истец) и функцию защиты (обвиняемый, подсудимый, его защитник, гражданский ответчик).</a:t>
            </a:r>
          </a:p>
          <a:p>
            <a:r>
              <a:rPr lang="ru-RU" dirty="0" smtClean="0"/>
              <a:t>Данный принцип означает такое построение уголовного процесса, при котором:</a:t>
            </a:r>
          </a:p>
          <a:p>
            <a:r>
              <a:rPr lang="ru-RU" dirty="0" smtClean="0"/>
              <a:t>—  функции обвинения и защиты отделены друг от друга и не могут быть возложены на один и тот же орган или одно и то же должностное лицо;</a:t>
            </a:r>
          </a:p>
          <a:p>
            <a:r>
              <a:rPr lang="ru-RU" dirty="0" smtClean="0"/>
              <a:t>—  суд не может выступать на стороне обвинения или на стороне защиты;</a:t>
            </a:r>
          </a:p>
          <a:p>
            <a:r>
              <a:rPr lang="ru-RU" dirty="0" smtClean="0"/>
              <a:t>—  стороны обвинения и защиты равноправны перед судом, т. е. они имеют равные возможности по отстаиванию своих прав и законных интересов.</a:t>
            </a:r>
          </a:p>
          <a:p>
            <a:r>
              <a:rPr lang="ru-RU" b="1" i="1" dirty="0" smtClean="0"/>
              <a:t>11) Обеспечение подозреваемому и обвиняемому права на защиту</a:t>
            </a:r>
            <a:r>
              <a:rPr lang="ru-RU" dirty="0" smtClean="0"/>
              <a:t> — данное право может осуществляться лично (т. е. самим подозреваемым или обвиняемым) либо с помощью защитника. В качестве защитника в уголовном процессе, как правило, участвует адвокат. Однако закон предусматривает возможность осуществления функции защиты и иными лицами: например, родственниками обвиняемого.</a:t>
            </a:r>
          </a:p>
          <a:p>
            <a:r>
              <a:rPr lang="ru-RU" dirty="0" smtClean="0"/>
              <a:t>Предоставленное право на защиту представляет собой совокупность прав подозреваемого или обвиняемого, позволяющих ему защищаться от предъявленного обвинения:</a:t>
            </a:r>
          </a:p>
          <a:p>
            <a:r>
              <a:rPr lang="ru-RU" dirty="0" smtClean="0"/>
              <a:t> право знать, в чём он подозревается или обвиняется;</a:t>
            </a:r>
          </a:p>
          <a:p>
            <a:r>
              <a:rPr lang="ru-RU" dirty="0" smtClean="0"/>
              <a:t> представлять доказательства своей непричастности или невиновности;</a:t>
            </a:r>
          </a:p>
          <a:p>
            <a:r>
              <a:rPr lang="ru-RU" dirty="0" smtClean="0"/>
              <a:t> заявлять ходатайства и отводы;</a:t>
            </a:r>
          </a:p>
          <a:p>
            <a:r>
              <a:rPr lang="ru-RU" dirty="0" smtClean="0"/>
              <a:t> участвовать в производстве следственных действий и знакомиться с их протоколами;</a:t>
            </a:r>
          </a:p>
          <a:p>
            <a:r>
              <a:rPr lang="ru-RU" dirty="0" smtClean="0"/>
              <a:t> приносить жалобы на действия и решения должностного лица, производящего дознание  или ведущего предварительное следствие;</a:t>
            </a:r>
          </a:p>
          <a:p>
            <a:r>
              <a:rPr lang="ru-RU" dirty="0" smtClean="0"/>
              <a:t> обжаловать приговор и иные судебные решения.</a:t>
            </a:r>
          </a:p>
          <a:p>
            <a:r>
              <a:rPr lang="ru-RU" dirty="0" smtClean="0"/>
              <a:t>Для того чтобы подозреваемый или обвиняемый в полной мере мог воспользоваться указанными правами, орга­ны, осуществляющие уголовное преследование, обязаны разъяснить ему суть предоставленных прав и обеспечить возможность пригласить защитника.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Основные принципы уголовного процесса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62500" lnSpcReduction="20000"/>
          </a:bodyPr>
          <a:lstStyle/>
          <a:p>
            <a:r>
              <a:rPr lang="ru-RU" b="1" i="1" dirty="0" smtClean="0"/>
              <a:t>2)</a:t>
            </a:r>
            <a:r>
              <a:rPr lang="ru-RU" b="1" dirty="0" smtClean="0"/>
              <a:t> </a:t>
            </a:r>
            <a:r>
              <a:rPr lang="ru-RU" b="1" i="1" dirty="0" smtClean="0"/>
              <a:t>Свобода оценки доказательств</a:t>
            </a:r>
            <a:r>
              <a:rPr lang="ru-RU" dirty="0" smtClean="0"/>
              <a:t> — закон не определяет преимуществ каких-либо видов доказательств (например, показания свидетеля или признание обвиняемым своей вины) и не устанавливает заранее их силу.</a:t>
            </a:r>
          </a:p>
          <a:p>
            <a:r>
              <a:rPr lang="ru-RU" b="1" i="1" dirty="0" smtClean="0"/>
              <a:t>13) Язык уголовного процесса</a:t>
            </a:r>
            <a:r>
              <a:rPr lang="ru-RU" dirty="0" smtClean="0"/>
              <a:t> — уголовный процесс в РФ ведётся на русском языке. В любой из республик, входящих в состав РФ, уголовный процесс может осуществляться на её государственном языке.</a:t>
            </a:r>
          </a:p>
          <a:p>
            <a:r>
              <a:rPr lang="ru-RU" dirty="0" smtClean="0"/>
              <a:t>Участникам уголовного процесса, не владеющим или недостаточно владеющим языком, на котором ведётся производство по уголовному делу, должно быть разъяснено и обеспечено право делать заявления, давать объяснения и показания, заявлять ходатайства, выступать в суде на родном языке или другом языке, которым они владеют, а так­же бесплатно пользоваться помощью переводчика.</a:t>
            </a:r>
          </a:p>
          <a:p>
            <a:r>
              <a:rPr lang="ru-RU" b="1" i="1" dirty="0" smtClean="0"/>
              <a:t>14) Право на обжалование процессуальных действий и решений</a:t>
            </a:r>
            <a:r>
              <a:rPr lang="ru-RU" dirty="0" smtClean="0"/>
              <a:t> — закон возлагает на должностных лиц правоохранительных органов обязанность разъяснять участникам уголовного процесса возможность обжалования процессуальных действий и решений.</a:t>
            </a:r>
          </a:p>
          <a:p>
            <a:r>
              <a:rPr lang="ru-RU" dirty="0" smtClean="0"/>
              <a:t>Каждому осуждённому гарантируется право на обжалование приговора в вышестоящий суд.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Участники уголовного процесса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791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Суд. </a:t>
            </a:r>
          </a:p>
          <a:p>
            <a:r>
              <a:rPr lang="ru-RU" dirty="0" smtClean="0"/>
              <a:t>  Только суд вправе признать лицо виновным в со­вершении преступления и назначить ему уголовное наказание.</a:t>
            </a:r>
          </a:p>
          <a:p>
            <a:r>
              <a:rPr lang="ru-RU" dirty="0" smtClean="0"/>
              <a:t>Суд бывает или единоличным, или (при тяжких и особо тяжких преступлениях) в составе трёх судей, либо с участием присяжных заседателей. Федеральный или мировой судья, рассматривающий уголовное дело единолично, либо один судья из коллегии судей председательствует в судебном заседании.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Участники уголовного процесса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364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Участники со стороны обвинения </a:t>
            </a:r>
            <a:r>
              <a:rPr lang="ru-RU" sz="1800" dirty="0" smtClean="0"/>
              <a:t>— должностные лица, осуществляющие уголовное преследование, и иные лица, преследующие цель изобличения подозреваемого или обвиняемого в совершении преступления </a:t>
            </a:r>
          </a:p>
          <a:p>
            <a:r>
              <a:rPr lang="ru-RU" sz="1800" b="1" dirty="0" smtClean="0"/>
              <a:t>  П</a:t>
            </a:r>
            <a:r>
              <a:rPr lang="ru-RU" sz="1800" b="1" i="1" dirty="0" smtClean="0"/>
              <a:t>рокурор</a:t>
            </a:r>
            <a:r>
              <a:rPr lang="ru-RU" sz="1800" dirty="0" smtClean="0"/>
              <a:t> надзирает за следствием и дознанием и поддерживает обвинение в суде, обеспечивая его законность и обоснованность.</a:t>
            </a:r>
          </a:p>
          <a:p>
            <a:r>
              <a:rPr lang="ru-RU" sz="1800" b="1" dirty="0" smtClean="0"/>
              <a:t> </a:t>
            </a:r>
            <a:r>
              <a:rPr lang="ru-RU" sz="1800" b="1" i="1" dirty="0" smtClean="0"/>
              <a:t>Следователь</a:t>
            </a:r>
            <a:r>
              <a:rPr lang="ru-RU" sz="1800" dirty="0" smtClean="0"/>
              <a:t> проводит предварительное, т. е. досудебное, следствие.</a:t>
            </a:r>
          </a:p>
          <a:p>
            <a:r>
              <a:rPr lang="ru-RU" sz="1800" b="1" dirty="0" smtClean="0"/>
              <a:t> </a:t>
            </a:r>
            <a:r>
              <a:rPr lang="ru-RU" sz="1800" b="1" i="1" dirty="0" smtClean="0"/>
              <a:t>Орган дознания</a:t>
            </a:r>
            <a:r>
              <a:rPr lang="ru-RU" sz="1800" dirty="0" smtClean="0"/>
              <a:t> проводит дознание, т. е. неотложные следственные действия, а также следствие по несложным делам (обычно это органы внутренних дел и их сотрудники).</a:t>
            </a:r>
          </a:p>
          <a:p>
            <a:r>
              <a:rPr lang="ru-RU" sz="1800" b="1" dirty="0" smtClean="0"/>
              <a:t> </a:t>
            </a:r>
            <a:r>
              <a:rPr lang="ru-RU" sz="1800" b="1" i="1" dirty="0" smtClean="0"/>
              <a:t>Дознаватель</a:t>
            </a:r>
            <a:r>
              <a:rPr lang="ru-RU" sz="1800" dirty="0" smtClean="0"/>
              <a:t> осуществляет предварительное расследование в форме дознания.</a:t>
            </a:r>
          </a:p>
          <a:p>
            <a:r>
              <a:rPr lang="ru-RU" sz="1800" dirty="0" smtClean="0"/>
              <a:t> </a:t>
            </a:r>
            <a:r>
              <a:rPr lang="ru-RU" sz="1800" b="1" i="1" dirty="0" smtClean="0"/>
              <a:t>Потерпевший</a:t>
            </a:r>
            <a:r>
              <a:rPr lang="ru-RU" sz="1800" i="1" dirty="0" smtClean="0"/>
              <a:t> — </a:t>
            </a:r>
            <a:r>
              <a:rPr lang="ru-RU" sz="1800" dirty="0" smtClean="0"/>
              <a:t>физическое лицо, которому преступлением причинён физический, имущественный или моральный вред, либо юридическое лицо в случае причинения преступлением вреда его имуществу или деловой репута­ции.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Участники уголовного процесса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Участники со стороны защиты</a:t>
            </a:r>
            <a:r>
              <a:rPr lang="ru-RU" sz="1800" dirty="0" smtClean="0"/>
              <a:t> — лица, осуществляющие функцию защиты от обвинения  </a:t>
            </a:r>
          </a:p>
          <a:p>
            <a:r>
              <a:rPr lang="ru-RU" sz="1800" b="1" dirty="0" smtClean="0"/>
              <a:t> </a:t>
            </a:r>
            <a:r>
              <a:rPr lang="ru-RU" sz="1800" b="1" i="1" dirty="0" smtClean="0"/>
              <a:t>Подозреваемый </a:t>
            </a:r>
            <a:r>
              <a:rPr lang="ru-RU" sz="1800" i="1" dirty="0" smtClean="0"/>
              <a:t>—</a:t>
            </a:r>
            <a:r>
              <a:rPr lang="ru-RU" sz="1800" dirty="0" smtClean="0"/>
              <a:t> лицо, подозреваемое в со­вершении преступления, в отношении которо­го применено одно из трёх действий:</a:t>
            </a:r>
          </a:p>
          <a:p>
            <a:r>
              <a:rPr lang="ru-RU" sz="1800" dirty="0" smtClean="0"/>
              <a:t>— возбуждение уголовного дела;</a:t>
            </a:r>
          </a:p>
          <a:p>
            <a:r>
              <a:rPr lang="ru-RU" sz="1800" dirty="0" smtClean="0"/>
              <a:t>— задержание по подозрению в совершении пре­ступления;</a:t>
            </a:r>
          </a:p>
          <a:p>
            <a:r>
              <a:rPr lang="ru-RU" sz="1800" dirty="0" smtClean="0"/>
              <a:t>— применение меры пресечения в виде заключе­ния под стражу.</a:t>
            </a:r>
          </a:p>
          <a:p>
            <a:r>
              <a:rPr lang="ru-RU" sz="1800" b="1" i="1" dirty="0" smtClean="0"/>
              <a:t> Обвиняемый</a:t>
            </a:r>
            <a:r>
              <a:rPr lang="ru-RU" sz="1800" dirty="0" smtClean="0"/>
              <a:t> — лицо, в отношении которого вынесено постановление о привлечении его в качестве обвиняемого либо вынесен обвини­тельный акт.</a:t>
            </a:r>
          </a:p>
          <a:p>
            <a:r>
              <a:rPr lang="ru-RU" sz="1800" b="1" i="1" dirty="0" smtClean="0"/>
              <a:t> Подсудимый </a:t>
            </a:r>
            <a:r>
              <a:rPr lang="ru-RU" sz="1800" i="1" dirty="0" smtClean="0"/>
              <a:t>—</a:t>
            </a:r>
            <a:r>
              <a:rPr lang="ru-RU" sz="1800" dirty="0" smtClean="0"/>
              <a:t> им становится обвиняемый после передачи дела в суд.</a:t>
            </a:r>
          </a:p>
          <a:p>
            <a:r>
              <a:rPr lang="ru-RU" sz="1800" i="1" dirty="0" smtClean="0"/>
              <a:t> </a:t>
            </a:r>
            <a:r>
              <a:rPr lang="ru-RU" sz="1800" b="1" i="1" dirty="0" smtClean="0"/>
              <a:t>Защитник</a:t>
            </a:r>
            <a:r>
              <a:rPr lang="ru-RU" sz="1800" i="1" dirty="0" smtClean="0"/>
              <a:t> —</a:t>
            </a:r>
            <a:r>
              <a:rPr lang="ru-RU" sz="1800" dirty="0" smtClean="0"/>
              <a:t> лицо, осуществляющее защиту прав и законных интересов подозреваемого, обвиняемого или подсудимого и оказывающее им юридическую помощь при производстве по уголовному делу. Обычно это адвокат. Он име­ет примерно такие же процессуальные права, как и его клиент.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Особенности уголовного процесса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838200"/>
            <a:ext cx="6553200" cy="5791200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    Уголовный процесс </a:t>
            </a:r>
            <a:r>
              <a:rPr lang="ru-RU" i="1" dirty="0" smtClean="0"/>
              <a:t>— это производство по уголовному делу, урегулированное федеральным уголовно-процессуальным законодательством.</a:t>
            </a:r>
            <a:endParaRPr lang="ru-RU" dirty="0"/>
          </a:p>
        </p:txBody>
      </p:sp>
      <p:pic>
        <p:nvPicPr>
          <p:cNvPr id="1026" name="Picture 2" descr="C:\Users\Семен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828800"/>
            <a:ext cx="3409950" cy="47739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Участники уголовного процесс</a:t>
            </a:r>
            <a:r>
              <a:rPr lang="ru-RU" b="1" dirty="0" smtClean="0"/>
              <a:t>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Иные участники, </a:t>
            </a:r>
            <a:r>
              <a:rPr lang="ru-RU" sz="1800" dirty="0" smtClean="0"/>
              <a:t>привлекаемые к участию в процессе, — лица, не заинтересованные в исходе уголовного дела </a:t>
            </a:r>
          </a:p>
          <a:p>
            <a:r>
              <a:rPr lang="ru-RU" sz="1800" i="1" dirty="0" smtClean="0"/>
              <a:t> </a:t>
            </a:r>
            <a:r>
              <a:rPr lang="ru-RU" sz="1800" b="1" i="1" dirty="0" smtClean="0"/>
              <a:t>Свидетель</a:t>
            </a:r>
            <a:r>
              <a:rPr lang="ru-RU" sz="1800" dirty="0" smtClean="0"/>
              <a:t> — лицо, которому могут быть известны какие-либо обстоятельства, имеющие значение для расследования и разрешения уголовного дела, и которое вызвано для дачи показаний.</a:t>
            </a:r>
          </a:p>
          <a:p>
            <a:r>
              <a:rPr lang="ru-RU" sz="1800" b="1" i="1" dirty="0" smtClean="0"/>
              <a:t>Эксперт</a:t>
            </a:r>
            <a:r>
              <a:rPr lang="ru-RU" sz="1800" dirty="0" smtClean="0"/>
              <a:t> — лицо, обладающее специальными знаниями и назначенное для производства судебной экспертизы и дачи заключения.</a:t>
            </a:r>
          </a:p>
          <a:p>
            <a:r>
              <a:rPr lang="ru-RU" sz="1800" i="1" dirty="0" smtClean="0"/>
              <a:t> </a:t>
            </a:r>
            <a:r>
              <a:rPr lang="ru-RU" sz="1800" b="1" i="1" dirty="0" smtClean="0"/>
              <a:t>Специалист</a:t>
            </a:r>
            <a:r>
              <a:rPr lang="ru-RU" sz="1800" b="1" dirty="0" smtClean="0"/>
              <a:t> </a:t>
            </a:r>
            <a:r>
              <a:rPr lang="ru-RU" sz="1800" dirty="0" smtClean="0"/>
              <a:t>— лицо, обладающее специальными знаниями, которое привлекается к участию в процессуальных действиях для оказания содействия лицам, производящим расследование, и суду (поиск и обнаружение невидимых или слабо видимых следов и иных доказательств, изготовление слепков, оттисков, содействие применению технических средств в исследовании материалов уголовного дела и др.).</a:t>
            </a:r>
          </a:p>
          <a:p>
            <a:r>
              <a:rPr lang="ru-RU" sz="1800" i="1" dirty="0" smtClean="0"/>
              <a:t> </a:t>
            </a:r>
            <a:r>
              <a:rPr lang="ru-RU" sz="1800" b="1" i="1" dirty="0" smtClean="0"/>
              <a:t>Переводчик</a:t>
            </a:r>
            <a:r>
              <a:rPr lang="ru-RU" sz="1800" dirty="0" smtClean="0"/>
              <a:t> — лицо, свободно владеющее языком, знание которого необходимо для перевода, и привлекаемое к участию в уголовном судопроизводстве.</a:t>
            </a:r>
          </a:p>
          <a:p>
            <a:r>
              <a:rPr lang="ru-RU" sz="1800" i="1" dirty="0" smtClean="0"/>
              <a:t> </a:t>
            </a:r>
            <a:r>
              <a:rPr lang="ru-RU" sz="1800" b="1" i="1" dirty="0" smtClean="0"/>
              <a:t>Понятой</a:t>
            </a:r>
            <a:r>
              <a:rPr lang="ru-RU" sz="1800" b="1" dirty="0" smtClean="0"/>
              <a:t> </a:t>
            </a:r>
            <a:r>
              <a:rPr lang="ru-RU" sz="1800" dirty="0" smtClean="0"/>
              <a:t>— лицо, привлекаемое для удостоверения факта производства следственного действия, а также его содержания, хода и результатов.</a:t>
            </a:r>
          </a:p>
          <a:p>
            <a:r>
              <a:rPr lang="ru-RU" sz="1800" dirty="0" smtClean="0"/>
              <a:t> 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ru-RU" sz="3600" dirty="0" smtClean="0"/>
              <a:t>сроки давности в уголовном процессе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sz="1800" b="1" dirty="0" smtClean="0"/>
              <a:t>Сроки </a:t>
            </a:r>
            <a:r>
              <a:rPr lang="ru-RU" sz="1800" b="1" dirty="0" smtClean="0"/>
              <a:t>давности привлечения к уголовной </a:t>
            </a:r>
            <a:r>
              <a:rPr lang="ru-RU" sz="1800" b="1" dirty="0" smtClean="0"/>
              <a:t>ответственности</a:t>
            </a:r>
            <a:r>
              <a:rPr lang="ru-RU" sz="1800" dirty="0" smtClean="0"/>
              <a:t> </a:t>
            </a:r>
          </a:p>
          <a:p>
            <a:r>
              <a:rPr lang="ru-RU" sz="1800" dirty="0" smtClean="0"/>
              <a:t>В соответствии с п. 3 ч. 1 ст. 24 УПК РФ уголовное дело не может быть возбуждено, а возбужденное уголовное дело подлежит прекращению при истечении сроков давности уголовного преследования.</a:t>
            </a:r>
          </a:p>
          <a:p>
            <a:r>
              <a:rPr lang="ru-RU" sz="1800" dirty="0" smtClean="0"/>
              <a:t>Лицо освобождается от уголовной ответственности, если со дня совершения преступления небольшой тяжести истекло 2 года, средней тяжести - 6 лет, тяжкого преступления - 10 лет, особо тяжкого - 15 лет. По каждому преступлению сроки исчисляются самостоятельно.</a:t>
            </a:r>
          </a:p>
          <a:p>
            <a:r>
              <a:rPr lang="ru-RU" sz="1800" dirty="0" smtClean="0"/>
              <a:t>К лицам, совершившим преступления, предусмотренные ст. ст. 205, 205.1, 205.3, 205.4, 205.5, ч. ч. 3 и 4 ст. 206, ч. 4 ст. 211, ст. ст. 353, 356, 357, 358, 361 УК РФ, а равно совершившим сопряженные с осуществлением террористической деятельности преступления, предусмотренные ст. ст. 277, 278, 279 и 360 УК РФ, сроки давности не применяются.</a:t>
            </a:r>
          </a:p>
          <a:p>
            <a:r>
              <a:rPr lang="ru-RU" sz="1800" dirty="0" smtClean="0"/>
              <a:t>Вопрос о применении сроков давности к лицу, совершившему преступление, наказуемое смертной казнью или пожизненным лишением свободы, решается судом. Если суд не сочтет возможным освободить указанное лицо от уголовной ответственности в связи с истечением сроков давности, то смертная казнь и пожизненное лишение свободы не применяются (ч. 4 ст. 78 УК РФ).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1.</a:t>
            </a:r>
            <a:r>
              <a:rPr lang="ru-RU" sz="1800" b="1" dirty="0" smtClean="0"/>
              <a:t> </a:t>
            </a:r>
            <a:r>
              <a:rPr lang="ru-RU" sz="1800" dirty="0" smtClean="0"/>
              <a:t>Найдите в приведённом ниже списке принципы уголов­ного процесса. Запишите цифры, под которыми он указаны:  </a:t>
            </a:r>
          </a:p>
          <a:p>
            <a:r>
              <a:rPr lang="ru-RU" sz="1900" dirty="0" smtClean="0"/>
              <a:t>1) толкование неустранимых сомнений в виновности обвиняемого не в его пользу</a:t>
            </a:r>
          </a:p>
          <a:p>
            <a:r>
              <a:rPr lang="ru-RU" sz="1900" dirty="0" smtClean="0"/>
              <a:t>2) наличие преимуществ у стороны обвинения</a:t>
            </a:r>
          </a:p>
          <a:p>
            <a:r>
              <a:rPr lang="ru-RU" sz="1900" dirty="0" smtClean="0"/>
              <a:t>3) обеспечение обвиняемому права на защиту</a:t>
            </a:r>
          </a:p>
          <a:p>
            <a:r>
              <a:rPr lang="ru-RU" sz="1900" dirty="0" smtClean="0"/>
              <a:t>4) осуществление правосудия только прокуратурой</a:t>
            </a:r>
          </a:p>
          <a:p>
            <a:r>
              <a:rPr lang="ru-RU" sz="1900" dirty="0" smtClean="0"/>
              <a:t>5) право на обжалование процессуальных действий и решений</a:t>
            </a:r>
          </a:p>
          <a:p>
            <a:r>
              <a:rPr lang="ru-RU" sz="1900" dirty="0" smtClean="0"/>
              <a:t>6) неприкосновенность личности</a:t>
            </a:r>
          </a:p>
          <a:p>
            <a:pPr>
              <a:buNone/>
            </a:pPr>
            <a:r>
              <a:rPr lang="ru-RU" sz="1800" dirty="0" smtClean="0"/>
              <a:t>2. Четырнадцатилетний подросток совершил вооружённое нападение на прохожего. Суд квалифицировал его деяние как преступное. Назовите любые два аргумента (основания) для данного решения. Какой вид ответственности повлекут за собой действия подростка? </a:t>
            </a:r>
            <a:endParaRPr lang="ru-RU" sz="1800" b="1" dirty="0" smtClean="0"/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ответы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1 – 3, 5, 6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2 - </a:t>
            </a:r>
            <a:r>
              <a:rPr lang="ru-RU" sz="2000" dirty="0" smtClean="0"/>
              <a:t>Аргументы (основания):</a:t>
            </a:r>
          </a:p>
          <a:p>
            <a:pPr>
              <a:buNone/>
            </a:pPr>
            <a:r>
              <a:rPr lang="ru-RU" sz="2000" dirty="0" smtClean="0"/>
              <a:t>   1) деяние запрещено законом;</a:t>
            </a:r>
          </a:p>
          <a:p>
            <a:pPr>
              <a:buNone/>
            </a:pPr>
            <a:r>
              <a:rPr lang="ru-RU" sz="2000" dirty="0" smtClean="0"/>
              <a:t>   2) деяние совершил субъект, подлежащий юридической ответственности.</a:t>
            </a:r>
          </a:p>
          <a:p>
            <a:pPr>
              <a:buNone/>
            </a:pPr>
            <a:r>
              <a:rPr lang="ru-RU" sz="2000" b="1" dirty="0" smtClean="0"/>
              <a:t>   </a:t>
            </a:r>
            <a:r>
              <a:rPr lang="ru-RU" sz="2000" dirty="0" smtClean="0"/>
              <a:t>2. Указание на то, что действия повлекут за собой уголовную ответственность.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Стадии уголовного процесса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14400"/>
            <a:ext cx="7239000" cy="57912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2000" dirty="0" smtClean="0"/>
              <a:t>Стадии уголовного процесса – это предусмотренные УПК РФ </a:t>
            </a:r>
            <a:r>
              <a:rPr lang="ru-RU" sz="2000" b="1" dirty="0" smtClean="0"/>
              <a:t>шесть последовательно сменяющих друг друга </a:t>
            </a:r>
            <a:r>
              <a:rPr lang="ru-RU" sz="2000" dirty="0" smtClean="0"/>
              <a:t>взаимосвязанных   его частей, каждая из которых характеризуется спецификой деятельности  участников уголовного судопроизводства и </a:t>
            </a:r>
            <a:r>
              <a:rPr lang="ru-RU" sz="2000" b="1" dirty="0" smtClean="0"/>
              <a:t>завершается процессуальным решением. </a:t>
            </a:r>
          </a:p>
          <a:p>
            <a:pPr>
              <a:buNone/>
            </a:pPr>
            <a:r>
              <a:rPr lang="ru-RU" sz="2000" b="1" dirty="0" smtClean="0"/>
              <a:t> Досудебные: </a:t>
            </a:r>
          </a:p>
          <a:p>
            <a:pPr marL="457200" indent="-457200">
              <a:buAutoNum type="arabicPeriod"/>
            </a:pPr>
            <a:r>
              <a:rPr lang="ru-RU" sz="2000" b="1" dirty="0" smtClean="0"/>
              <a:t>Возбуждение уголовного дела </a:t>
            </a:r>
          </a:p>
          <a:p>
            <a:pPr marL="457200" indent="-457200">
              <a:buAutoNum type="arabicPeriod"/>
            </a:pPr>
            <a:r>
              <a:rPr lang="ru-RU" sz="2000" b="1" dirty="0" smtClean="0"/>
              <a:t> Предварительное расследование </a:t>
            </a:r>
          </a:p>
          <a:p>
            <a:pPr marL="457200" indent="-457200">
              <a:buNone/>
            </a:pPr>
            <a:r>
              <a:rPr lang="ru-RU" sz="2000" b="1" dirty="0" smtClean="0"/>
              <a:t>   Судебные: </a:t>
            </a:r>
          </a:p>
          <a:p>
            <a:pPr marL="457200" indent="-457200">
              <a:buNone/>
            </a:pPr>
            <a:r>
              <a:rPr lang="ru-RU" sz="2000" b="1" dirty="0" smtClean="0"/>
              <a:t> 3. производство в суде первой инстанции </a:t>
            </a:r>
          </a:p>
          <a:p>
            <a:pPr marL="457200" indent="-457200">
              <a:buNone/>
            </a:pPr>
            <a:r>
              <a:rPr lang="ru-RU" sz="2000" b="1" dirty="0" smtClean="0"/>
              <a:t> 4. производство в суде второй инстанции</a:t>
            </a:r>
          </a:p>
          <a:p>
            <a:pPr marL="457200" indent="-457200">
              <a:buNone/>
            </a:pPr>
            <a:r>
              <a:rPr lang="ru-RU" sz="2000" b="1" dirty="0" smtClean="0"/>
              <a:t> 5. исполнение приговора</a:t>
            </a:r>
          </a:p>
          <a:p>
            <a:pPr marL="457200" indent="-457200">
              <a:buNone/>
            </a:pPr>
            <a:r>
              <a:rPr lang="ru-RU" sz="2000" b="1" dirty="0" smtClean="0"/>
              <a:t> 6. пересмотр вступивших в  законную силу   решений ( приговоров, определений и постановлений суда)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Досудебное производство: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867400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/>
              <a:t>1-я стадия</a:t>
            </a:r>
            <a:r>
              <a:rPr lang="ru-RU" dirty="0" smtClean="0"/>
              <a:t> — </a:t>
            </a:r>
            <a:r>
              <a:rPr lang="ru-RU" b="1" dirty="0" smtClean="0"/>
              <a:t>возбуждение уголовного дела </a:t>
            </a:r>
            <a:r>
              <a:rPr lang="ru-RU" dirty="0" smtClean="0"/>
              <a:t>— стадия, на которой устанавливается наличие оснований (достаточных данных, указывающих на признаки преступления) для начала производства по уголовному делу.</a:t>
            </a:r>
          </a:p>
          <a:p>
            <a:r>
              <a:rPr lang="ru-RU" dirty="0" smtClean="0"/>
              <a:t>Поводом служат заявление о преступлении, явка с повинной, иное сообщение о совершённом или готовящемся преступлении в органы внутренних дел, прокуратуру.</a:t>
            </a:r>
          </a:p>
          <a:p>
            <a:r>
              <a:rPr lang="ru-RU" b="1" dirty="0" smtClean="0"/>
              <a:t>Решение о возбуждении уголовного дела </a:t>
            </a:r>
            <a:r>
              <a:rPr lang="ru-RU" dirty="0" smtClean="0"/>
              <a:t>принимается уполномоченными органами и должностными лицами (прокурор, следователь, дознаватель, мировой судья) и </a:t>
            </a:r>
            <a:r>
              <a:rPr lang="ru-RU" b="1" dirty="0" smtClean="0"/>
              <a:t>оформляется соответствующим постановлением.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Досудебное производство: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 smtClean="0"/>
              <a:t>2-я стадия</a:t>
            </a:r>
            <a:r>
              <a:rPr lang="ru-RU" dirty="0" smtClean="0"/>
              <a:t> — предварительное расследование — стадия, на которой собираются, проверяются и закрепляются </a:t>
            </a:r>
            <a:r>
              <a:rPr lang="ru-RU" b="1" dirty="0" smtClean="0"/>
              <a:t>доказательства </a:t>
            </a:r>
            <a:r>
              <a:rPr lang="ru-RU" dirty="0" smtClean="0"/>
              <a:t>(показания подозреваемого, обвиняемого; показания потерпевшего, свидетеля; заключение эксперта; вещественные доказательства; протоколы следственных и судебных действий и др.), свидетельствующие о виновности или невиновности лица и других обстоятельств совершения преступления, т. е. производится формирование </a:t>
            </a:r>
            <a:r>
              <a:rPr lang="ru-RU" b="1" dirty="0" smtClean="0"/>
              <a:t>доказательственной базы по уголовному делу.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Семен\Desktop\img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381000"/>
            <a:ext cx="8458199" cy="601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Законом установлены </a:t>
            </a:r>
            <a:r>
              <a:rPr lang="ru-RU" sz="2800" b="1" dirty="0" smtClean="0"/>
              <a:t>две формы предварительного расследования</a:t>
            </a:r>
            <a:r>
              <a:rPr lang="ru-RU" sz="2800" dirty="0" smtClean="0"/>
              <a:t> — предварительное следствие и дознание.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На стадии предварительного расследования производятся перечисленные в законе следственные действия: осмотр, обыск, следственный эксперимент, очная ставка, опознание, выемка (т. е. изъятие предметов, документов и др.).  </a:t>
            </a:r>
          </a:p>
          <a:p>
            <a:pPr>
              <a:buNone/>
            </a:pPr>
            <a:r>
              <a:rPr lang="ru-RU" sz="1800" dirty="0" smtClean="0"/>
              <a:t>Орган дознания, дознаватель, следователь вправе задержать лицо по подозрению в совершении преступления, за которое может быть назначено наказание в виде лишения свободы. После </a:t>
            </a:r>
            <a:r>
              <a:rPr lang="ru-RU" sz="1800" b="1" dirty="0" smtClean="0"/>
              <a:t>доставления подозреваемого в орган дознания или к следователю в срок не более 2 часов должен быть составлен протокол задержания</a:t>
            </a:r>
            <a:r>
              <a:rPr lang="ru-RU" sz="1800" dirty="0" smtClean="0"/>
              <a:t>, в котором делается отметка о том, что подозреваемому разъяснены его права, предусмотренные Уголовно-процессуальным кодексом (УПК) РФ. Протокол подписывается лицом, его составившим, и подозреваемым.</a:t>
            </a:r>
          </a:p>
          <a:p>
            <a:pPr>
              <a:buNone/>
            </a:pPr>
            <a:r>
              <a:rPr lang="ru-RU" sz="1800" dirty="0" smtClean="0"/>
              <a:t>Подозреваемый должен быть допрошен в соответствии с требованиями УПК РФ. До начала допроса подозреваемому по его просьбе обеспечивается свидание с защитником наедине и конфиденциально.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Меры пресечения, применяемые к подозреваемому (обвиняемому):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066800"/>
            <a:ext cx="6019800" cy="56388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1) подписка о невыезде;</a:t>
            </a:r>
          </a:p>
          <a:p>
            <a:r>
              <a:rPr lang="ru-RU" dirty="0" smtClean="0"/>
              <a:t>2) залог;</a:t>
            </a:r>
          </a:p>
          <a:p>
            <a:r>
              <a:rPr lang="ru-RU" dirty="0" smtClean="0"/>
              <a:t>3) заключение под стражу;</a:t>
            </a:r>
          </a:p>
          <a:p>
            <a:r>
              <a:rPr lang="ru-RU" dirty="0" smtClean="0"/>
              <a:t>4) присмотр за несовершеннолетним подозреваемым (об­виняемым);</a:t>
            </a:r>
          </a:p>
          <a:p>
            <a:r>
              <a:rPr lang="ru-RU" dirty="0" smtClean="0"/>
              <a:t>5) личное поручительство;</a:t>
            </a:r>
          </a:p>
          <a:p>
            <a:r>
              <a:rPr lang="ru-RU" dirty="0" smtClean="0"/>
              <a:t>6) домашний арест;</a:t>
            </a:r>
          </a:p>
          <a:p>
            <a:r>
              <a:rPr lang="ru-RU" dirty="0" smtClean="0"/>
              <a:t>7) наблюдение командования воинской части.</a:t>
            </a:r>
          </a:p>
          <a:p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 descr="Уточнены нормы о применении меры пресечения в виде заключения под страж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2209800"/>
            <a:ext cx="27432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600" dirty="0" smtClean="0"/>
              <a:t>Окончание предварительного расследования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914400"/>
            <a:ext cx="6629400" cy="563880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По окончании предварительного расследования может быть вынесено решение о прекращении уголовного преследования или уголовного дела либо обвинительный документ:</a:t>
            </a:r>
          </a:p>
          <a:p>
            <a:r>
              <a:rPr lang="ru-RU" dirty="0" smtClean="0"/>
              <a:t>1) </a:t>
            </a:r>
            <a:r>
              <a:rPr lang="ru-RU" b="1" dirty="0" smtClean="0"/>
              <a:t>обвинительное заключение, которое составляется следователем</a:t>
            </a:r>
            <a:r>
              <a:rPr lang="ru-RU" dirty="0" smtClean="0"/>
              <a:t> и включает данные о личности обвиняемого, существо обвинения, изложение </a:t>
            </a:r>
            <a:r>
              <a:rPr lang="ru-RU" b="1" dirty="0" smtClean="0"/>
              <a:t>доказательств обвинения </a:t>
            </a:r>
            <a:r>
              <a:rPr lang="ru-RU" dirty="0" smtClean="0"/>
              <a:t>и защиты и др.;</a:t>
            </a:r>
          </a:p>
          <a:p>
            <a:r>
              <a:rPr lang="ru-RU" dirty="0" smtClean="0"/>
              <a:t>2)</a:t>
            </a:r>
            <a:r>
              <a:rPr lang="ru-RU" b="1" dirty="0" smtClean="0"/>
              <a:t> обвинительный акт, который составляется дознавателем </a:t>
            </a:r>
            <a:r>
              <a:rPr lang="ru-RU" dirty="0" smtClean="0"/>
              <a:t>в том случае, если он признаёт, что все необходимые следственные действия по уголовному делу произведены, а собранные доказательства достаточны для изобличения виновного.</a:t>
            </a:r>
          </a:p>
          <a:p>
            <a:r>
              <a:rPr lang="ru-RU" b="1" dirty="0" smtClean="0"/>
              <a:t>После подписания следователем обвинительного заключения уголовное дело немедленно направляется прокурору, </a:t>
            </a:r>
            <a:r>
              <a:rPr lang="ru-RU" dirty="0" smtClean="0"/>
              <a:t>который утверждает обвинительное заключение и передаёт уголовное дело в суд. При этом прокурор вправе внести изменения в обвинительное заключение, возвратить дело для доследования, а при наличии оснований прекратить его.</a:t>
            </a:r>
          </a:p>
          <a:p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540</Words>
  <PresentationFormat>Экран (4:3)</PresentationFormat>
  <Paragraphs>146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Office Theme</vt:lpstr>
      <vt:lpstr> Уголовный процесс в судопроизводстве</vt:lpstr>
      <vt:lpstr>Особенности уголовного процесса</vt:lpstr>
      <vt:lpstr> Стадии уголовного процесса</vt:lpstr>
      <vt:lpstr>Досудебное производство:</vt:lpstr>
      <vt:lpstr>Досудебное производство:</vt:lpstr>
      <vt:lpstr>Слайд 6</vt:lpstr>
      <vt:lpstr>Законом установлены две формы предварительного расследования — предварительное следствие и дознание.</vt:lpstr>
      <vt:lpstr>Меры пресечения, применяемые к подозреваемому (обвиняемому):</vt:lpstr>
      <vt:lpstr> Окончание предварительного расследования</vt:lpstr>
      <vt:lpstr>Судебное производство (прохождение дела в суде):</vt:lpstr>
      <vt:lpstr>Судебное производство (прохождение дела в суде):</vt:lpstr>
      <vt:lpstr>Судебное производство (прохождение дела в суде):</vt:lpstr>
      <vt:lpstr>Основные принципы уголовного процесса</vt:lpstr>
      <vt:lpstr>Основные принципы уголовного процесса</vt:lpstr>
      <vt:lpstr>Основные принципы уголовного процесса</vt:lpstr>
      <vt:lpstr>Основные принципы уголовного процесса</vt:lpstr>
      <vt:lpstr>Участники уголовного процесса</vt:lpstr>
      <vt:lpstr>Участники уголовного процесса</vt:lpstr>
      <vt:lpstr>Участники уголовного процесса</vt:lpstr>
      <vt:lpstr>Участники уголовного процесса</vt:lpstr>
      <vt:lpstr> сроки давности в уголовном процессе</vt:lpstr>
      <vt:lpstr>Задания</vt:lpstr>
      <vt:lpstr>ответы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Уголовный процесс в судопроизводстве</dc:title>
  <dc:creator>Семен</dc:creator>
  <cp:lastModifiedBy>Семен</cp:lastModifiedBy>
  <cp:revision>21</cp:revision>
  <dcterms:created xsi:type="dcterms:W3CDTF">2022-01-12T18:19:28Z</dcterms:created>
  <dcterms:modified xsi:type="dcterms:W3CDTF">2022-01-13T02:46:19Z</dcterms:modified>
</cp:coreProperties>
</file>