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60" r:id="rId5"/>
    <p:sldId id="261" r:id="rId6"/>
    <p:sldId id="263" r:id="rId7"/>
    <p:sldId id="264" r:id="rId8"/>
    <p:sldId id="265" r:id="rId9"/>
    <p:sldId id="266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23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2.mp3"/><Relationship Id="rId7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4" Type="http://schemas.openxmlformats.org/officeDocument/2006/relationships/audio" Target="../media/media2.mp3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Могучее царство Шопена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Музыка не имеет отечества; </a:t>
            </a:r>
            <a:endParaRPr lang="ru-RU" dirty="0" smtClean="0"/>
          </a:p>
          <a:p>
            <a:r>
              <a:rPr lang="ru-RU" dirty="0" smtClean="0"/>
              <a:t>отечество </a:t>
            </a:r>
            <a:r>
              <a:rPr lang="ru-RU" dirty="0"/>
              <a:t>ее — вся вселенная.</a:t>
            </a:r>
            <a:br>
              <a:rPr lang="ru-RU" dirty="0"/>
            </a:br>
            <a:r>
              <a:rPr lang="ru-RU" dirty="0" smtClean="0"/>
              <a:t>                                  </a:t>
            </a:r>
            <a:r>
              <a:rPr lang="ru-RU" i="1" dirty="0" smtClean="0"/>
              <a:t>Ф</a:t>
            </a:r>
            <a:r>
              <a:rPr lang="ru-RU" i="1" dirty="0"/>
              <a:t>. Шопен</a:t>
            </a:r>
          </a:p>
        </p:txBody>
      </p:sp>
    </p:spTree>
    <p:extLst>
      <p:ext uri="{BB962C8B-B14F-4D97-AF65-F5344CB8AC3E}">
        <p14:creationId xmlns:p14="http://schemas.microsoft.com/office/powerpoint/2010/main" val="204954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b="1" i="1" cap="all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« Шопен в </a:t>
            </a:r>
            <a:r>
              <a:rPr lang="ru-RU" sz="1800" b="1" i="1" cap="all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музыке </a:t>
            </a:r>
            <a:r>
              <a:rPr lang="ru-RU" sz="1800" b="1" i="1" cap="all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– это то же, что и Пушкин в поэзии</a:t>
            </a:r>
            <a:r>
              <a:rPr lang="ru-RU" sz="1800" b="1" i="1" cap="all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…»</a:t>
            </a:r>
            <a:br>
              <a:rPr lang="ru-RU" sz="1800" b="1" i="1" cap="all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800" b="1" i="1" cap="all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                                                                                      </a:t>
            </a:r>
            <a:r>
              <a:rPr lang="ru-RU" sz="1800" b="1" i="1" cap="all" dirty="0" err="1" smtClean="0">
                <a:solidFill>
                  <a:schemeClr val="accent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Л.Толстой</a:t>
            </a:r>
            <a:endParaRPr lang="ru-RU" sz="1800" i="1" dirty="0">
              <a:solidFill>
                <a:schemeClr val="accent5"/>
              </a:solidFill>
            </a:endParaRPr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582" y="2247900"/>
            <a:ext cx="7314836" cy="3878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581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44463"/>
            <a:ext cx="2304257" cy="2636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99247" y="2924944"/>
            <a:ext cx="7745505" cy="320121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i="1" dirty="0">
                <a:latin typeface="Arial" pitchFamily="34" charset="0"/>
                <a:cs typeface="Arial" pitchFamily="34" charset="0"/>
              </a:rPr>
              <a:t>Автор многочисленных произведений для фортепиано. Крупнейший представитель польского музыкального искусства. </a:t>
            </a:r>
          </a:p>
          <a:p>
            <a:pPr>
              <a:lnSpc>
                <a:spcPct val="80000"/>
              </a:lnSpc>
            </a:pPr>
            <a:endParaRPr lang="ru-RU" i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ru-RU" i="1" dirty="0">
                <a:latin typeface="Arial" pitchFamily="34" charset="0"/>
                <a:cs typeface="Arial" pitchFamily="34" charset="0"/>
              </a:rPr>
              <a:t> По-новому истолковал многие жанры: возродил на романтической основе прелюдию, создал фортепианную балладу, сделал более поэтичными танцы —</a:t>
            </a:r>
            <a:r>
              <a:rPr lang="ru-RU" i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мазурку, полонез, вальс.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92339" y="332656"/>
            <a:ext cx="6700142" cy="1291750"/>
          </a:xfrm>
        </p:spPr>
        <p:txBody>
          <a:bodyPr/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vi-VN" sz="2400" i="1" dirty="0" smtClean="0">
                <a:solidFill>
                  <a:srgbClr val="443329"/>
                </a:solidFill>
                <a:latin typeface="Arial" pitchFamily="34" charset="0"/>
                <a:ea typeface="+mn-ea"/>
                <a:cs typeface="Arial" pitchFamily="34" charset="0"/>
              </a:rPr>
              <a:t>Фр</a:t>
            </a:r>
            <a:r>
              <a:rPr lang="ru-RU" sz="2400" i="1" dirty="0" smtClean="0">
                <a:solidFill>
                  <a:srgbClr val="443329"/>
                </a:solidFill>
                <a:latin typeface="Arial" pitchFamily="34" charset="0"/>
                <a:ea typeface="+mn-ea"/>
                <a:cs typeface="Arial" pitchFamily="34" charset="0"/>
              </a:rPr>
              <a:t>е</a:t>
            </a:r>
            <a:r>
              <a:rPr lang="vi-VN" sz="2400" i="1" dirty="0" smtClean="0">
                <a:solidFill>
                  <a:srgbClr val="443329"/>
                </a:solidFill>
                <a:latin typeface="Arial" pitchFamily="34" charset="0"/>
                <a:ea typeface="+mn-ea"/>
                <a:cs typeface="Arial" pitchFamily="34" charset="0"/>
              </a:rPr>
              <a:t>дери́к </a:t>
            </a:r>
            <a:r>
              <a:rPr lang="vi-VN" sz="2400" i="1" dirty="0">
                <a:solidFill>
                  <a:srgbClr val="443329"/>
                </a:solidFill>
                <a:latin typeface="Arial" pitchFamily="34" charset="0"/>
                <a:ea typeface="+mn-ea"/>
                <a:cs typeface="Arial" pitchFamily="34" charset="0"/>
              </a:rPr>
              <a:t>Франсуа́ Шопе́н</a:t>
            </a:r>
            <a:r>
              <a:rPr lang="ru-RU" sz="2400" i="1" dirty="0">
                <a:solidFill>
                  <a:srgbClr val="443329"/>
                </a:solidFill>
                <a:latin typeface="Arial" pitchFamily="34" charset="0"/>
                <a:ea typeface="+mn-ea"/>
                <a:cs typeface="Arial" pitchFamily="34" charset="0"/>
              </a:rPr>
              <a:t> — польский композитор и пианист-виртуоз, педагог.</a:t>
            </a:r>
            <a:r>
              <a:rPr lang="ru-RU" sz="2400" dirty="0">
                <a:solidFill>
                  <a:srgbClr val="443329"/>
                </a:solidFill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ru-RU" sz="2400" dirty="0">
                <a:solidFill>
                  <a:srgbClr val="443329"/>
                </a:solidFill>
                <a:latin typeface="Arial" pitchFamily="34" charset="0"/>
                <a:ea typeface="+mn-ea"/>
                <a:cs typeface="Arial" pitchFamily="34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490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42900" lvl="0" indent="-342900">
              <a:buClr>
                <a:srgbClr val="F0A22E"/>
              </a:buClr>
              <a:buSzPct val="70000"/>
              <a:buFont typeface="Wingdings 2"/>
              <a:buChar char=""/>
              <a:defRPr/>
            </a:pPr>
            <a:r>
              <a:rPr lang="ru-RU" sz="2200" dirty="0">
                <a:solidFill>
                  <a:srgbClr val="4E3B30"/>
                </a:solidFill>
                <a:latin typeface="Arial" pitchFamily="34" charset="0"/>
                <a:cs typeface="Arial" pitchFamily="34" charset="0"/>
              </a:rPr>
              <a:t>Шопен, Фредерик (1810-1849), Польша </a:t>
            </a:r>
          </a:p>
          <a:p>
            <a:pPr marL="342900" lvl="0" indent="-342900">
              <a:buClr>
                <a:srgbClr val="F0A22E"/>
              </a:buClr>
              <a:buSzPct val="70000"/>
              <a:buFont typeface="Wingdings 2"/>
              <a:buChar char=""/>
              <a:defRPr/>
            </a:pPr>
            <a:endParaRPr lang="ru-RU" sz="2200" dirty="0">
              <a:solidFill>
                <a:srgbClr val="4E3B30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>
              <a:buClr>
                <a:srgbClr val="F0A22E"/>
              </a:buClr>
              <a:buSzPct val="70000"/>
              <a:buFont typeface="Wingdings 2"/>
              <a:buChar char=""/>
              <a:defRPr/>
            </a:pPr>
            <a:r>
              <a:rPr lang="ru-RU" sz="2200" dirty="0" smtClean="0">
                <a:solidFill>
                  <a:srgbClr val="4E3B3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>
                <a:solidFill>
                  <a:srgbClr val="4E3B30"/>
                </a:solidFill>
                <a:latin typeface="Arial" pitchFamily="34" charset="0"/>
                <a:cs typeface="Arial" pitchFamily="34" charset="0"/>
              </a:rPr>
              <a:t>Шопен родился 1 марта 1810 года недалеко от Варшавы. Сначала  он учился в музыкальном Лицее, а потом в Главной школе музыки. Исполнительское и композиторское дарование Шопена проявилось очень рано. В 7  лет первое сочинение </a:t>
            </a:r>
            <a:r>
              <a:rPr lang="ru-RU" sz="2200" dirty="0" smtClean="0">
                <a:solidFill>
                  <a:srgbClr val="4E3B30"/>
                </a:solidFill>
                <a:latin typeface="Arial" pitchFamily="34" charset="0"/>
                <a:cs typeface="Arial" pitchFamily="34" charset="0"/>
              </a:rPr>
              <a:t>Шопена(полонез </a:t>
            </a:r>
            <a:r>
              <a:rPr lang="ru-RU" sz="2200" dirty="0">
                <a:solidFill>
                  <a:srgbClr val="4E3B30"/>
                </a:solidFill>
                <a:latin typeface="Arial" pitchFamily="34" charset="0"/>
                <a:cs typeface="Arial" pitchFamily="34" charset="0"/>
              </a:rPr>
              <a:t>соль минор для фортепиано) был напечатан, а в 8 лет как пианист </a:t>
            </a:r>
            <a:r>
              <a:rPr lang="ru-RU" sz="2200" dirty="0" err="1">
                <a:solidFill>
                  <a:srgbClr val="4E3B30"/>
                </a:solidFill>
                <a:latin typeface="Arial" pitchFamily="34" charset="0"/>
                <a:cs typeface="Arial" pitchFamily="34" charset="0"/>
              </a:rPr>
              <a:t>Фридерик</a:t>
            </a:r>
            <a:r>
              <a:rPr lang="ru-RU" sz="2200" dirty="0">
                <a:solidFill>
                  <a:srgbClr val="4E3B30"/>
                </a:solidFill>
                <a:latin typeface="Arial" pitchFamily="34" charset="0"/>
                <a:cs typeface="Arial" pitchFamily="34" charset="0"/>
              </a:rPr>
              <a:t>  уже играл на сцене. С 13 лет Шопен много ездил с выступлениями по Польше, также он посетил Берлин и Вену.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/>
              <a:t>Биография Шопена</a:t>
            </a:r>
          </a:p>
        </p:txBody>
      </p:sp>
    </p:spTree>
    <p:extLst>
      <p:ext uri="{BB962C8B-B14F-4D97-AF65-F5344CB8AC3E}">
        <p14:creationId xmlns:p14="http://schemas.microsoft.com/office/powerpoint/2010/main" val="333389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251520" y="188640"/>
            <a:ext cx="7747000" cy="3878263"/>
          </a:xfrm>
        </p:spPr>
        <p:txBody>
          <a:bodyPr/>
          <a:lstStyle/>
          <a:p>
            <a:pPr marL="0" lvl="0" indent="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ru-RU" b="1" dirty="0" smtClean="0">
                <a:solidFill>
                  <a:srgbClr val="006600"/>
                </a:solidFill>
                <a:latin typeface="Arial" charset="0"/>
              </a:rPr>
              <a:t>При </a:t>
            </a:r>
            <a:r>
              <a:rPr lang="ru-RU" b="1" dirty="0">
                <a:solidFill>
                  <a:srgbClr val="006600"/>
                </a:solidFill>
                <a:latin typeface="Arial" charset="0"/>
              </a:rPr>
              <a:t>окончании консерватории Шопен был официально удостоен характеристики "музыкальный гений".</a:t>
            </a:r>
          </a:p>
          <a:p>
            <a:pPr marL="0" lvl="0" indent="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ru-RU" b="1" dirty="0" smtClean="0">
                <a:solidFill>
                  <a:srgbClr val="006600"/>
                </a:solidFill>
                <a:latin typeface="Arial" charset="0"/>
              </a:rPr>
              <a:t>Он </a:t>
            </a:r>
            <a:r>
              <a:rPr lang="ru-RU" b="1" dirty="0">
                <a:solidFill>
                  <a:srgbClr val="006600"/>
                </a:solidFill>
                <a:latin typeface="Arial" charset="0"/>
              </a:rPr>
              <a:t>также был вдохновенным </a:t>
            </a:r>
            <a:r>
              <a:rPr lang="ru-RU" b="1" dirty="0" smtClean="0">
                <a:solidFill>
                  <a:srgbClr val="006600"/>
                </a:solidFill>
                <a:latin typeface="Arial" charset="0"/>
              </a:rPr>
              <a:t>импровизатором, сочинявшим во время игры. </a:t>
            </a:r>
            <a:endParaRPr lang="ru-RU" b="1" dirty="0">
              <a:solidFill>
                <a:srgbClr val="006600"/>
              </a:solidFill>
              <a:latin typeface="Arial" charset="0"/>
            </a:endParaRP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807297"/>
            <a:ext cx="3709215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7544" y="2780928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Сочинял для фортепиано 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Этюды</a:t>
            </a:r>
            <a:br>
              <a:rPr lang="ru-RU" dirty="0"/>
            </a:br>
            <a:r>
              <a:rPr lang="ru-RU" dirty="0"/>
              <a:t>Прелюдии</a:t>
            </a:r>
            <a:br>
              <a:rPr lang="ru-RU" dirty="0"/>
            </a:br>
            <a:r>
              <a:rPr lang="ru-RU" dirty="0"/>
              <a:t>Сонаты</a:t>
            </a:r>
            <a:br>
              <a:rPr lang="ru-RU" dirty="0"/>
            </a:br>
            <a:r>
              <a:rPr lang="ru-RU" dirty="0"/>
              <a:t>мазурки</a:t>
            </a:r>
            <a:br>
              <a:rPr lang="ru-RU" dirty="0"/>
            </a:br>
            <a:r>
              <a:rPr lang="ru-RU" dirty="0"/>
              <a:t>полонезы</a:t>
            </a:r>
            <a:br>
              <a:rPr lang="ru-RU" dirty="0"/>
            </a:br>
            <a:r>
              <a:rPr lang="ru-RU" dirty="0"/>
              <a:t>скерцо…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810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66FF33"/>
                    </a:gs>
                    <a:gs pos="100000">
                      <a:srgbClr val="009900"/>
                    </a:gs>
                  </a:gsLst>
                  <a:lin ang="2700000" scaled="1"/>
                </a:gradFill>
                <a:cs typeface="Times New Roman"/>
              </a:rPr>
              <a:t>Произведения: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924944"/>
            <a:ext cx="4462659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1997839"/>
            <a:ext cx="417646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F0A22E"/>
              </a:buClr>
              <a:buSzPct val="70000"/>
              <a:buFont typeface="Wingdings 2" pitchFamily="18" charset="2"/>
              <a:buChar char=""/>
            </a:pPr>
            <a:r>
              <a:rPr lang="ru-RU" sz="2000" b="1" dirty="0">
                <a:solidFill>
                  <a:srgbClr val="4E3B30"/>
                </a:solidFill>
                <a:latin typeface="Arial" pitchFamily="34" charset="0"/>
                <a:cs typeface="Arial" pitchFamily="34" charset="0"/>
              </a:rPr>
              <a:t>Мазурки (58)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F0A22E"/>
              </a:buClr>
              <a:buSzPct val="70000"/>
              <a:buFont typeface="Wingdings 2" pitchFamily="18" charset="2"/>
              <a:buChar char=""/>
            </a:pPr>
            <a:r>
              <a:rPr lang="ru-RU" sz="2000" b="1" dirty="0">
                <a:solidFill>
                  <a:srgbClr val="4E3B30"/>
                </a:solidFill>
                <a:latin typeface="Arial" pitchFamily="34" charset="0"/>
                <a:cs typeface="Arial" pitchFamily="34" charset="0"/>
              </a:rPr>
              <a:t>Полонезы (16)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F0A22E"/>
              </a:buClr>
              <a:buSzPct val="70000"/>
              <a:buFont typeface="Wingdings 2" pitchFamily="18" charset="2"/>
              <a:buChar char=""/>
            </a:pPr>
            <a:r>
              <a:rPr lang="ru-RU" sz="2000" b="1" dirty="0">
                <a:solidFill>
                  <a:srgbClr val="4E3B30"/>
                </a:solidFill>
                <a:latin typeface="Arial" pitchFamily="34" charset="0"/>
                <a:cs typeface="Arial" pitchFamily="34" charset="0"/>
              </a:rPr>
              <a:t>Ноктюрны (всего 21)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F0A22E"/>
              </a:buClr>
              <a:buSzPct val="70000"/>
              <a:buFont typeface="Wingdings 2" pitchFamily="18" charset="2"/>
              <a:buChar char=""/>
            </a:pPr>
            <a:r>
              <a:rPr lang="ru-RU" sz="2000" b="1" dirty="0">
                <a:solidFill>
                  <a:srgbClr val="4E3B30"/>
                </a:solidFill>
                <a:latin typeface="Arial" pitchFamily="34" charset="0"/>
                <a:cs typeface="Arial" pitchFamily="34" charset="0"/>
              </a:rPr>
              <a:t>Вальсы (17)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F0A22E"/>
              </a:buClr>
              <a:buSzPct val="70000"/>
              <a:buFont typeface="Wingdings 2" pitchFamily="18" charset="2"/>
              <a:buChar char=""/>
            </a:pPr>
            <a:r>
              <a:rPr lang="ru-RU" sz="2000" b="1" dirty="0">
                <a:solidFill>
                  <a:srgbClr val="4E3B30"/>
                </a:solidFill>
                <a:latin typeface="Arial" pitchFamily="34" charset="0"/>
                <a:cs typeface="Arial" pitchFamily="34" charset="0"/>
              </a:rPr>
              <a:t>Прелюдии (всего 25)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F0A22E"/>
              </a:buClr>
              <a:buSzPct val="70000"/>
              <a:buFont typeface="Wingdings 2" pitchFamily="18" charset="2"/>
              <a:buChar char=""/>
            </a:pPr>
            <a:r>
              <a:rPr lang="ru-RU" sz="2000" b="1" dirty="0">
                <a:solidFill>
                  <a:srgbClr val="4E3B30"/>
                </a:solidFill>
                <a:latin typeface="Arial" pitchFamily="34" charset="0"/>
                <a:cs typeface="Arial" pitchFamily="34" charset="0"/>
              </a:rPr>
              <a:t>Экспромты (всего 4)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F0A22E"/>
              </a:buClr>
              <a:buSzPct val="70000"/>
              <a:buFont typeface="Wingdings 2" pitchFamily="18" charset="2"/>
              <a:buChar char=""/>
            </a:pPr>
            <a:r>
              <a:rPr lang="ru-RU" sz="2000" b="1" dirty="0">
                <a:solidFill>
                  <a:srgbClr val="4E3B30"/>
                </a:solidFill>
                <a:latin typeface="Arial" pitchFamily="34" charset="0"/>
                <a:cs typeface="Arial" pitchFamily="34" charset="0"/>
              </a:rPr>
              <a:t>Этюды (всего 27)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F0A22E"/>
              </a:buClr>
              <a:buSzPct val="70000"/>
              <a:buFont typeface="Wingdings 2" pitchFamily="18" charset="2"/>
              <a:buChar char=""/>
            </a:pPr>
            <a:r>
              <a:rPr lang="ru-RU" sz="2000" b="1" dirty="0">
                <a:solidFill>
                  <a:srgbClr val="4E3B30"/>
                </a:solidFill>
                <a:latin typeface="Arial" pitchFamily="34" charset="0"/>
                <a:cs typeface="Arial" pitchFamily="34" charset="0"/>
              </a:rPr>
              <a:t>Скерцо (всего 4)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F0A22E"/>
              </a:buClr>
              <a:buSzPct val="70000"/>
              <a:buFont typeface="Wingdings 2" pitchFamily="18" charset="2"/>
              <a:buChar char=""/>
            </a:pPr>
            <a:r>
              <a:rPr lang="ru-RU" sz="2000" b="1" dirty="0">
                <a:solidFill>
                  <a:srgbClr val="4E3B30"/>
                </a:solidFill>
                <a:latin typeface="Arial" pitchFamily="34" charset="0"/>
                <a:cs typeface="Arial" pitchFamily="34" charset="0"/>
              </a:rPr>
              <a:t>Баллады (всего 4)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F0A22E"/>
              </a:buClr>
              <a:buSzPct val="70000"/>
              <a:buFont typeface="Wingdings 2" pitchFamily="18" charset="2"/>
              <a:buChar char=""/>
            </a:pPr>
            <a:r>
              <a:rPr lang="ru-RU" sz="2000" b="1" dirty="0">
                <a:solidFill>
                  <a:srgbClr val="4E3B30"/>
                </a:solidFill>
                <a:latin typeface="Arial" pitchFamily="34" charset="0"/>
                <a:cs typeface="Arial" pitchFamily="34" charset="0"/>
              </a:rPr>
              <a:t>Сонаты для фортепиано (всего 3)</a:t>
            </a:r>
          </a:p>
        </p:txBody>
      </p:sp>
    </p:spTree>
    <p:extLst>
      <p:ext uri="{BB962C8B-B14F-4D97-AF65-F5344CB8AC3E}">
        <p14:creationId xmlns:p14="http://schemas.microsoft.com/office/powerpoint/2010/main" val="295921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30" y="2246852"/>
            <a:ext cx="3200400" cy="395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419872" y="2276872"/>
            <a:ext cx="5544616" cy="4320480"/>
          </a:xfrm>
        </p:spPr>
        <p:txBody>
          <a:bodyPr>
            <a:normAutofit lnSpcReduction="10000"/>
          </a:bodyPr>
          <a:lstStyle/>
          <a:p>
            <a:pPr marL="342900" lvl="0" indent="-342900" fontAlgn="base">
              <a:spcAft>
                <a:spcPct val="0"/>
              </a:spcAft>
              <a:buClr>
                <a:srgbClr val="F0A22E"/>
              </a:buClr>
              <a:buSzPct val="70000"/>
              <a:buFont typeface="Wingdings 2" pitchFamily="18" charset="2"/>
              <a:buChar char=""/>
            </a:pPr>
            <a:r>
              <a:rPr lang="ru-RU" altLang="ru-RU" sz="1800" dirty="0">
                <a:solidFill>
                  <a:srgbClr val="4E3B30"/>
                </a:solidFill>
                <a:latin typeface="Arial" pitchFamily="34" charset="0"/>
                <a:cs typeface="Arial" pitchFamily="34" charset="0"/>
              </a:rPr>
              <a:t>В 1934 году в Варшаве был основан университет имени Шопена, который впоследствии был преобразован в Общество им. Шопена. </a:t>
            </a:r>
            <a:endParaRPr lang="en-US" altLang="ru-RU" sz="1800" dirty="0">
              <a:solidFill>
                <a:srgbClr val="4E3B30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 fontAlgn="base">
              <a:spcAft>
                <a:spcPct val="0"/>
              </a:spcAft>
              <a:buClr>
                <a:srgbClr val="F0A22E"/>
              </a:buClr>
              <a:buSzPct val="70000"/>
              <a:buFont typeface="Wingdings 2" pitchFamily="18" charset="2"/>
              <a:buChar char=""/>
            </a:pPr>
            <a:r>
              <a:rPr lang="ru-RU" altLang="ru-RU" sz="1800" dirty="0">
                <a:solidFill>
                  <a:srgbClr val="4E3B30"/>
                </a:solidFill>
                <a:latin typeface="Arial" pitchFamily="34" charset="0"/>
                <a:cs typeface="Arial" pitchFamily="34" charset="0"/>
              </a:rPr>
              <a:t>В честь Шопена назван кратер</a:t>
            </a:r>
            <a:r>
              <a:rPr lang="en-US" altLang="ru-RU" sz="1800" dirty="0">
                <a:solidFill>
                  <a:srgbClr val="4E3B3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altLang="ru-RU" sz="1800" dirty="0">
                <a:solidFill>
                  <a:srgbClr val="4E3B30"/>
                </a:solidFill>
                <a:latin typeface="Arial" pitchFamily="34" charset="0"/>
                <a:cs typeface="Arial" pitchFamily="34" charset="0"/>
              </a:rPr>
              <a:t>на Меркурии.</a:t>
            </a:r>
          </a:p>
          <a:p>
            <a:pPr marL="342900" lvl="0" indent="-342900" fontAlgn="base">
              <a:spcAft>
                <a:spcPct val="0"/>
              </a:spcAft>
              <a:buClr>
                <a:srgbClr val="F0A22E"/>
              </a:buClr>
              <a:buSzPct val="70000"/>
              <a:buFont typeface="Wingdings 2" pitchFamily="18" charset="2"/>
              <a:buChar char=""/>
            </a:pPr>
            <a:r>
              <a:rPr lang="ru-RU" altLang="ru-RU" sz="1800" dirty="0">
                <a:solidFill>
                  <a:srgbClr val="4E3B30"/>
                </a:solidFill>
                <a:latin typeface="Arial" pitchFamily="34" charset="0"/>
                <a:cs typeface="Arial" pitchFamily="34" charset="0"/>
              </a:rPr>
              <a:t>В 1960 году была выпущена почтовая марка</a:t>
            </a:r>
            <a:r>
              <a:rPr lang="en-US" altLang="ru-RU" sz="1800" dirty="0">
                <a:solidFill>
                  <a:srgbClr val="4E3B3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800" dirty="0">
                <a:solidFill>
                  <a:srgbClr val="4E3B30"/>
                </a:solidFill>
                <a:latin typeface="Arial" pitchFamily="34" charset="0"/>
                <a:cs typeface="Arial" pitchFamily="34" charset="0"/>
              </a:rPr>
              <a:t>СССР, посвященная Шопену.</a:t>
            </a:r>
          </a:p>
          <a:p>
            <a:pPr marL="342900" lvl="0" indent="-342900" fontAlgn="base">
              <a:spcAft>
                <a:spcPct val="0"/>
              </a:spcAft>
              <a:buClr>
                <a:srgbClr val="F0A22E"/>
              </a:buClr>
              <a:buSzPct val="70000"/>
              <a:buFont typeface="Wingdings 2" pitchFamily="18" charset="2"/>
              <a:buChar char=""/>
            </a:pPr>
            <a:r>
              <a:rPr lang="ru-RU" altLang="ru-RU" sz="1800" dirty="0">
                <a:solidFill>
                  <a:srgbClr val="4E3B30"/>
                </a:solidFill>
                <a:latin typeface="Arial" pitchFamily="34" charset="0"/>
                <a:cs typeface="Arial" pitchFamily="34" charset="0"/>
              </a:rPr>
              <a:t>В 2001 году аэропорту </a:t>
            </a:r>
            <a:r>
              <a:rPr lang="ru-RU" altLang="ru-RU" sz="1800" dirty="0" err="1">
                <a:solidFill>
                  <a:srgbClr val="4E3B30"/>
                </a:solidFill>
                <a:latin typeface="Arial" pitchFamily="34" charset="0"/>
                <a:cs typeface="Arial" pitchFamily="34" charset="0"/>
              </a:rPr>
              <a:t>Окенце</a:t>
            </a:r>
            <a:r>
              <a:rPr lang="ru-RU" altLang="ru-RU" sz="1800" dirty="0">
                <a:solidFill>
                  <a:srgbClr val="4E3B3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ru-RU" altLang="ru-RU" sz="1800" dirty="0" err="1">
                <a:solidFill>
                  <a:srgbClr val="4E3B30"/>
                </a:solidFill>
                <a:latin typeface="Arial" pitchFamily="34" charset="0"/>
                <a:cs typeface="Arial" pitchFamily="34" charset="0"/>
              </a:rPr>
              <a:t>Окенче</a:t>
            </a:r>
            <a:r>
              <a:rPr lang="ru-RU" altLang="ru-RU" sz="1800" dirty="0">
                <a:solidFill>
                  <a:srgbClr val="4E3B30"/>
                </a:solidFill>
                <a:latin typeface="Arial" pitchFamily="34" charset="0"/>
                <a:cs typeface="Arial" pitchFamily="34" charset="0"/>
              </a:rPr>
              <a:t> (Варшава) было присвоено имя Фредерика Шопена.</a:t>
            </a:r>
          </a:p>
          <a:p>
            <a:pPr marL="342900" lvl="0" indent="-342900" fontAlgn="base">
              <a:spcAft>
                <a:spcPct val="0"/>
              </a:spcAft>
              <a:buClr>
                <a:srgbClr val="F0A22E"/>
              </a:buClr>
              <a:buSzPct val="70000"/>
              <a:buFont typeface="Wingdings 2" pitchFamily="18" charset="2"/>
              <a:buChar char=""/>
            </a:pPr>
            <a:r>
              <a:rPr lang="ru-RU" altLang="ru-RU" sz="1800" dirty="0">
                <a:solidFill>
                  <a:srgbClr val="4E3B30"/>
                </a:solidFill>
                <a:latin typeface="Arial" pitchFamily="34" charset="0"/>
                <a:cs typeface="Arial" pitchFamily="34" charset="0"/>
              </a:rPr>
              <a:t>1 марта 2010 года в Варшаве после реконструкции и модернизации был открыт музей Фредерика Шопена. Данное событие приурочено к 200-летию со дня рождения знаменитого польского композитора и музыканта.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344863" y="570156"/>
            <a:ext cx="5099890" cy="1054250"/>
          </a:xfrm>
        </p:spPr>
        <p:txBody>
          <a:bodyPr/>
          <a:lstStyle/>
          <a:p>
            <a:pPr lvl="0" fontAlgn="base">
              <a:spcAft>
                <a:spcPct val="0"/>
              </a:spcAft>
            </a:pPr>
            <a:r>
              <a:rPr lang="ru-RU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66FF33"/>
                    </a:gs>
                    <a:gs pos="100000">
                      <a:srgbClr val="009900"/>
                    </a:gs>
                  </a:gsLst>
                  <a:lin ang="2700000" scaled="1"/>
                </a:gradFill>
                <a:ea typeface="+mn-ea"/>
                <a:cs typeface="Times New Roman"/>
              </a:rPr>
              <a:t>Память о композиторе</a:t>
            </a:r>
            <a:br>
              <a:rPr lang="ru-RU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66FF33"/>
                    </a:gs>
                    <a:gs pos="100000">
                      <a:srgbClr val="009900"/>
                    </a:gs>
                  </a:gsLst>
                  <a:lin ang="2700000" scaled="1"/>
                </a:gradFill>
                <a:ea typeface="+mn-ea"/>
                <a:cs typeface="Times New Roman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296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Задания для выполнения в тетради 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92031" y="1988840"/>
            <a:ext cx="3803904" cy="3877056"/>
          </a:xfrm>
        </p:spPr>
        <p:txBody>
          <a:bodyPr/>
          <a:lstStyle/>
          <a:p>
            <a:r>
              <a:rPr lang="ru-RU" dirty="0" smtClean="0"/>
              <a:t>Послушать музыку, заполнить квадрат</a:t>
            </a:r>
          </a:p>
          <a:p>
            <a:r>
              <a:rPr lang="ru-RU" dirty="0" smtClean="0"/>
              <a:t>1</a:t>
            </a:r>
            <a:r>
              <a:rPr lang="ru-RU" sz="1800" dirty="0" smtClean="0"/>
              <a:t>. Прелюдия ре-минор</a:t>
            </a:r>
          </a:p>
          <a:p>
            <a:endParaRPr lang="ru-RU" sz="1800" dirty="0" smtClean="0"/>
          </a:p>
          <a:p>
            <a:r>
              <a:rPr lang="ru-RU" sz="1800" dirty="0" smtClean="0"/>
              <a:t>2.Этюд №12</a:t>
            </a:r>
          </a:p>
          <a:p>
            <a:endParaRPr lang="ru-RU" sz="1800" dirty="0"/>
          </a:p>
          <a:p>
            <a:endParaRPr lang="ru-RU" sz="1800" dirty="0" smtClean="0"/>
          </a:p>
          <a:p>
            <a:r>
              <a:rPr lang="ru-RU" sz="1800" dirty="0" smtClean="0"/>
              <a:t>3.Мазурка</a:t>
            </a:r>
          </a:p>
          <a:p>
            <a:endParaRPr lang="ru-RU" sz="1800" dirty="0" smtClean="0"/>
          </a:p>
          <a:p>
            <a:endParaRPr lang="ru-RU" sz="1800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797258989"/>
              </p:ext>
            </p:extLst>
          </p:nvPr>
        </p:nvGraphicFramePr>
        <p:xfrm>
          <a:off x="3995935" y="2239957"/>
          <a:ext cx="4452740" cy="39253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6370"/>
                <a:gridCol w="2226370"/>
              </a:tblGrid>
              <a:tr h="196267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Характер музыки</a:t>
                      </a:r>
                    </a:p>
                    <a:p>
                      <a:r>
                        <a:rPr lang="ru-RU" dirty="0" smtClean="0"/>
                        <a:t>1</a:t>
                      </a:r>
                    </a:p>
                    <a:p>
                      <a:r>
                        <a:rPr lang="ru-RU" dirty="0" smtClean="0"/>
                        <a:t>2</a:t>
                      </a:r>
                    </a:p>
                    <a:p>
                      <a:r>
                        <a:rPr lang="ru-RU" dirty="0" smtClean="0"/>
                        <a:t>3</a:t>
                      </a:r>
                    </a:p>
                    <a:p>
                      <a:r>
                        <a:rPr lang="ru-RU" dirty="0" smtClean="0"/>
                        <a:t>4</a:t>
                      </a:r>
                    </a:p>
                    <a:p>
                      <a:r>
                        <a:rPr lang="ru-RU" dirty="0" smtClean="0"/>
                        <a:t>слова</a:t>
                      </a:r>
                      <a:endParaRPr lang="ru-RU" dirty="0"/>
                    </a:p>
                  </a:txBody>
                  <a:tcPr/>
                </a:tc>
              </a:tr>
              <a:tr h="1962673">
                <a:tc>
                  <a:txBody>
                    <a:bodyPr/>
                    <a:lstStyle/>
                    <a:p>
                      <a:r>
                        <a:rPr lang="ru-RU" dirty="0" smtClean="0"/>
                        <a:t>Какая цветовая палитра подходит к этой музыке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Что представляю , о чем хотел рассказать композитор в этом произведении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211960" y="2492896"/>
            <a:ext cx="20241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Автор и название</a:t>
            </a:r>
          </a:p>
          <a:p>
            <a:r>
              <a:rPr lang="ru-RU" b="1" dirty="0" smtClean="0">
                <a:solidFill>
                  <a:srgbClr val="FFFF00"/>
                </a:solidFill>
              </a:rPr>
              <a:t> произведения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7" name="01 - Ф. Шопен - Прелюдия ре минор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1000" y="3068960"/>
            <a:ext cx="609600" cy="609600"/>
          </a:xfrm>
          <a:prstGeom prst="rect">
            <a:avLst/>
          </a:prstGeom>
        </p:spPr>
      </p:pic>
      <p:pic>
        <p:nvPicPr>
          <p:cNvPr id="8" name="01 - Ф. Шопен - Этюд №1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7544" y="3989634"/>
            <a:ext cx="609600" cy="609600"/>
          </a:xfrm>
          <a:prstGeom prst="rect">
            <a:avLst/>
          </a:prstGeom>
        </p:spPr>
      </p:pic>
      <p:pic>
        <p:nvPicPr>
          <p:cNvPr id="9" name="08 - Ф. Шопен. Мазурка, соч. 68 № 3.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47629" y="52523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747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5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93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15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852936"/>
            <a:ext cx="7756263" cy="1054250"/>
          </a:xfrm>
        </p:spPr>
        <p:txBody>
          <a:bodyPr/>
          <a:lstStyle/>
          <a:p>
            <a:r>
              <a:rPr lang="ru-RU" dirty="0" smtClean="0"/>
              <a:t>Задание по изо и музыке делать своевременно и не копить. Отправлять на почту </a:t>
            </a:r>
            <a:r>
              <a:rPr lang="en-US" dirty="0" smtClean="0"/>
              <a:t>efana.73@mail.ru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836632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88</TotalTime>
  <Words>312</Words>
  <Application>Microsoft Office PowerPoint</Application>
  <PresentationFormat>Экран (4:3)</PresentationFormat>
  <Paragraphs>51</Paragraphs>
  <Slides>9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Book Antiqua</vt:lpstr>
      <vt:lpstr>Times New Roman</vt:lpstr>
      <vt:lpstr>Wingdings</vt:lpstr>
      <vt:lpstr>Wingdings 2</vt:lpstr>
      <vt:lpstr>Твердый переплет</vt:lpstr>
      <vt:lpstr>Могучее царство Шопена</vt:lpstr>
      <vt:lpstr>« Шопен в музыке – это то же, что и Пушкин в поэзии…»                                                                                        Л.Толстой</vt:lpstr>
      <vt:lpstr>Фредери́к Франсуа́ Шопе́н — польский композитор и пианист-виртуоз, педагог. </vt:lpstr>
      <vt:lpstr>Биография Шопена</vt:lpstr>
      <vt:lpstr>Презентация PowerPoint</vt:lpstr>
      <vt:lpstr>Произведения:</vt:lpstr>
      <vt:lpstr>Память о композиторе </vt:lpstr>
      <vt:lpstr>Задания для выполнения в тетради </vt:lpstr>
      <vt:lpstr>Задание по изо и музыке делать своевременно и не копить. Отправлять на почту efana.73@mail.ru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Могучее царство Шопена</dc:title>
  <dc:creator>user</dc:creator>
  <cp:lastModifiedBy>user</cp:lastModifiedBy>
  <cp:revision>9</cp:revision>
  <dcterms:modified xsi:type="dcterms:W3CDTF">2022-01-20T10:17:05Z</dcterms:modified>
</cp:coreProperties>
</file>