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676399"/>
          </a:xfrm>
        </p:spPr>
        <p:txBody>
          <a:bodyPr/>
          <a:lstStyle/>
          <a:p>
            <a:r>
              <a:rPr lang="ru-RU" dirty="0" smtClean="0"/>
              <a:t>Первая русская революция 1905 </a:t>
            </a:r>
            <a:r>
              <a:rPr lang="en-US" dirty="0" smtClean="0"/>
              <a:t>–</a:t>
            </a:r>
            <a:r>
              <a:rPr lang="ru-RU" dirty="0" smtClean="0"/>
              <a:t> 1907 г.г.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4648200" cy="3810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9 класс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 скульптура Д.И. </a:t>
            </a:r>
            <a:r>
              <a:rPr lang="ru-RU" dirty="0" err="1" smtClean="0">
                <a:solidFill>
                  <a:srgbClr val="FF0000"/>
                </a:solidFill>
              </a:rPr>
              <a:t>Шадра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« булыжник – оружие пролетариата»</a:t>
            </a:r>
          </a:p>
        </p:txBody>
      </p:sp>
      <p:pic>
        <p:nvPicPr>
          <p:cNvPr id="1026" name="Picture 2" descr="C:\Users\Семен\Desktop\бул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590800"/>
            <a:ext cx="3657600" cy="3219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Начало парламентаризма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Главным итогом первого периода революции стало </a:t>
            </a:r>
            <a:r>
              <a:rPr lang="ru-RU" sz="2400" b="1" dirty="0" smtClean="0"/>
              <a:t>формирование парламентских партий в России и деятельность </a:t>
            </a:r>
            <a:r>
              <a:rPr lang="en-US" sz="2400" b="1" dirty="0" smtClean="0"/>
              <a:t>I </a:t>
            </a:r>
            <a:r>
              <a:rPr lang="ru-RU" sz="2400" b="1" dirty="0" smtClean="0"/>
              <a:t>и</a:t>
            </a:r>
            <a:r>
              <a:rPr lang="en-US" sz="2400" b="1" dirty="0" smtClean="0"/>
              <a:t> II </a:t>
            </a:r>
            <a:r>
              <a:rPr lang="ru-RU" sz="2400" b="1" dirty="0" smtClean="0"/>
              <a:t> Государственной думы.    </a:t>
            </a:r>
          </a:p>
          <a:p>
            <a:pPr>
              <a:buNone/>
            </a:pPr>
            <a:r>
              <a:rPr lang="ru-RU" sz="2400" b="1" dirty="0" smtClean="0"/>
              <a:t>  </a:t>
            </a:r>
            <a:r>
              <a:rPr lang="ru-RU" sz="2400" b="1" u="sng" dirty="0" smtClean="0"/>
              <a:t>Партия </a:t>
            </a:r>
            <a:r>
              <a:rPr lang="ru-RU" sz="2400" b="1" u="sng" dirty="0" err="1" smtClean="0"/>
              <a:t>Социал</a:t>
            </a:r>
            <a:r>
              <a:rPr lang="ru-RU" sz="2400" b="1" u="sng" dirty="0" smtClean="0"/>
              <a:t> –демократов появилась в России в 1898</a:t>
            </a:r>
            <a:r>
              <a:rPr lang="ru-RU" sz="2400" b="1" dirty="0" smtClean="0"/>
              <a:t> </a:t>
            </a:r>
            <a:r>
              <a:rPr lang="ru-RU" sz="2400" b="1" u="sng" dirty="0" smtClean="0"/>
              <a:t>году как нелегальная</a:t>
            </a:r>
            <a:r>
              <a:rPr lang="ru-RU" sz="2400" b="1" dirty="0" smtClean="0"/>
              <a:t>. В её программе сразу было намечено свержение самодержавия и установление диктатуры пролетариата. </a:t>
            </a:r>
            <a:r>
              <a:rPr lang="ru-RU" sz="2400" b="1" u="sng" dirty="0" smtClean="0"/>
              <a:t>В 1902 году в России появилась ещё одна нелегальная партия – эсеры</a:t>
            </a:r>
            <a:r>
              <a:rPr lang="ru-RU" sz="2400" b="1" dirty="0" smtClean="0"/>
              <a:t>. Она также была нацелена на свержение царизма и установление республики. В новых условиях эти партии приняли участие в выборах в Первую Государственную думу.  </a:t>
            </a:r>
          </a:p>
          <a:p>
            <a:pPr>
              <a:buNone/>
            </a:pPr>
            <a:r>
              <a:rPr lang="ru-RU" sz="2400" b="1" dirty="0" smtClean="0"/>
              <a:t>Только с 1905 года в России появляются парламентские буржуазные партии!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1. Чем объяснялась ситуация, которую описывает современный историк?  ( в начале </a:t>
            </a:r>
            <a:r>
              <a:rPr lang="en-US" sz="2000" dirty="0" smtClean="0"/>
              <a:t>XX </a:t>
            </a:r>
            <a:r>
              <a:rPr lang="ru-RU" sz="2000" dirty="0" smtClean="0"/>
              <a:t> века)</a:t>
            </a:r>
          </a:p>
          <a:p>
            <a:pPr>
              <a:buNone/>
            </a:pPr>
            <a:r>
              <a:rPr lang="ru-RU" sz="2000" dirty="0" smtClean="0"/>
              <a:t>   </a:t>
            </a:r>
            <a:r>
              <a:rPr lang="ru-RU" sz="2000" b="1" dirty="0" smtClean="0"/>
              <a:t>Сельский пролетариат не может продать надел и уйти в город, стать рабочим. Не может продать – потому что земля не его собственность…    Он должен вносить свою долю податей  и выкупных платежей за землю, которой не может пользоваться… Его отпускают в город лишь на заработки, на время, по паспорту…  </a:t>
            </a:r>
          </a:p>
          <a:p>
            <a:pPr>
              <a:buNone/>
            </a:pPr>
            <a:r>
              <a:rPr lang="ru-RU" sz="2000" dirty="0" smtClean="0"/>
              <a:t>а)  пролетарской солидарностью   б)  трудностью получения прописки в городе   в) сильной безработицей  г) сохранением общины </a:t>
            </a:r>
          </a:p>
          <a:p>
            <a:pPr>
              <a:buNone/>
            </a:pPr>
            <a:r>
              <a:rPr lang="ru-RU" sz="2000" dirty="0" smtClean="0"/>
              <a:t>  </a:t>
            </a:r>
          </a:p>
          <a:p>
            <a:pPr>
              <a:buNone/>
            </a:pPr>
            <a:r>
              <a:rPr lang="ru-RU" sz="2000" dirty="0" smtClean="0"/>
              <a:t>  2.Каково было основное направление внешней политики России в начале </a:t>
            </a:r>
            <a:r>
              <a:rPr lang="en-US" sz="2000" dirty="0" smtClean="0"/>
              <a:t>XX </a:t>
            </a:r>
            <a:r>
              <a:rPr lang="ru-RU" sz="2000" dirty="0" smtClean="0"/>
              <a:t>века?  </a:t>
            </a:r>
          </a:p>
          <a:p>
            <a:pPr>
              <a:buNone/>
            </a:pPr>
            <a:r>
              <a:rPr lang="ru-RU" sz="2000" dirty="0" smtClean="0"/>
              <a:t>     а )получение выхода к Чёрному морю   б) присоединение Средней Азии   в) расширение сферы влияния на Дальнем Востоке  г) расширение русских владений в Северной Америке и на Аляске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3.    Эта характеристика принадлежит:  </a:t>
            </a:r>
          </a:p>
          <a:p>
            <a:pPr>
              <a:buNone/>
            </a:pPr>
            <a:r>
              <a:rPr lang="ru-RU" sz="2000" b="1" dirty="0" smtClean="0"/>
              <a:t>  « Для него было очевидно отставание России от промышленно развитого Запада. Этот человек стремился вырвать страну из отсталости, чтобы предотвратить её превращения в полуколонию. западных держав. Для этого он настаивает на привлечение в страну иностранного капитала, строит железные дороги, сокращает государственные расходы и вводит монополию государства на производство и продажу водки… Золотой червонец – это  тоже его идея для привлечение в страну инвестиций…» </a:t>
            </a:r>
          </a:p>
          <a:p>
            <a:pPr>
              <a:buNone/>
            </a:pPr>
            <a:r>
              <a:rPr lang="ru-RU" sz="2000" dirty="0" smtClean="0"/>
              <a:t>        а) Николай </a:t>
            </a:r>
            <a:r>
              <a:rPr lang="en-US" sz="2000" dirty="0" smtClean="0"/>
              <a:t>II </a:t>
            </a:r>
            <a:r>
              <a:rPr lang="ru-RU" sz="2000" dirty="0" smtClean="0"/>
              <a:t> б) К. П. Победоносцев   в) В. К. Плеве   г) С.Ю. Витте   </a:t>
            </a:r>
          </a:p>
          <a:p>
            <a:pPr marL="457200" indent="-457200">
              <a:buAutoNum type="arabicPeriod" startAt="4"/>
            </a:pPr>
            <a:r>
              <a:rPr lang="ru-RU" sz="2000" b="1" dirty="0" smtClean="0"/>
              <a:t>Первыми марксистами в России были:  </a:t>
            </a:r>
          </a:p>
          <a:p>
            <a:pPr marL="457200" indent="-457200">
              <a:buNone/>
            </a:pPr>
            <a:r>
              <a:rPr lang="ru-RU" sz="2000" dirty="0" smtClean="0"/>
              <a:t>          а) Плеханов и Засулич    б) Желябов и Перовская  в) Пестель и Рылеев   г)  Чернышевский и Герцен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000" dirty="0" smtClean="0"/>
              <a:t>5</a:t>
            </a:r>
            <a:r>
              <a:rPr lang="ru-RU" sz="2000" b="1" dirty="0" smtClean="0"/>
              <a:t>. Александр </a:t>
            </a:r>
            <a:r>
              <a:rPr lang="en-US" sz="2000" b="1" dirty="0" smtClean="0"/>
              <a:t>III </a:t>
            </a:r>
            <a:r>
              <a:rPr lang="ru-RU" sz="2000" b="1" dirty="0" smtClean="0"/>
              <a:t> получил титул: </a:t>
            </a:r>
          </a:p>
          <a:p>
            <a:pPr>
              <a:buNone/>
            </a:pPr>
            <a:r>
              <a:rPr lang="ru-RU" sz="2000" dirty="0" smtClean="0"/>
              <a:t>   а)  «Освободитель»   б)» Миротворец»  в) «Кровавый» г)«Благословенный» </a:t>
            </a:r>
          </a:p>
          <a:p>
            <a:pPr>
              <a:buNone/>
            </a:pPr>
            <a:r>
              <a:rPr lang="ru-RU" sz="2000" dirty="0" smtClean="0"/>
              <a:t>  </a:t>
            </a:r>
          </a:p>
          <a:p>
            <a:pPr>
              <a:buNone/>
            </a:pPr>
            <a:r>
              <a:rPr lang="ru-RU" sz="2000" dirty="0" smtClean="0"/>
              <a:t>   6. </a:t>
            </a:r>
            <a:r>
              <a:rPr lang="ru-RU" sz="2000" b="1" dirty="0" smtClean="0"/>
              <a:t>Причиной </a:t>
            </a:r>
            <a:r>
              <a:rPr lang="ru-RU" sz="2000" b="1" dirty="0" err="1" smtClean="0"/>
              <a:t>Русско</a:t>
            </a:r>
            <a:r>
              <a:rPr lang="ru-RU" sz="2000" b="1" dirty="0" smtClean="0"/>
              <a:t> – японской войны </a:t>
            </a:r>
            <a:r>
              <a:rPr lang="ru-RU" sz="2000" b="1" dirty="0" smtClean="0"/>
              <a:t>стал</a:t>
            </a:r>
            <a:r>
              <a:rPr lang="ru-RU" sz="2000" b="1" dirty="0" smtClean="0"/>
              <a:t>а борьба за:</a:t>
            </a:r>
            <a:endParaRPr lang="ru-RU" sz="2000" b="1" dirty="0" smtClean="0"/>
          </a:p>
          <a:p>
            <a:pPr>
              <a:buNone/>
            </a:pPr>
            <a:r>
              <a:rPr lang="ru-RU" sz="2000" dirty="0" smtClean="0"/>
              <a:t>   а) право строительства Транссибирской магистрали    б) господство в Центральной Азии   в)проливы Босфор и Дарданеллы   г) влияние в Восточной Азии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</a:t>
            </a:r>
            <a:r>
              <a:rPr lang="ru-RU" sz="2000" b="1" dirty="0" smtClean="0"/>
              <a:t>7.Процесс перехода от  традиционного общества к индустриальному называется   </a:t>
            </a:r>
          </a:p>
          <a:p>
            <a:pPr>
              <a:buNone/>
            </a:pPr>
            <a:r>
              <a:rPr lang="ru-RU" sz="2000" dirty="0" smtClean="0"/>
              <a:t>   а) люмпенизацией  б) национализацией   в) стратификацией   г) модернизацией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8"/>
            </a:pPr>
            <a:r>
              <a:rPr lang="ru-RU" sz="2000" b="1" dirty="0" smtClean="0"/>
              <a:t>Сухопутное сражение в ходе </a:t>
            </a:r>
            <a:r>
              <a:rPr lang="ru-RU" sz="2000" b="1" dirty="0" err="1" smtClean="0"/>
              <a:t>Русско</a:t>
            </a:r>
            <a:r>
              <a:rPr lang="ru-RU" sz="2000" b="1" dirty="0" smtClean="0"/>
              <a:t> – японской войны:</a:t>
            </a:r>
          </a:p>
          <a:p>
            <a:pPr marL="514350" indent="-514350">
              <a:buNone/>
            </a:pPr>
            <a:r>
              <a:rPr lang="ru-RU" sz="2000" dirty="0" smtClean="0"/>
              <a:t>      а)  </a:t>
            </a:r>
            <a:r>
              <a:rPr lang="ru-RU" sz="2000" dirty="0" err="1" smtClean="0"/>
              <a:t>Измаильское</a:t>
            </a:r>
            <a:r>
              <a:rPr lang="ru-RU" sz="2000" dirty="0" smtClean="0"/>
              <a:t>   б)  </a:t>
            </a:r>
            <a:r>
              <a:rPr lang="ru-RU" sz="2000" dirty="0" err="1" smtClean="0"/>
              <a:t>Цусимское</a:t>
            </a:r>
            <a:r>
              <a:rPr lang="ru-RU" sz="2000" dirty="0" smtClean="0"/>
              <a:t>   в) </a:t>
            </a:r>
            <a:r>
              <a:rPr lang="ru-RU" sz="2000" dirty="0" err="1" smtClean="0"/>
              <a:t>Мукденское</a:t>
            </a:r>
            <a:r>
              <a:rPr lang="ru-RU" sz="2000" dirty="0" smtClean="0"/>
              <a:t>    г) </a:t>
            </a:r>
            <a:r>
              <a:rPr lang="ru-RU" sz="2000" dirty="0" err="1" smtClean="0"/>
              <a:t>Чесменское</a:t>
            </a:r>
            <a:r>
              <a:rPr lang="ru-RU" sz="2000" dirty="0" smtClean="0"/>
              <a:t>    </a:t>
            </a:r>
          </a:p>
          <a:p>
            <a:pPr marL="514350" indent="-514350">
              <a:buNone/>
            </a:pPr>
            <a:endParaRPr lang="ru-RU" sz="2000" dirty="0" smtClean="0"/>
          </a:p>
          <a:p>
            <a:pPr marL="514350" indent="-514350">
              <a:buNone/>
            </a:pPr>
            <a:r>
              <a:rPr lang="ru-RU" sz="2000" dirty="0" smtClean="0"/>
              <a:t> </a:t>
            </a:r>
            <a:r>
              <a:rPr lang="ru-RU" sz="2000" b="1" dirty="0" smtClean="0"/>
              <a:t>9.   Сторонником « маленькой победоносной войны» был при дворе:   </a:t>
            </a:r>
          </a:p>
          <a:p>
            <a:pPr marL="514350" indent="-514350">
              <a:buNone/>
            </a:pPr>
            <a:r>
              <a:rPr lang="ru-RU" sz="2000" dirty="0" smtClean="0"/>
              <a:t>       а) В. К. Плеве    б)   К. П. Победоносцев   в) С.Ю. Витте                                      г) С. О.Макаров   </a:t>
            </a:r>
          </a:p>
          <a:p>
            <a:pPr marL="514350" indent="-514350">
              <a:buNone/>
            </a:pPr>
            <a:endParaRPr lang="ru-RU" sz="2000" dirty="0" smtClean="0"/>
          </a:p>
          <a:p>
            <a:pPr marL="514350" indent="-514350">
              <a:buNone/>
            </a:pPr>
            <a:r>
              <a:rPr lang="ru-RU" sz="2000" b="1" dirty="0" smtClean="0"/>
              <a:t> 10</a:t>
            </a:r>
            <a:r>
              <a:rPr lang="ru-RU" sz="2000" dirty="0" smtClean="0"/>
              <a:t>. </a:t>
            </a:r>
            <a:r>
              <a:rPr lang="ru-RU" sz="2000" b="1" dirty="0" smtClean="0"/>
              <a:t>Россия в начале </a:t>
            </a:r>
            <a:r>
              <a:rPr lang="en-US" sz="2000" b="1" dirty="0" smtClean="0"/>
              <a:t>XX </a:t>
            </a:r>
            <a:r>
              <a:rPr lang="ru-RU" sz="2000" b="1" dirty="0" smtClean="0"/>
              <a:t>века была участницей </a:t>
            </a:r>
            <a:r>
              <a:rPr lang="ru-RU" sz="2000" b="1" dirty="0" err="1" smtClean="0"/>
              <a:t>военно</a:t>
            </a:r>
            <a:r>
              <a:rPr lang="ru-RU" sz="2000" b="1" dirty="0" smtClean="0"/>
              <a:t> – политического </a:t>
            </a:r>
            <a:r>
              <a:rPr lang="ru-RU" sz="2000" b="1" dirty="0" smtClean="0"/>
              <a:t>союза с </a:t>
            </a:r>
            <a:endParaRPr lang="ru-RU" sz="2000" b="1" dirty="0" smtClean="0"/>
          </a:p>
          <a:p>
            <a:pPr marL="514350" indent="-514350">
              <a:buNone/>
            </a:pPr>
            <a:r>
              <a:rPr lang="ru-RU" sz="2000" dirty="0" smtClean="0"/>
              <a:t>       а</a:t>
            </a:r>
            <a:r>
              <a:rPr lang="ru-RU" sz="2000" smtClean="0"/>
              <a:t>) </a:t>
            </a:r>
            <a:r>
              <a:rPr lang="ru-RU" sz="2000" smtClean="0"/>
              <a:t>Австрией </a:t>
            </a:r>
            <a:r>
              <a:rPr lang="ru-RU" sz="2000" dirty="0" smtClean="0"/>
              <a:t>и Германией    б) с Англией и Францией   в) с Турцией и Германией   г) с Японией и Кореей</a:t>
            </a:r>
          </a:p>
          <a:p>
            <a:pPr marL="514350" indent="-514350">
              <a:buNone/>
            </a:pPr>
            <a:endParaRPr lang="ru-RU" sz="2000" dirty="0" smtClean="0"/>
          </a:p>
          <a:p>
            <a:pPr marL="514350" indent="-514350"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</a:t>
            </a:r>
            <a:r>
              <a:rPr lang="en-US" dirty="0" smtClean="0"/>
              <a:t>II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b="1" dirty="0" smtClean="0"/>
              <a:t>1. Россия в начале </a:t>
            </a:r>
            <a:r>
              <a:rPr lang="en-US" sz="2000" b="1" dirty="0" smtClean="0"/>
              <a:t>XX </a:t>
            </a:r>
            <a:r>
              <a:rPr lang="ru-RU" sz="2000" b="1" dirty="0" smtClean="0"/>
              <a:t>века стала участницей </a:t>
            </a:r>
            <a:r>
              <a:rPr lang="ru-RU" sz="2000" b="1" dirty="0" err="1" smtClean="0"/>
              <a:t>военно</a:t>
            </a:r>
            <a:r>
              <a:rPr lang="ru-RU" sz="2000" b="1" dirty="0" smtClean="0"/>
              <a:t> – политического союза</a:t>
            </a:r>
            <a:r>
              <a:rPr lang="ru-RU" sz="2000" dirty="0" smtClean="0"/>
              <a:t>:  </a:t>
            </a:r>
          </a:p>
          <a:p>
            <a:pPr>
              <a:buNone/>
            </a:pPr>
            <a:r>
              <a:rPr lang="ru-RU" sz="2000" dirty="0" smtClean="0"/>
              <a:t>а) Тройственного  б) Священного   в) Антанты  г) Антифранцузского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2.Чья это характеристика</a:t>
            </a:r>
            <a:r>
              <a:rPr lang="ru-RU" sz="2000" b="1" dirty="0" smtClean="0"/>
              <a:t>:  « Он был хорошо воспитан и прекрасно знал «Священное писание». Считал себя « Иовом многострадальным» – святым, в день которого он родился.  Считал, что России не нужны западные политические институты: выборы, парламент и партии – за всё несёт ответственность он сам  - «Хозяин земли русской</a:t>
            </a:r>
            <a:r>
              <a:rPr lang="ru-RU" sz="2000" dirty="0" smtClean="0"/>
              <a:t>»   </a:t>
            </a:r>
          </a:p>
          <a:p>
            <a:pPr>
              <a:buNone/>
            </a:pPr>
            <a:r>
              <a:rPr lang="ru-RU" sz="2000" dirty="0" smtClean="0"/>
              <a:t>     а) К. П. Победоносцев   б) Николай </a:t>
            </a:r>
            <a:r>
              <a:rPr lang="en-US" sz="2000" dirty="0" smtClean="0"/>
              <a:t>II</a:t>
            </a:r>
            <a:r>
              <a:rPr lang="ru-RU" sz="2000" dirty="0" smtClean="0"/>
              <a:t>   </a:t>
            </a:r>
            <a:r>
              <a:rPr lang="en-US" sz="2000" dirty="0" smtClean="0"/>
              <a:t> </a:t>
            </a:r>
            <a:r>
              <a:rPr lang="ru-RU" sz="2000" dirty="0" smtClean="0"/>
              <a:t>в) С. Ю. Витте   г)  Александр </a:t>
            </a:r>
            <a:r>
              <a:rPr lang="en-US" sz="2000" dirty="0" smtClean="0"/>
              <a:t>III 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</a:t>
            </a:r>
            <a:r>
              <a:rPr lang="en-US" dirty="0" smtClean="0"/>
              <a:t>II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3. О каком явлении начала </a:t>
            </a:r>
            <a:r>
              <a:rPr lang="en-US" sz="2000" dirty="0" smtClean="0"/>
              <a:t>XX </a:t>
            </a:r>
            <a:r>
              <a:rPr lang="ru-RU" sz="2000" dirty="0" smtClean="0"/>
              <a:t>века идёт речь в работе историка?  </a:t>
            </a:r>
          </a:p>
          <a:p>
            <a:pPr>
              <a:buNone/>
            </a:pPr>
            <a:r>
              <a:rPr lang="ru-RU" sz="2000" b="1" dirty="0" smtClean="0"/>
              <a:t>« Крестьяне сами искали и находили средства </a:t>
            </a:r>
            <a:r>
              <a:rPr lang="ru-RU" sz="2000" b="1" dirty="0" err="1" smtClean="0"/>
              <a:t>смягчения________</a:t>
            </a:r>
            <a:r>
              <a:rPr lang="ru-RU" sz="2000" b="1" dirty="0" smtClean="0"/>
              <a:t>. Одним из таких путей было отходничество.  Оно выражало новые экономические возможности, появление иных источников доходов. К началу </a:t>
            </a:r>
            <a:r>
              <a:rPr lang="en-US" sz="2000" b="1" dirty="0" smtClean="0"/>
              <a:t>XX </a:t>
            </a:r>
            <a:r>
              <a:rPr lang="ru-RU" sz="2000" b="1" dirty="0" smtClean="0"/>
              <a:t>века крестьяне взяли около 8 млн. паспортов для работы в городе, т. е. почти треть сельского населения оторвались от земледелия, целиком или частично</a:t>
            </a:r>
            <a:r>
              <a:rPr lang="ru-RU" sz="2000" dirty="0" smtClean="0"/>
              <a:t>…»  </a:t>
            </a:r>
          </a:p>
          <a:p>
            <a:pPr>
              <a:buNone/>
            </a:pPr>
            <a:r>
              <a:rPr lang="ru-RU" sz="2000" dirty="0" smtClean="0"/>
              <a:t>   а) о неграмотности   б) о крепостной зависимости  в) об аграрном перенаселении       г) о промышленном кризисе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4) </a:t>
            </a:r>
            <a:r>
              <a:rPr lang="ru-RU" sz="2000" b="1" dirty="0" smtClean="0"/>
              <a:t>Николай </a:t>
            </a:r>
            <a:r>
              <a:rPr lang="en-US" sz="2000" b="1" dirty="0" smtClean="0"/>
              <a:t>II </a:t>
            </a:r>
            <a:r>
              <a:rPr lang="ru-RU" sz="2000" b="1" dirty="0" smtClean="0"/>
              <a:t>получил прозвище:  </a:t>
            </a:r>
          </a:p>
          <a:p>
            <a:pPr>
              <a:buNone/>
            </a:pPr>
            <a:r>
              <a:rPr lang="ru-RU" sz="2000" dirty="0" smtClean="0"/>
              <a:t>     а) « </a:t>
            </a:r>
            <a:r>
              <a:rPr lang="ru-RU" sz="2000" dirty="0" err="1" smtClean="0"/>
              <a:t>Палкин</a:t>
            </a:r>
            <a:r>
              <a:rPr lang="ru-RU" sz="2000" dirty="0" smtClean="0"/>
              <a:t>»   б) « Кровавый»   в) « Благословенный» г) « Миротворец»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</a:t>
            </a:r>
            <a:r>
              <a:rPr lang="en-US" dirty="0" smtClean="0"/>
              <a:t>II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5. </a:t>
            </a:r>
            <a:r>
              <a:rPr lang="ru-RU" sz="2400" b="1" dirty="0" err="1" smtClean="0"/>
              <a:t>Русско</a:t>
            </a:r>
            <a:r>
              <a:rPr lang="ru-RU" sz="2400" b="1" dirty="0" smtClean="0"/>
              <a:t> – японская война началась с события</a:t>
            </a:r>
            <a:r>
              <a:rPr lang="ru-RU" dirty="0" smtClean="0"/>
              <a:t>:   </a:t>
            </a:r>
          </a:p>
          <a:p>
            <a:pPr>
              <a:buNone/>
            </a:pPr>
            <a:r>
              <a:rPr lang="ru-RU" sz="2000" dirty="0" smtClean="0"/>
              <a:t>  а) с </a:t>
            </a:r>
            <a:r>
              <a:rPr lang="ru-RU" sz="2000" dirty="0" err="1" smtClean="0"/>
              <a:t>Цусимского</a:t>
            </a:r>
            <a:r>
              <a:rPr lang="ru-RU" sz="2000" dirty="0" smtClean="0"/>
              <a:t> сражения  б) с битвы под </a:t>
            </a:r>
            <a:r>
              <a:rPr lang="ru-RU" sz="2000" dirty="0" err="1" smtClean="0"/>
              <a:t>Мукденом</a:t>
            </a:r>
            <a:r>
              <a:rPr lang="ru-RU" sz="2000" dirty="0" smtClean="0"/>
              <a:t>   в) с битвы под </a:t>
            </a:r>
            <a:r>
              <a:rPr lang="ru-RU" sz="2000" dirty="0" err="1" smtClean="0"/>
              <a:t>Ляояном</a:t>
            </a:r>
            <a:r>
              <a:rPr lang="ru-RU" sz="2000" dirty="0" smtClean="0"/>
              <a:t>   г) с нападения на Порт - Артур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6. </a:t>
            </a:r>
            <a:r>
              <a:rPr lang="ru-RU" sz="2000" b="1" dirty="0" smtClean="0"/>
              <a:t>Казнёнными народовольцами были:  </a:t>
            </a:r>
            <a:r>
              <a:rPr lang="ru-RU" sz="2000" dirty="0" smtClean="0"/>
              <a:t> а) Плеханов и Засулич </a:t>
            </a:r>
          </a:p>
          <a:p>
            <a:pPr>
              <a:buNone/>
            </a:pPr>
            <a:r>
              <a:rPr lang="ru-RU" sz="2000" dirty="0" smtClean="0"/>
              <a:t>   б) Желябов и Перовская  в) Пестель и Рылеев   г)  Чернышевский и Герцен   </a:t>
            </a:r>
          </a:p>
          <a:p>
            <a:pPr>
              <a:buNone/>
            </a:pPr>
            <a:endParaRPr lang="ru-RU" sz="2000" b="1" dirty="0" smtClean="0"/>
          </a:p>
          <a:p>
            <a:pPr>
              <a:buNone/>
            </a:pPr>
            <a:r>
              <a:rPr lang="ru-RU" sz="2000" b="1" dirty="0" smtClean="0"/>
              <a:t> 7. По итогам </a:t>
            </a:r>
            <a:r>
              <a:rPr lang="ru-RU" sz="2000" b="1" dirty="0" err="1" smtClean="0"/>
              <a:t>Русско</a:t>
            </a:r>
            <a:r>
              <a:rPr lang="ru-RU" sz="2000" b="1" dirty="0" smtClean="0"/>
              <a:t> – японской войны Россия подписала: </a:t>
            </a:r>
          </a:p>
          <a:p>
            <a:pPr>
              <a:buNone/>
            </a:pPr>
            <a:r>
              <a:rPr lang="ru-RU" sz="2000" dirty="0" smtClean="0"/>
              <a:t>   а) </a:t>
            </a:r>
            <a:r>
              <a:rPr lang="ru-RU" sz="2000" dirty="0" err="1" smtClean="0"/>
              <a:t>Портсмутский</a:t>
            </a:r>
            <a:r>
              <a:rPr lang="ru-RU" sz="2000" dirty="0" smtClean="0"/>
              <a:t> мир   б) Парижский мир   в) </a:t>
            </a:r>
            <a:r>
              <a:rPr lang="ru-RU" sz="2000" dirty="0" err="1" smtClean="0"/>
              <a:t>Тильзитский</a:t>
            </a:r>
            <a:r>
              <a:rPr lang="ru-RU" sz="2000" dirty="0" smtClean="0"/>
              <a:t> мир                                  </a:t>
            </a:r>
          </a:p>
          <a:p>
            <a:pPr>
              <a:buNone/>
            </a:pPr>
            <a:r>
              <a:rPr lang="ru-RU" sz="2000" dirty="0" smtClean="0"/>
              <a:t>   г) Венский трактат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8.  Россия боролась с Японией за Китай, так как хотела : </a:t>
            </a:r>
          </a:p>
          <a:p>
            <a:pPr>
              <a:buNone/>
            </a:pPr>
            <a:r>
              <a:rPr lang="ru-RU" sz="2000" dirty="0" smtClean="0"/>
              <a:t>а) включить его в состав Российской империи   б) сделать его своей колонией   в) получить сферу влияния России   г) заключить с </a:t>
            </a:r>
            <a:r>
              <a:rPr lang="ru-RU" sz="2000" dirty="0" err="1" smtClean="0"/>
              <a:t>китаем</a:t>
            </a:r>
            <a:r>
              <a:rPr lang="ru-RU" sz="2000" dirty="0" smtClean="0"/>
              <a:t> </a:t>
            </a:r>
            <a:r>
              <a:rPr lang="ru-RU" sz="2000" dirty="0" err="1" smtClean="0"/>
              <a:t>военно</a:t>
            </a:r>
            <a:r>
              <a:rPr lang="ru-RU" sz="2000" dirty="0" smtClean="0"/>
              <a:t> – политический союз</a:t>
            </a:r>
          </a:p>
          <a:p>
            <a:pPr>
              <a:buNone/>
            </a:pPr>
            <a:r>
              <a:rPr lang="ru-RU" sz="2000" b="1" dirty="0" smtClean="0"/>
              <a:t>     </a:t>
            </a:r>
          </a:p>
          <a:p>
            <a:pPr>
              <a:buNone/>
            </a:pPr>
            <a:r>
              <a:rPr lang="ru-RU" sz="2000" b="1" dirty="0" smtClean="0"/>
              <a:t>   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</a:t>
            </a:r>
            <a:r>
              <a:rPr lang="en-US" dirty="0" smtClean="0"/>
              <a:t>II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9.  Процесс перехода от  традиционного общества к индустриальному называется   </a:t>
            </a:r>
          </a:p>
          <a:p>
            <a:pPr>
              <a:buNone/>
            </a:pPr>
            <a:r>
              <a:rPr lang="ru-RU" sz="2000" dirty="0" smtClean="0"/>
              <a:t>   а) люмпенизацией  б) национализацией   в) стратификацией   г) модернизацией  </a:t>
            </a:r>
          </a:p>
          <a:p>
            <a:pPr>
              <a:buNone/>
            </a:pPr>
            <a:endParaRPr lang="ru-RU" sz="2000" dirty="0" smtClean="0"/>
          </a:p>
          <a:p>
            <a:pPr marL="457200" indent="-457200">
              <a:buAutoNum type="arabicPeriod" startAt="10"/>
            </a:pPr>
            <a:r>
              <a:rPr lang="ru-RU" sz="2000" b="1" dirty="0" smtClean="0"/>
              <a:t>Оборона Порт – Артура продолжалась</a:t>
            </a:r>
            <a:r>
              <a:rPr lang="ru-RU" sz="2000" dirty="0" smtClean="0"/>
              <a:t>:  </a:t>
            </a:r>
          </a:p>
          <a:p>
            <a:pPr marL="457200" indent="-457200">
              <a:buNone/>
            </a:pPr>
            <a:r>
              <a:rPr lang="ru-RU" sz="2000" dirty="0" smtClean="0"/>
              <a:t>   а) два месяца   б) семь месяцев   в) полгода   г) одиннадцать месяцев   </a:t>
            </a:r>
          </a:p>
          <a:p>
            <a:r>
              <a:rPr lang="ru-RU" dirty="0" smtClean="0"/>
              <a:t> Домашнее задание: </a:t>
            </a:r>
          </a:p>
          <a:p>
            <a:r>
              <a:rPr lang="ru-RU" dirty="0" smtClean="0"/>
              <a:t> Параграф № 34+ документ к параграфу; </a:t>
            </a:r>
          </a:p>
          <a:p>
            <a:r>
              <a:rPr lang="ru-RU" dirty="0" smtClean="0"/>
              <a:t>Повторение параграф №32 -33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Причины Первой русской революции</a:t>
            </a:r>
            <a:endParaRPr lang="ru-RU" dirty="0"/>
          </a:p>
        </p:txBody>
      </p:sp>
      <p:pic>
        <p:nvPicPr>
          <p:cNvPr id="2050" name="Picture 2" descr="C:\Users\Семен\Desktop\причин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82296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ru-RU" dirty="0" smtClean="0"/>
              <a:t>Этапы революции</a:t>
            </a:r>
            <a:endParaRPr lang="ru-RU" dirty="0"/>
          </a:p>
        </p:txBody>
      </p:sp>
      <p:pic>
        <p:nvPicPr>
          <p:cNvPr id="3074" name="Picture 2" descr="C:\Users\Семен\Desktop\этап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838200"/>
            <a:ext cx="83058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Кровавое воскресенье 9 января 1905 года – начало революции</a:t>
            </a:r>
            <a:endParaRPr lang="ru-RU" dirty="0"/>
          </a:p>
        </p:txBody>
      </p:sp>
      <p:pic>
        <p:nvPicPr>
          <p:cNvPr id="4099" name="Picture 3" descr="C:\Users\Семен\Desktop\пеиц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58674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Начало революции</a:t>
            </a:r>
            <a:endParaRPr lang="ru-RU" dirty="0"/>
          </a:p>
        </p:txBody>
      </p:sp>
      <p:pic>
        <p:nvPicPr>
          <p:cNvPr id="5122" name="Picture 2" descr="C:\Users\Семен\Desktop\Yfxfkj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83058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Всероссийская </a:t>
            </a:r>
            <a:r>
              <a:rPr lang="ru-RU" dirty="0" smtClean="0">
                <a:solidFill>
                  <a:srgbClr val="FF0000"/>
                </a:solidFill>
              </a:rPr>
              <a:t>политическая</a:t>
            </a:r>
            <a:r>
              <a:rPr lang="ru-RU" dirty="0" smtClean="0"/>
              <a:t> стачка</a:t>
            </a:r>
            <a:endParaRPr lang="ru-RU" dirty="0"/>
          </a:p>
        </p:txBody>
      </p:sp>
      <p:pic>
        <p:nvPicPr>
          <p:cNvPr id="6146" name="Picture 2" descr="C:\Users\Семен\Desktop\октябрь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990600"/>
            <a:ext cx="80772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Манифест о созыве Государственной думы  Николая </a:t>
            </a:r>
            <a:r>
              <a:rPr lang="en-US" dirty="0" smtClean="0"/>
              <a:t>II </a:t>
            </a:r>
            <a:endParaRPr lang="ru-RU" dirty="0"/>
          </a:p>
        </p:txBody>
      </p:sp>
      <p:pic>
        <p:nvPicPr>
          <p:cNvPr id="7170" name="Picture 2" descr="C:\Users\Семен\Desktop\манифес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80772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положения Манифеста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62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u="sng" dirty="0" smtClean="0"/>
              <a:t>Манифест даровал населению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dirty="0" smtClean="0"/>
              <a:t>    - </a:t>
            </a:r>
            <a:r>
              <a:rPr lang="ru-RU" sz="2400" dirty="0" smtClean="0"/>
              <a:t>Свободу совести, слова, собраний, разрешал создание профсоюзов</a:t>
            </a:r>
            <a:r>
              <a:rPr lang="ru-RU" dirty="0" smtClean="0"/>
              <a:t>;  </a:t>
            </a:r>
          </a:p>
          <a:p>
            <a:pPr>
              <a:buNone/>
            </a:pPr>
            <a:r>
              <a:rPr lang="ru-RU" dirty="0" smtClean="0"/>
              <a:t>   -</a:t>
            </a:r>
            <a:r>
              <a:rPr lang="ru-RU" sz="2400" dirty="0" smtClean="0"/>
              <a:t>даровал избирательные права  </a:t>
            </a:r>
          </a:p>
          <a:p>
            <a:pPr>
              <a:buNone/>
            </a:pPr>
            <a:r>
              <a:rPr lang="ru-RU" sz="2400" dirty="0" smtClean="0"/>
              <a:t>    - была учреждена Государственная дума – законодательный представительный орган, ограничивающий власть императора;  </a:t>
            </a:r>
          </a:p>
          <a:p>
            <a:pPr>
              <a:buNone/>
            </a:pPr>
            <a:r>
              <a:rPr lang="ru-RU" sz="2400" dirty="0" smtClean="0"/>
              <a:t>   - никакой закон не мог вступить в силу без одобрения Государственной думы 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b="1" u="sng" dirty="0" smtClean="0"/>
              <a:t>Манифест был вынужденной уступкой самодержавия напору революционной массы</a:t>
            </a:r>
            <a:endParaRPr lang="ru-RU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Московское вооружённое восстание – </a:t>
            </a:r>
            <a:r>
              <a:rPr lang="ru-RU" dirty="0" err="1" smtClean="0"/>
              <a:t>высшый</a:t>
            </a:r>
            <a:r>
              <a:rPr lang="ru-RU" dirty="0" smtClean="0"/>
              <a:t> подъём революции</a:t>
            </a:r>
            <a:endParaRPr lang="ru-RU" dirty="0"/>
          </a:p>
        </p:txBody>
      </p:sp>
      <p:pic>
        <p:nvPicPr>
          <p:cNvPr id="8194" name="Picture 2" descr="C:\Users\Семен\Desktop\Восстание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4582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1135</Words>
  <PresentationFormat>Экран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Первая русская революция 1905 – 1907 г.г.</vt:lpstr>
      <vt:lpstr> Причины Первой русской революции</vt:lpstr>
      <vt:lpstr>Этапы революции</vt:lpstr>
      <vt:lpstr>Кровавое воскресенье 9 января 1905 года – начало революции</vt:lpstr>
      <vt:lpstr>Начало революции</vt:lpstr>
      <vt:lpstr> Всероссийская политическая стачка</vt:lpstr>
      <vt:lpstr> Манифест о созыве Государственной думы  Николая II </vt:lpstr>
      <vt:lpstr>Основные положения Манифеста</vt:lpstr>
      <vt:lpstr>Московское вооружённое восстание – высшый подъём революции</vt:lpstr>
      <vt:lpstr> Начало парламентаризма в России</vt:lpstr>
      <vt:lpstr>Самостоятельная работа</vt:lpstr>
      <vt:lpstr>Самостоятельная работа</vt:lpstr>
      <vt:lpstr>  Самостоятельная работа</vt:lpstr>
      <vt:lpstr>Самостоятельная работа</vt:lpstr>
      <vt:lpstr>Самостоятельная работа II вариант</vt:lpstr>
      <vt:lpstr>Самостоятельная работа II вариант</vt:lpstr>
      <vt:lpstr>Самостоятельная работа II вариант</vt:lpstr>
      <vt:lpstr>Самостоятельная работа II вариант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Первая русская революция 1905 – 1907 г.г.</dc:title>
  <dc:creator>Семен</dc:creator>
  <cp:lastModifiedBy>Семен</cp:lastModifiedBy>
  <cp:revision>28</cp:revision>
  <dcterms:created xsi:type="dcterms:W3CDTF">2020-05-19T04:15:21Z</dcterms:created>
  <dcterms:modified xsi:type="dcterms:W3CDTF">2020-05-19T07:47:07Z</dcterms:modified>
</cp:coreProperties>
</file>