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40" y="-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Поражение и итоги Первой Русской революции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9 класс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Российский парламентаризм и П.А. Столыпин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000" dirty="0" smtClean="0"/>
              <a:t>Первая Государственная дума действовала с 27 апреля по 6 июля 1906 года и была распущена, а точнее разогнана Николаем </a:t>
            </a:r>
            <a:r>
              <a:rPr lang="en-US" sz="2000" dirty="0" smtClean="0"/>
              <a:t>II</a:t>
            </a:r>
            <a:r>
              <a:rPr lang="ru-RU" sz="2000" dirty="0" smtClean="0"/>
              <a:t>.   Вопрос о помещичьих землях стал самым больным вопросом в </a:t>
            </a:r>
            <a:r>
              <a:rPr lang="en-US" sz="2000" dirty="0" smtClean="0"/>
              <a:t>I </a:t>
            </a:r>
            <a:r>
              <a:rPr lang="ru-RU" sz="2000" dirty="0" smtClean="0"/>
              <a:t>Государственной думе. Поэтому Премьер – министр нового правительства </a:t>
            </a:r>
            <a:r>
              <a:rPr lang="ru-RU" sz="2000" b="1" dirty="0" smtClean="0"/>
              <a:t>Пётр Аркадьевич Стол</a:t>
            </a:r>
            <a:r>
              <a:rPr lang="ru-RU" sz="2000" dirty="0" smtClean="0"/>
              <a:t>ыпин внёс в Думу свой законопроект о переустройстве крестьянской жизни. Законопроект не был утверждён Думой, а начал действовать как царский указ в </a:t>
            </a:r>
            <a:r>
              <a:rPr lang="ru-RU" sz="2000" b="1" dirty="0" smtClean="0"/>
              <a:t>1906 году между </a:t>
            </a:r>
            <a:r>
              <a:rPr lang="en-US" sz="2000" b="1" dirty="0" smtClean="0"/>
              <a:t>I </a:t>
            </a:r>
            <a:r>
              <a:rPr lang="ru-RU" sz="2000" b="1" dirty="0" smtClean="0"/>
              <a:t>и </a:t>
            </a:r>
            <a:r>
              <a:rPr lang="en-US" sz="2000" b="1" dirty="0" smtClean="0"/>
              <a:t>II </a:t>
            </a:r>
            <a:r>
              <a:rPr lang="ru-RU" sz="2000" b="1" dirty="0" smtClean="0"/>
              <a:t>Государственными думами. </a:t>
            </a:r>
            <a:r>
              <a:rPr lang="ru-RU" sz="2000" dirty="0" smtClean="0"/>
              <a:t>По этому закону  1906 года:  </a:t>
            </a:r>
          </a:p>
          <a:p>
            <a:pPr>
              <a:buNone/>
            </a:pPr>
            <a:r>
              <a:rPr lang="ru-RU" sz="2000" dirty="0" smtClean="0"/>
              <a:t>   - помещичьи земли не подлежали переделу и даже принудительному выкупу   </a:t>
            </a:r>
          </a:p>
          <a:p>
            <a:pPr>
              <a:buNone/>
            </a:pPr>
            <a:r>
              <a:rPr lang="ru-RU" sz="2000" dirty="0" smtClean="0"/>
              <a:t>    </a:t>
            </a:r>
            <a:r>
              <a:rPr lang="ru-RU" sz="2000" b="1" dirty="0" smtClean="0"/>
              <a:t>- крестьянам разрешалось выходить из общины и забирать свой надел в частную собственность( отруб или хутор)   </a:t>
            </a:r>
          </a:p>
          <a:p>
            <a:pPr>
              <a:buNone/>
            </a:pPr>
            <a:r>
              <a:rPr lang="ru-RU" sz="2000" dirty="0" smtClean="0"/>
              <a:t>    - желающие могли получить земли в Сибири и переехать туда на постоянное житьё, получив на 3 года освобождение по налогам</a:t>
            </a:r>
          </a:p>
          <a:p>
            <a:pPr>
              <a:buNone/>
            </a:pPr>
            <a:r>
              <a:rPr lang="ru-RU" sz="2000" dirty="0" smtClean="0"/>
              <a:t>  </a:t>
            </a:r>
          </a:p>
          <a:p>
            <a:pPr>
              <a:buNone/>
            </a:pPr>
            <a:r>
              <a:rPr lang="ru-RU" sz="2000" dirty="0" smtClean="0"/>
              <a:t>          </a:t>
            </a:r>
            <a:r>
              <a:rPr lang="en-US" sz="2000" dirty="0" smtClean="0"/>
              <a:t> </a:t>
            </a: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Российский парламентаризм и П.А. Столыпин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66800"/>
            <a:ext cx="4876800" cy="50593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000" dirty="0" smtClean="0"/>
              <a:t>Одновременно Столыпин ввёл практику </a:t>
            </a:r>
            <a:r>
              <a:rPr lang="ru-RU" sz="2000" dirty="0" err="1" smtClean="0"/>
              <a:t>военно</a:t>
            </a:r>
            <a:r>
              <a:rPr lang="ru-RU" sz="2000" dirty="0" smtClean="0"/>
              <a:t> – полевых судов для расправы с крестьянскими бунтами. Его лозунгом стали слова в Думе: « Сначала успокоение, затем – реформы». Ежедневно казнили в России до 70 человек ( в1906-1907 годах). В обиход вошли выражения « </a:t>
            </a:r>
            <a:r>
              <a:rPr lang="ru-RU" sz="2000" b="1" dirty="0" err="1" smtClean="0"/>
              <a:t>столыпинский</a:t>
            </a:r>
            <a:r>
              <a:rPr lang="ru-RU" sz="2000" b="1" dirty="0" smtClean="0"/>
              <a:t> вагон» и « </a:t>
            </a:r>
            <a:r>
              <a:rPr lang="ru-RU" sz="2000" b="1" dirty="0" err="1" smtClean="0"/>
              <a:t>столыпинский</a:t>
            </a:r>
            <a:r>
              <a:rPr lang="ru-RU" sz="2000" b="1" dirty="0" smtClean="0"/>
              <a:t> галстук»</a:t>
            </a:r>
            <a:r>
              <a:rPr lang="ru-RU" sz="2000" dirty="0" smtClean="0"/>
              <a:t>. Даже Николай </a:t>
            </a:r>
            <a:r>
              <a:rPr lang="en-US" sz="2000" dirty="0" smtClean="0"/>
              <a:t>II </a:t>
            </a:r>
            <a:r>
              <a:rPr lang="ru-RU" sz="2000" dirty="0" smtClean="0"/>
              <a:t>был недоволен тем, что на него печатают карикатуры в европейских газетах.</a:t>
            </a:r>
            <a:endParaRPr lang="ru-RU" sz="2000" dirty="0"/>
          </a:p>
        </p:txBody>
      </p:sp>
      <p:pic>
        <p:nvPicPr>
          <p:cNvPr id="5122" name="Picture 2" descr="C:\Users\Семен\Desktop\imagesсто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3581400"/>
            <a:ext cx="4019550" cy="2867025"/>
          </a:xfrm>
          <a:prstGeom prst="rect">
            <a:avLst/>
          </a:prstGeom>
          <a:noFill/>
        </p:spPr>
      </p:pic>
      <p:pic>
        <p:nvPicPr>
          <p:cNvPr id="5123" name="Picture 3" descr="C:\Users\Семен\Desktop\галсту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990600"/>
            <a:ext cx="2628900" cy="2714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Поражение Первой Русской революции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000" dirty="0" smtClean="0"/>
              <a:t>Вторая Государственная дума проработала с 20 февраля по 3 июня 1907 года. Она оказалась ещё более непослушной, чем Первая.  Депутаты от крестьян настаивали на переделе помещичьих земель и Николаю </a:t>
            </a:r>
            <a:r>
              <a:rPr lang="en-US" sz="2000" dirty="0" smtClean="0"/>
              <a:t>II </a:t>
            </a:r>
            <a:r>
              <a:rPr lang="ru-RU" sz="2000" dirty="0" smtClean="0"/>
              <a:t>пришлось разогнать и её.   </a:t>
            </a:r>
          </a:p>
          <a:p>
            <a:pPr>
              <a:buNone/>
            </a:pPr>
            <a:r>
              <a:rPr lang="ru-RU" sz="2000" dirty="0" smtClean="0"/>
              <a:t>   После разгона </a:t>
            </a:r>
            <a:r>
              <a:rPr lang="en-US" sz="2000" dirty="0" smtClean="0"/>
              <a:t>II</a:t>
            </a:r>
            <a:r>
              <a:rPr lang="ru-RU" sz="2000" dirty="0" smtClean="0"/>
              <a:t>  Государственной думы был изменён избирательный закон. По новому избирательному закону к 1 голосу помещика приравнивалось примерно к 4оо голосам рабочих. Выборы были неравные, многоступенчатые и в результате в </a:t>
            </a:r>
            <a:r>
              <a:rPr lang="en-US" sz="2000" dirty="0" smtClean="0"/>
              <a:t>III </a:t>
            </a:r>
            <a:r>
              <a:rPr lang="ru-RU" sz="2000" dirty="0" smtClean="0"/>
              <a:t>Государственной думе почти не осталось оппозиционных правительству депутатов. </a:t>
            </a:r>
          </a:p>
          <a:p>
            <a:pPr>
              <a:buNone/>
            </a:pPr>
            <a:r>
              <a:rPr lang="ru-RU" sz="2000" dirty="0" smtClean="0"/>
              <a:t>  События 3 июня 1907 года получили название « Третьеиюньский государственный переворот» и означало  поражение революции 1905 – 1907 г.г. </a:t>
            </a:r>
          </a:p>
          <a:p>
            <a:pPr>
              <a:buNone/>
            </a:pPr>
            <a:r>
              <a:rPr lang="ru-RU" sz="2000" dirty="0" smtClean="0"/>
              <a:t>  Новая дума во всём поддерживала правительство Николая </a:t>
            </a:r>
            <a:r>
              <a:rPr lang="en-US" sz="2000" dirty="0" smtClean="0"/>
              <a:t>II</a:t>
            </a:r>
            <a:endParaRPr lang="ru-RU" sz="2000" dirty="0" smtClean="0"/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ru-RU" sz="2000" dirty="0" smtClean="0"/>
              <a:t>« карманной думы царя».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Итоги Первой русской революции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000" dirty="0" smtClean="0"/>
              <a:t>В России появился парламент, но </a:t>
            </a:r>
            <a:r>
              <a:rPr lang="ru-RU" sz="2000" dirty="0" err="1" smtClean="0"/>
              <a:t>приэтом</a:t>
            </a:r>
            <a:r>
              <a:rPr lang="ru-RU" sz="2000" dirty="0" smtClean="0"/>
              <a:t> никакой политической роли он не играл. Россию стали называть «самодержавной империей в парламентской шинели».  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В России были разрешены профсоюзы, политические партии,  общественные организации, собрания и забастовки.  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Рабочий класс получил определённый опыт борьбы как за экономические условия труда, так и за политические требования.  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 В Иваново – Вознесенске  рабочие впервые создали свой орган власти – Рабочий Совет.  </a:t>
            </a:r>
          </a:p>
          <a:p>
            <a:pPr marL="457200" indent="-457200">
              <a:buAutoNum type="arabicPeriod"/>
            </a:pPr>
            <a:r>
              <a:rPr lang="ru-RU" sz="2000" dirty="0" err="1" smtClean="0"/>
              <a:t>Столыпинска</a:t>
            </a:r>
            <a:r>
              <a:rPr lang="ru-RU" sz="2000" dirty="0" smtClean="0"/>
              <a:t> реформа в деревне ускорила расслоение крестьянства и вместо « успокоения» принесла новые социальные противоречия между « кулаками» и беднотой.  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 Крупная буржуазия срослась с царским правительством и перестала носить революционный характер, поддерживая царя </a:t>
            </a:r>
            <a:r>
              <a:rPr lang="ru-RU" sz="2000" smtClean="0"/>
              <a:t>во всём.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Повторение и проверка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1. Чем объяснялась ситуация, которую описывает современный историк?  ( в начале </a:t>
            </a:r>
            <a:r>
              <a:rPr lang="en-US" dirty="0" smtClean="0"/>
              <a:t>XX </a:t>
            </a:r>
            <a:r>
              <a:rPr lang="ru-RU" dirty="0" smtClean="0"/>
              <a:t> века)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/>
              <a:t>Сельский пролетариат не может продать надел и уйти в город, стать рабочим. Не может продать – потому что земля не его собственность…    Он должен вносить свою долю податей  и выкупных платежей за землю, которой не может пользоваться… Его отпускают в город лишь на заработки, на время, по паспорту…  </a:t>
            </a:r>
          </a:p>
          <a:p>
            <a:pPr>
              <a:buNone/>
            </a:pPr>
            <a:r>
              <a:rPr lang="ru-RU" dirty="0" smtClean="0"/>
              <a:t>а)  пролетарской солидарностью   б)  трудностью получения прописки в городе   в) сильной безработицей  г) сохранением общины </a:t>
            </a:r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2.Каково было основное направление внешней политики России в начале </a:t>
            </a:r>
            <a:r>
              <a:rPr lang="en-US" dirty="0" smtClean="0"/>
              <a:t>XX </a:t>
            </a:r>
            <a:r>
              <a:rPr lang="ru-RU" dirty="0" smtClean="0"/>
              <a:t>века?  </a:t>
            </a:r>
          </a:p>
          <a:p>
            <a:pPr>
              <a:buNone/>
            </a:pPr>
            <a:r>
              <a:rPr lang="ru-RU" dirty="0" smtClean="0"/>
              <a:t>     а )получение выхода к Чёрному морю   б) присоединение Средней Азии   в) расширение сферы влияния на Дальнем Востоке  г) расширение русских владений в Северной Америке и на Аляске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Повторение и проверка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3.    Эта характеристика принадлежит:  </a:t>
            </a:r>
          </a:p>
          <a:p>
            <a:pPr>
              <a:buNone/>
            </a:pPr>
            <a:r>
              <a:rPr lang="ru-RU" b="1" dirty="0" smtClean="0"/>
              <a:t>  « Для него было очевидно отставание России от промышленно развитого Запада. Этот человек стремился вырвать страну из отсталости, чтобы предотвратить её превращения в полуколонию. западных держав. Для этого он настаивает на привлечение в страну иностранного капитала, строит железные дороги, сокращает государственные расходы и вводит монополию государства на производство и продажу водки… Золотой червонец – это  тоже его идея для привлечение в страну инвестиций…» </a:t>
            </a:r>
          </a:p>
          <a:p>
            <a:pPr>
              <a:buNone/>
            </a:pPr>
            <a:r>
              <a:rPr lang="ru-RU" dirty="0" smtClean="0"/>
              <a:t>        а) Николай </a:t>
            </a:r>
            <a:r>
              <a:rPr lang="en-US" dirty="0" smtClean="0"/>
              <a:t>II </a:t>
            </a:r>
            <a:r>
              <a:rPr lang="ru-RU" dirty="0" smtClean="0"/>
              <a:t> б) К. П. Победоносцев   в) В. К. Плеве   г) С.Ю. Витте   </a:t>
            </a:r>
          </a:p>
          <a:p>
            <a:pPr marL="457200" indent="-457200">
              <a:buAutoNum type="arabicPeriod" startAt="4"/>
            </a:pPr>
            <a:r>
              <a:rPr lang="ru-RU" b="1" dirty="0" smtClean="0"/>
              <a:t>Первыми марксистами в России были:  </a:t>
            </a:r>
          </a:p>
          <a:p>
            <a:pPr marL="457200" indent="-457200">
              <a:buNone/>
            </a:pPr>
            <a:r>
              <a:rPr lang="ru-RU" dirty="0" smtClean="0"/>
              <a:t>          а) Плеханов и Засулич    б) Желябов и Перовская  в) Пестель и Рылеев   г)  Чернышевский и Герцен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Повторение и проверка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5</a:t>
            </a:r>
            <a:r>
              <a:rPr lang="ru-RU" b="1" dirty="0" smtClean="0"/>
              <a:t>. Александр </a:t>
            </a:r>
            <a:r>
              <a:rPr lang="en-US" b="1" dirty="0" smtClean="0"/>
              <a:t>III </a:t>
            </a:r>
            <a:r>
              <a:rPr lang="ru-RU" b="1" dirty="0" smtClean="0"/>
              <a:t> получил титул: </a:t>
            </a:r>
          </a:p>
          <a:p>
            <a:pPr>
              <a:buNone/>
            </a:pPr>
            <a:r>
              <a:rPr lang="ru-RU" dirty="0" smtClean="0"/>
              <a:t>   а)  «Освободитель»   б)» Миротворец»  в) «Кровавый» г)«Благословенный» </a:t>
            </a:r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 6. </a:t>
            </a:r>
            <a:r>
              <a:rPr lang="ru-RU" b="1" dirty="0" smtClean="0"/>
              <a:t>Причиной </a:t>
            </a:r>
            <a:r>
              <a:rPr lang="ru-RU" b="1" dirty="0" err="1" smtClean="0"/>
              <a:t>Русско</a:t>
            </a:r>
            <a:r>
              <a:rPr lang="ru-RU" b="1" dirty="0" smtClean="0"/>
              <a:t> – японской войны стала борьба за:</a:t>
            </a:r>
          </a:p>
          <a:p>
            <a:pPr>
              <a:buNone/>
            </a:pPr>
            <a:r>
              <a:rPr lang="ru-RU" dirty="0" smtClean="0"/>
              <a:t>   а) право строительства Транссибирской магистрали    б) господство в Центральной Азии   в)проливы Босфор и Дарданеллы   г) влияние в Восточной Азии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/>
              <a:t>7.Процесс перехода от  традиционного общества к индустриальному называется   </a:t>
            </a:r>
          </a:p>
          <a:p>
            <a:pPr>
              <a:buNone/>
            </a:pPr>
            <a:r>
              <a:rPr lang="ru-RU" dirty="0" smtClean="0"/>
              <a:t>   а) люмпенизацией  б) национализацией   в) стратификацией   г) модернизацией     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Повторение и проверка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 startAt="8"/>
            </a:pPr>
            <a:r>
              <a:rPr lang="ru-RU" b="1" dirty="0" smtClean="0"/>
              <a:t>Сухопутное сражение в ходе </a:t>
            </a:r>
            <a:r>
              <a:rPr lang="ru-RU" b="1" dirty="0" err="1" smtClean="0"/>
              <a:t>Русско</a:t>
            </a:r>
            <a:r>
              <a:rPr lang="ru-RU" b="1" dirty="0" smtClean="0"/>
              <a:t> – японской войны:</a:t>
            </a:r>
          </a:p>
          <a:p>
            <a:pPr marL="514350" indent="-514350">
              <a:buNone/>
            </a:pPr>
            <a:r>
              <a:rPr lang="ru-RU" dirty="0" smtClean="0"/>
              <a:t>      а)  </a:t>
            </a:r>
            <a:r>
              <a:rPr lang="ru-RU" dirty="0" err="1" smtClean="0"/>
              <a:t>Измаильское</a:t>
            </a:r>
            <a:r>
              <a:rPr lang="ru-RU" dirty="0" smtClean="0"/>
              <a:t>   б)  </a:t>
            </a:r>
            <a:r>
              <a:rPr lang="ru-RU" dirty="0" err="1" smtClean="0"/>
              <a:t>Цусимское</a:t>
            </a:r>
            <a:r>
              <a:rPr lang="ru-RU" dirty="0" smtClean="0"/>
              <a:t>   в) </a:t>
            </a:r>
            <a:r>
              <a:rPr lang="ru-RU" dirty="0" err="1" smtClean="0"/>
              <a:t>Мукденское</a:t>
            </a:r>
            <a:r>
              <a:rPr lang="ru-RU" dirty="0" smtClean="0"/>
              <a:t>    г) </a:t>
            </a:r>
            <a:r>
              <a:rPr lang="ru-RU" dirty="0" err="1" smtClean="0"/>
              <a:t>Чесменское</a:t>
            </a:r>
            <a:r>
              <a:rPr lang="ru-RU" dirty="0" smtClean="0"/>
              <a:t>    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 </a:t>
            </a:r>
            <a:r>
              <a:rPr lang="ru-RU" b="1" dirty="0" smtClean="0"/>
              <a:t>9.   Сторонником « маленькой победоносной войны» был при дворе:   </a:t>
            </a:r>
          </a:p>
          <a:p>
            <a:pPr marL="514350" indent="-514350">
              <a:buNone/>
            </a:pPr>
            <a:r>
              <a:rPr lang="ru-RU" dirty="0" smtClean="0"/>
              <a:t>       а) В. К. Плеве    б)   К. П. Победоносцев   в) С.Ю. Витте                                      г) С. О.Макаров   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b="1" dirty="0" smtClean="0"/>
              <a:t> 10</a:t>
            </a:r>
            <a:r>
              <a:rPr lang="ru-RU" dirty="0" smtClean="0"/>
              <a:t>. </a:t>
            </a:r>
            <a:r>
              <a:rPr lang="ru-RU" b="1" dirty="0" smtClean="0"/>
              <a:t>Россия в начале </a:t>
            </a:r>
            <a:r>
              <a:rPr lang="en-US" b="1" dirty="0" smtClean="0"/>
              <a:t>XX </a:t>
            </a:r>
            <a:r>
              <a:rPr lang="ru-RU" b="1" dirty="0" smtClean="0"/>
              <a:t>века была участницей </a:t>
            </a:r>
            <a:r>
              <a:rPr lang="ru-RU" b="1" dirty="0" err="1" smtClean="0"/>
              <a:t>военно</a:t>
            </a:r>
            <a:r>
              <a:rPr lang="ru-RU" b="1" dirty="0" smtClean="0"/>
              <a:t> – политического союза с </a:t>
            </a:r>
          </a:p>
          <a:p>
            <a:pPr marL="514350" indent="-514350">
              <a:buNone/>
            </a:pPr>
            <a:r>
              <a:rPr lang="ru-RU" dirty="0" smtClean="0"/>
              <a:t>       а) Австрией и Германией    б) с Англией и Францией   в) с Турцией и Германией   г) с Японией и Кореей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Перелом в революции 1905 – 1907 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53340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  Переломным моментом в Революции в России в 1905 году стал </a:t>
            </a:r>
            <a:r>
              <a:rPr lang="ru-RU" sz="2000" b="1" dirty="0" smtClean="0"/>
              <a:t>Манифест о созыве Государственной думы </a:t>
            </a:r>
            <a:r>
              <a:rPr lang="ru-RU" sz="2000" dirty="0" smtClean="0"/>
              <a:t>– первого </a:t>
            </a:r>
            <a:r>
              <a:rPr lang="ru-RU" sz="2000" dirty="0" err="1" smtClean="0"/>
              <a:t>росийского</a:t>
            </a:r>
            <a:r>
              <a:rPr lang="ru-RU" sz="2000" dirty="0" smtClean="0"/>
              <a:t> парламента. С этого момента почти все буржуазные слои общества, </a:t>
            </a:r>
            <a:r>
              <a:rPr lang="ru-RU" sz="2000" dirty="0" err="1" smtClean="0"/>
              <a:t>участвовавшин</a:t>
            </a:r>
            <a:r>
              <a:rPr lang="ru-RU" sz="2000" dirty="0" smtClean="0"/>
              <a:t> в революции – отошли от неё и стали готовиться к выборам.   </a:t>
            </a:r>
          </a:p>
          <a:p>
            <a:pPr>
              <a:buNone/>
            </a:pPr>
            <a:r>
              <a:rPr lang="ru-RU" sz="2000" dirty="0" smtClean="0"/>
              <a:t>      Для подготовки к выборам стали создаваться политические партии.  </a:t>
            </a:r>
          </a:p>
          <a:p>
            <a:pPr>
              <a:buNone/>
            </a:pPr>
            <a:r>
              <a:rPr lang="ru-RU" sz="2000" dirty="0" smtClean="0"/>
              <a:t>      Одна из них прямо называлась </a:t>
            </a:r>
            <a:r>
              <a:rPr lang="ru-RU" sz="2000" b="1" dirty="0" smtClean="0"/>
              <a:t>« Союз 17 октября» – « октябристы».  Партия очень крупной буржуазии. Лидером партии стал крупный промышленник А. И. </a:t>
            </a:r>
            <a:r>
              <a:rPr lang="ru-RU" sz="2000" b="1" dirty="0" err="1" smtClean="0"/>
              <a:t>Гучков</a:t>
            </a:r>
            <a:r>
              <a:rPr lang="ru-RU" sz="2000" b="1" dirty="0" smtClean="0"/>
              <a:t>. </a:t>
            </a:r>
            <a:endParaRPr lang="ru-RU" sz="2000" b="1" dirty="0"/>
          </a:p>
        </p:txBody>
      </p:sp>
      <p:pic>
        <p:nvPicPr>
          <p:cNvPr id="1026" name="Picture 2" descr="C:\Users\Семен\Desktop\гуч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1600200"/>
            <a:ext cx="304800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Российская многопартийность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4419600" cy="4906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000" b="1" dirty="0" smtClean="0"/>
              <a:t>Следом была создана мелкобуржуазная партия « Конституционных демократов»  </a:t>
            </a:r>
            <a:r>
              <a:rPr lang="ru-RU" sz="2000" dirty="0" smtClean="0"/>
              <a:t>- «Кадеты». Так как в России было мало буржуазии, её участниками стали многочисленные профессора, адвокаты, учёные, стоявшие на либеральных позициях. Её лидером стал профессор П. Н.Милюков   </a:t>
            </a:r>
          </a:p>
          <a:p>
            <a:pPr>
              <a:buNone/>
            </a:pPr>
            <a:r>
              <a:rPr lang="ru-RU" sz="2000" dirty="0" smtClean="0"/>
              <a:t>   обе партии были партиями парламентского типа, действующие только легально.</a:t>
            </a:r>
            <a:endParaRPr lang="ru-RU" sz="2000" dirty="0"/>
          </a:p>
        </p:txBody>
      </p:sp>
      <p:pic>
        <p:nvPicPr>
          <p:cNvPr id="2050" name="Picture 2" descr="C:\Users\Семен\Desktop\ми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219200"/>
            <a:ext cx="388620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Российская многопартийность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990600"/>
            <a:ext cx="41148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В выборах приняли участие и революционные партии _ РСДРП (большевики во главе </a:t>
            </a:r>
            <a:r>
              <a:rPr lang="ru-RU" sz="2000" b="1" dirty="0" smtClean="0"/>
              <a:t>с Лениным) </a:t>
            </a:r>
            <a:r>
              <a:rPr lang="ru-RU" sz="2000" dirty="0" smtClean="0"/>
              <a:t>и меньшевики во главе с Мартовым и Плехановым и эсеры ( социалисты – революционеры) во главе </a:t>
            </a:r>
            <a:r>
              <a:rPr lang="ru-RU" sz="2000" b="1" dirty="0" smtClean="0"/>
              <a:t>с В. Черновым.     </a:t>
            </a:r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 Большевики с самого начала разоблачали  Государственную думу, убеждая, что это обман трудящихся. Они призывали к свержению самодержавия и установлению республики.</a:t>
            </a:r>
            <a:endParaRPr lang="ru-RU" sz="2000" b="1" dirty="0"/>
          </a:p>
        </p:txBody>
      </p:sp>
      <p:pic>
        <p:nvPicPr>
          <p:cNvPr id="3074" name="Picture 2" descr="C:\Users\Семен\Desktop\ле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914400"/>
            <a:ext cx="2743200" cy="3428999"/>
          </a:xfrm>
          <a:prstGeom prst="rect">
            <a:avLst/>
          </a:prstGeom>
          <a:noFill/>
        </p:spPr>
      </p:pic>
      <p:pic>
        <p:nvPicPr>
          <p:cNvPr id="3075" name="Picture 3" descr="C:\Users\Семен\Desktop\черн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124200"/>
            <a:ext cx="2514600" cy="3333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Российский парламентаризм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8200"/>
            <a:ext cx="5105400" cy="5287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dirty="0" smtClean="0"/>
              <a:t> 11 декабря 1905 года был опубликован закон о выборах в </a:t>
            </a:r>
            <a:r>
              <a:rPr lang="en-US" sz="2000" dirty="0" smtClean="0"/>
              <a:t>I </a:t>
            </a:r>
            <a:r>
              <a:rPr lang="ru-RU" sz="2000" dirty="0" smtClean="0"/>
              <a:t>Государственную думу. Она должна была проработать 5 лет. Выборы были неравными по сословиям и многоступенчатыми. .  Большинство было у кадетов</a:t>
            </a:r>
            <a:r>
              <a:rPr lang="ru-RU" sz="2000" b="1" dirty="0" smtClean="0"/>
              <a:t>.  По новому « Закону Российской империи» Царь мог  издавать свои Законы в перерывах между Думами.  </a:t>
            </a:r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   первую думу называют « Думой народного гнева</a:t>
            </a:r>
            <a:r>
              <a:rPr lang="ru-RU" sz="2000" dirty="0" smtClean="0"/>
              <a:t>». Ещё не закончились выступления крестьян и восстания на флоте и в армии. В думе была большая фракция крестьян, называвшая </a:t>
            </a:r>
            <a:r>
              <a:rPr lang="ru-RU" sz="2000" b="1" dirty="0" smtClean="0"/>
              <a:t>«трудовики» – она вносила проект за проектом о передаче помещичьих земель крестьянам.  Однако эти проекты не проходили, так как не хватало голосов в Думе. </a:t>
            </a:r>
          </a:p>
          <a:p>
            <a:pPr>
              <a:buNone/>
            </a:pPr>
            <a:r>
              <a:rPr lang="ru-RU" sz="2000" b="1" dirty="0" smtClean="0"/>
              <a:t>           « Трудовая группа» в   </a:t>
            </a:r>
            <a:r>
              <a:rPr lang="en-US" sz="2000" b="1" dirty="0" smtClean="0"/>
              <a:t>I</a:t>
            </a:r>
            <a:r>
              <a:rPr lang="ru-RU" sz="2000" b="1" dirty="0" smtClean="0"/>
              <a:t>     Думе</a:t>
            </a:r>
            <a:endParaRPr lang="ru-RU" sz="2000" b="1" dirty="0"/>
          </a:p>
        </p:txBody>
      </p:sp>
      <p:pic>
        <p:nvPicPr>
          <p:cNvPr id="4098" name="Picture 2" descr="C:\Users\Семен\Desktop\400px-Трудовая_группа_I_Государственной_дум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828800"/>
            <a:ext cx="4114800" cy="3086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1275</Words>
  <PresentationFormat>Экран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Поражение и итоги Первой Русской революции</vt:lpstr>
      <vt:lpstr>Повторение и проверка</vt:lpstr>
      <vt:lpstr>Повторение и проверка</vt:lpstr>
      <vt:lpstr>Повторение и проверка</vt:lpstr>
      <vt:lpstr>Повторение и проверка</vt:lpstr>
      <vt:lpstr>Перелом в революции 1905 – 1907 г.</vt:lpstr>
      <vt:lpstr>Российская многопартийность</vt:lpstr>
      <vt:lpstr>Российская многопартийность</vt:lpstr>
      <vt:lpstr> Российский парламентаризм</vt:lpstr>
      <vt:lpstr>Российский парламентаризм и П.А. Столыпин</vt:lpstr>
      <vt:lpstr> Российский парламентаризм и П.А. Столыпин</vt:lpstr>
      <vt:lpstr>Поражение Первой Русской революции</vt:lpstr>
      <vt:lpstr>Итоги Первой русской революции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Поражение и итоги Первой Русской революции</dc:title>
  <dc:creator>Семен</dc:creator>
  <cp:lastModifiedBy>Семен</cp:lastModifiedBy>
  <cp:revision>17</cp:revision>
  <dcterms:created xsi:type="dcterms:W3CDTF">2020-05-26T03:33:40Z</dcterms:created>
  <dcterms:modified xsi:type="dcterms:W3CDTF">2020-05-26T06:13:22Z</dcterms:modified>
</cp:coreProperties>
</file>