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65" r:id="rId17"/>
    <p:sldId id="272"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D0%A5%D0%B0%D0%B4%D0%B6%D0%B8-%D0%9C%D1%83%D1%80%D0%B0%D1%82" TargetMode="External"/><Relationship Id="rId2" Type="http://schemas.openxmlformats.org/officeDocument/2006/relationships/hyperlink" Target="https://ru.wikipedia.org/wiki/%D0%A8%D0%B0%D0%BC%D0%B8%D0%BB%D1%8C"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ru.wikipedia.org/wiki/%D0%92%D0%B4%D0%BE%D0%B2%D0%B0" TargetMode="External"/><Relationship Id="rId4" Type="http://schemas.openxmlformats.org/officeDocument/2006/relationships/hyperlink" Target="https://ru.wikipedia.org/wiki/%D0%A1%D0%B8%D1%80%D0%BE%D1%82%D0%B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D0%92%D0%BE%D1%80%D0%BE%D0%BD%D1%86%D0%BE%D0%B2,_%D0%9C%D0%B8%D1%85%D0%B0%D0%B8%D0%BB_%D0%A1%D0%B5%D0%BC%D1%91%D0%BD%D0%BE%D0%B2%D0%B8%D1%87" TargetMode="External"/><Relationship Id="rId7" Type="http://schemas.openxmlformats.org/officeDocument/2006/relationships/image" Target="../media/image14.jpeg"/><Relationship Id="rId2" Type="http://schemas.openxmlformats.org/officeDocument/2006/relationships/hyperlink" Target="https://ru.wikipedia.org/wiki/%D0%90%D1%80%D0%B3%D1%83%D1%82%D0%B8%D0%BD%D1%81%D0%BA%D0%B8%D0%B9-%D0%94%D0%BE%D0%BB%D0%B3%D0%BE%D1%80%D1%83%D0%BA%D0%B8%D0%B9,_%D0%9C%D0%BE%D0%B8%D1%81%D0%B5%D0%B9_%D0%97%D0%B0%D1%85%D0%B0%D1%80%D0%BE%D0%B2%D0%B8%D1%87"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ru.wikipedia.org/wiki/%D0%97%D0%B8%D1%81%D1%81%D0%B5%D1%80%D0%BC%D0%B0%D0%BD,_%D0%90%D1%80%D0%BD%D0%BE%D0%BB%D1%8C%D0%B4_%D0%9B%D1%8C%D0%B2%D0%BE%D0%B2%D0%B8%D1%87" TargetMode="External"/><Relationship Id="rId4" Type="http://schemas.openxmlformats.org/officeDocument/2006/relationships/hyperlink" Target="https://ru.wikipedia.org/wiki/%D0%9C%D0%BE%D0%BB%D1%8C%D1%82%D0%BA%D0%B5,_%D0%A5%D0%B5%D0%BB%D1%8C%D0%BC%D1%83%D1%82_%D0%9A%D0%B0%D1%80%D0%BB_%D0%91%D0%B5%D1%80%D0%BD%D1%85%D0%B0%D1%80%D0%B4_%D1%84%D0%BE%D0%B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9A%D1%83%D1%80%D0%B8%D0%BD%D1%81%D0%BA%D0%B8%D0%B9_79-%D0%B9_%D0%BF%D0%B5%D1%85%D0%BE%D1%82%D0%BD%D1%8B%D0%B9_%D0%BF%D0%BE%D0%BB%D0%BA" TargetMode="External"/><Relationship Id="rId7" Type="http://schemas.openxmlformats.org/officeDocument/2006/relationships/image" Target="../media/image16.jpeg"/><Relationship Id="rId2" Type="http://schemas.openxmlformats.org/officeDocument/2006/relationships/hyperlink" Target="https://ru.wikipedia.org/wiki/%D0%91%D0%B0%D1%82%D0%BB%D0%B0%D0%B8%D1%87"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ru.wikipedia.org/wiki/%D0%92%D0%BE%D1%80%D0%BE%D0%BD%D1%86%D0%BE%D0%B2,_%D0%A1%D0%B5%D0%BC%D1%91%D0%BD_%D0%9C%D0%B8%D1%85%D0%B0%D0%B9%D0%BB%D0%BE%D0%B2%D0%B8%D1%87" TargetMode="External"/><Relationship Id="rId4" Type="http://schemas.openxmlformats.org/officeDocument/2006/relationships/hyperlink" Target="https://ru.wikipedia.org/wiki/%D0%A4%D0%BB%D0%B8%D0%B3%D0%B5%D0%BB%D1%8C-%D0%B0%D0%B4%D1%8A%D1%8E%D1%82%D0%B0%D0%BD%D1%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29200"/>
            <a:ext cx="7772400" cy="1295400"/>
          </a:xfrm>
        </p:spPr>
        <p:txBody>
          <a:bodyPr>
            <a:normAutofit fontScale="90000"/>
          </a:bodyPr>
          <a:lstStyle/>
          <a:p>
            <a:r>
              <a:rPr lang="en-US" dirty="0" smtClean="0"/>
              <a:t>  </a:t>
            </a:r>
            <a:r>
              <a:rPr lang="ru-RU" dirty="0" smtClean="0"/>
              <a:t>Кавказская война 1817 -1864 г.г.</a:t>
            </a:r>
            <a:endParaRPr lang="ru-RU" dirty="0"/>
          </a:p>
        </p:txBody>
      </p:sp>
      <p:sp>
        <p:nvSpPr>
          <p:cNvPr id="3" name="Подзаголовок 2"/>
          <p:cNvSpPr>
            <a:spLocks noGrp="1"/>
          </p:cNvSpPr>
          <p:nvPr>
            <p:ph type="subTitle" idx="1"/>
          </p:nvPr>
        </p:nvSpPr>
        <p:spPr>
          <a:xfrm>
            <a:off x="1371600" y="6400800"/>
            <a:ext cx="6400800" cy="304800"/>
          </a:xfrm>
        </p:spPr>
        <p:txBody>
          <a:bodyPr>
            <a:normAutofit fontScale="47500" lnSpcReduction="20000"/>
          </a:bodyPr>
          <a:lstStyle/>
          <a:p>
            <a:r>
              <a:rPr lang="ru-RU" dirty="0" smtClean="0"/>
              <a:t>История 9 класс</a:t>
            </a:r>
            <a:endParaRPr lang="ru-RU" dirty="0"/>
          </a:p>
        </p:txBody>
      </p:sp>
      <p:sp>
        <p:nvSpPr>
          <p:cNvPr id="3074" name="AutoShape 2" descr="Портрет императора Николая I на коне. Подробное описание экспоната,  аудиогид, интересные факты. Официальный сайт Artef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5" name="Picture 3" descr="C:\Users\Семен\Desktop\5cf790ab2afbab115802e4b5-preview.jpg"/>
          <p:cNvPicPr>
            <a:picLocks noChangeAspect="1" noChangeArrowheads="1"/>
          </p:cNvPicPr>
          <p:nvPr/>
        </p:nvPicPr>
        <p:blipFill>
          <a:blip r:embed="rId2" cstate="print"/>
          <a:srcRect/>
          <a:stretch>
            <a:fillRect/>
          </a:stretch>
        </p:blipFill>
        <p:spPr bwMode="auto">
          <a:xfrm>
            <a:off x="304800" y="254434"/>
            <a:ext cx="3886200" cy="4902434"/>
          </a:xfrm>
          <a:prstGeom prst="rect">
            <a:avLst/>
          </a:prstGeom>
          <a:noFill/>
        </p:spPr>
      </p:pic>
      <p:pic>
        <p:nvPicPr>
          <p:cNvPr id="3076" name="Picture 4" descr="C:\Users\Семен\Desktop\Имам_Шамиль.jpg"/>
          <p:cNvPicPr>
            <a:picLocks noChangeAspect="1" noChangeArrowheads="1"/>
          </p:cNvPicPr>
          <p:nvPr/>
        </p:nvPicPr>
        <p:blipFill>
          <a:blip r:embed="rId3"/>
          <a:srcRect/>
          <a:stretch>
            <a:fillRect/>
          </a:stretch>
        </p:blipFill>
        <p:spPr bwMode="auto">
          <a:xfrm>
            <a:off x="5216770" y="152401"/>
            <a:ext cx="3546230" cy="502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609600"/>
          </a:xfrm>
        </p:spPr>
        <p:txBody>
          <a:bodyPr>
            <a:normAutofit fontScale="90000"/>
          </a:bodyPr>
          <a:lstStyle/>
          <a:p>
            <a:r>
              <a:rPr lang="ru-RU" dirty="0" smtClean="0"/>
              <a:t>Окончание </a:t>
            </a:r>
            <a:r>
              <a:rPr lang="ru-RU" dirty="0" smtClean="0"/>
              <a:t>Кавказской </a:t>
            </a:r>
            <a:r>
              <a:rPr lang="ru-RU" dirty="0" smtClean="0"/>
              <a:t>войны</a:t>
            </a:r>
            <a:endParaRPr lang="ru-RU" dirty="0"/>
          </a:p>
        </p:txBody>
      </p:sp>
      <p:sp>
        <p:nvSpPr>
          <p:cNvPr id="3" name="Содержимое 2"/>
          <p:cNvSpPr>
            <a:spLocks noGrp="1"/>
          </p:cNvSpPr>
          <p:nvPr>
            <p:ph idx="1"/>
          </p:nvPr>
        </p:nvSpPr>
        <p:spPr>
          <a:xfrm>
            <a:off x="304800" y="609600"/>
            <a:ext cx="6096000" cy="5943600"/>
          </a:xfrm>
        </p:spPr>
        <p:txBody>
          <a:bodyPr>
            <a:normAutofit/>
          </a:bodyPr>
          <a:lstStyle/>
          <a:p>
            <a:pPr>
              <a:buNone/>
            </a:pPr>
            <a:r>
              <a:rPr lang="ru-RU" sz="1800" dirty="0" smtClean="0"/>
              <a:t>В 1853 году слухи о грядущей войне с Турцией вызвали подъем сопротивления </a:t>
            </a:r>
            <a:r>
              <a:rPr lang="ru-RU" sz="1800" b="1" dirty="0" smtClean="0"/>
              <a:t>горцев, которые рассчитывали на прибытие турецких войск в Грузию и </a:t>
            </a:r>
            <a:r>
              <a:rPr lang="ru-RU" sz="1800" b="1" dirty="0" err="1" smtClean="0"/>
              <a:t>Кабарду</a:t>
            </a:r>
            <a:r>
              <a:rPr lang="ru-RU" sz="1800" dirty="0" smtClean="0"/>
              <a:t> </a:t>
            </a:r>
            <a:r>
              <a:rPr lang="ru-RU" sz="1800" dirty="0" err="1" smtClean="0"/>
              <a:t>и</a:t>
            </a:r>
            <a:r>
              <a:rPr lang="ru-RU" sz="1800" dirty="0" smtClean="0"/>
              <a:t> на ослабление русских войск за счет переброски части подразделений на Балканы. Однако расчеты эти не оправдались - боевой дух горского населения заметно упал в результате многолетней войны, а действия турецких войск в Закавказье были неудачными и наладить взаимодействие с ними у горцев </a:t>
            </a:r>
            <a:r>
              <a:rPr lang="ru-RU" sz="1800" dirty="0" smtClean="0"/>
              <a:t>не получилось. </a:t>
            </a:r>
          </a:p>
          <a:p>
            <a:pPr>
              <a:buNone/>
            </a:pPr>
            <a:r>
              <a:rPr lang="ru-RU" sz="1800" dirty="0" smtClean="0"/>
              <a:t>Кроме   того, </a:t>
            </a:r>
            <a:r>
              <a:rPr lang="ru-RU" sz="1800" b="1" dirty="0" smtClean="0"/>
              <a:t>наибы Шамиля  </a:t>
            </a:r>
            <a:r>
              <a:rPr lang="ru-RU" sz="1800" dirty="0" smtClean="0"/>
              <a:t>почувствовали себя новыми феодальными владыками, сосредоточив в своих руках запасы продовольствия и оружия.  Да и сам Шамиль нарушил обычай и заявил, что передаст духовную власть сыну. Разочарование в Шамиле ослабило противников России. Многие его бывшие сторонники отвернулись от имама. </a:t>
            </a:r>
          </a:p>
          <a:p>
            <a:pPr>
              <a:buNone/>
            </a:pPr>
            <a:r>
              <a:rPr lang="ru-RU" sz="1800" dirty="0" smtClean="0"/>
              <a:t> </a:t>
            </a:r>
            <a:r>
              <a:rPr lang="ru-RU" sz="1800" dirty="0" smtClean="0"/>
              <a:t>Всё это привело горцев к поражению в Кавказской войне. Сам Шамиль сдался в плен русскому командованию в 1859 году.</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Память о Шамиле на Кавказе</a:t>
            </a:r>
            <a:endParaRPr lang="ru-RU" dirty="0"/>
          </a:p>
        </p:txBody>
      </p:sp>
      <p:sp>
        <p:nvSpPr>
          <p:cNvPr id="3" name="Содержимое 2"/>
          <p:cNvSpPr>
            <a:spLocks noGrp="1"/>
          </p:cNvSpPr>
          <p:nvPr>
            <p:ph idx="1"/>
          </p:nvPr>
        </p:nvSpPr>
        <p:spPr>
          <a:xfrm>
            <a:off x="152400" y="685800"/>
            <a:ext cx="4953000" cy="6172200"/>
          </a:xfrm>
        </p:spPr>
        <p:txBody>
          <a:bodyPr>
            <a:noAutofit/>
          </a:bodyPr>
          <a:lstStyle/>
          <a:p>
            <a:pPr>
              <a:buNone/>
            </a:pPr>
            <a:r>
              <a:rPr lang="ru-RU" sz="1600" b="1" dirty="0" smtClean="0"/>
              <a:t>Описание:</a:t>
            </a:r>
            <a:r>
              <a:rPr lang="ru-RU" sz="1600" dirty="0" smtClean="0"/>
              <a:t/>
            </a:r>
            <a:br>
              <a:rPr lang="ru-RU" sz="1600" dirty="0" smtClean="0"/>
            </a:br>
            <a:r>
              <a:rPr lang="ru-RU" sz="1600" dirty="0" smtClean="0"/>
              <a:t>    Село </a:t>
            </a:r>
            <a:r>
              <a:rPr lang="ru-RU" sz="1600" dirty="0" err="1" smtClean="0"/>
              <a:t>Ашильта</a:t>
            </a:r>
            <a:r>
              <a:rPr lang="ru-RU" sz="1600" dirty="0" smtClean="0"/>
              <a:t>, где расположен </a:t>
            </a:r>
            <a:r>
              <a:rPr lang="ru-RU" sz="1600" b="1" u="sng" dirty="0" smtClean="0"/>
              <a:t>Мемориальный комплекс "</a:t>
            </a:r>
            <a:r>
              <a:rPr lang="ru-RU" sz="1600" b="1" u="sng" dirty="0" err="1" smtClean="0"/>
              <a:t>Ахульго</a:t>
            </a:r>
            <a:r>
              <a:rPr lang="ru-RU" sz="1600" b="1" u="sng" dirty="0" smtClean="0"/>
              <a:t>", </a:t>
            </a:r>
            <a:r>
              <a:rPr lang="ru-RU" sz="1600" dirty="0" smtClean="0"/>
              <a:t>имеет древнюю и трагическую историю. В период Кавказской войны село было трижды сожжено и разрушено. Отметим, что мать имама Шамиля была из </a:t>
            </a:r>
            <a:r>
              <a:rPr lang="ru-RU" sz="1600" dirty="0" err="1" smtClean="0"/>
              <a:t>Ашильта</a:t>
            </a:r>
            <a:r>
              <a:rPr lang="ru-RU" sz="1600" dirty="0" smtClean="0"/>
              <a:t>, и село в течение 3-х лет являлось столицей Имамата. В годы Гражданской войны в селе шли кровопролитные бои с огромным числом жертв с обеих сторон.    Мемориальный комплекс "</a:t>
            </a:r>
            <a:r>
              <a:rPr lang="ru-RU" sz="1600" dirty="0" err="1" smtClean="0"/>
              <a:t>Ахульго</a:t>
            </a:r>
            <a:r>
              <a:rPr lang="ru-RU" sz="1600" dirty="0" smtClean="0"/>
              <a:t>" был построен по инициативе Рамазана </a:t>
            </a:r>
            <a:r>
              <a:rPr lang="ru-RU" sz="1600" dirty="0" err="1" smtClean="0"/>
              <a:t>Абдулатипова</a:t>
            </a:r>
            <a:r>
              <a:rPr lang="ru-RU" sz="1600" dirty="0" smtClean="0"/>
              <a:t> на месте одной из главных битв Кавказской войны 1817-1864 гг. как </a:t>
            </a:r>
            <a:r>
              <a:rPr lang="ru-RU" sz="1600" u="sng" dirty="0" smtClean="0"/>
              <a:t>символ дружбы и согласия двух братских народов</a:t>
            </a:r>
            <a:r>
              <a:rPr lang="ru-RU" sz="1600" dirty="0" smtClean="0"/>
              <a:t>. В </a:t>
            </a:r>
            <a:r>
              <a:rPr lang="ru-RU" sz="1600" b="1" dirty="0" smtClean="0"/>
              <a:t>этом месте сторонники имама Шамиля в течение 80 дней оборонялись от многочисленной и хорошо оснащенной армии Российской Империи</a:t>
            </a:r>
            <a:r>
              <a:rPr lang="ru-RU" sz="1600" b="1" dirty="0" smtClean="0"/>
              <a:t>.</a:t>
            </a:r>
          </a:p>
          <a:p>
            <a:pPr>
              <a:buNone/>
            </a:pPr>
            <a:r>
              <a:rPr lang="ru-RU" sz="1600" b="1" dirty="0" smtClean="0"/>
              <a:t>Памятные даты и ежегодные мероприятия:</a:t>
            </a:r>
            <a:r>
              <a:rPr lang="ru-RU" sz="1600" dirty="0" smtClean="0"/>
              <a:t/>
            </a:r>
            <a:br>
              <a:rPr lang="ru-RU" sz="1600" dirty="0" smtClean="0"/>
            </a:br>
            <a:r>
              <a:rPr lang="ru-RU" sz="1600" dirty="0" smtClean="0"/>
              <a:t>    дата основания - </a:t>
            </a:r>
            <a:r>
              <a:rPr lang="ru-RU" sz="1600" dirty="0" smtClean="0"/>
              <a:t>2015г</a:t>
            </a:r>
            <a:r>
              <a:rPr lang="ru-RU" sz="1600" dirty="0" smtClean="0"/>
              <a:t/>
            </a:r>
            <a:br>
              <a:rPr lang="ru-RU" sz="1600" dirty="0" smtClean="0"/>
            </a:br>
            <a:r>
              <a:rPr lang="ru-RU" sz="1600" dirty="0" smtClean="0"/>
              <a:t>    дата открытия   - </a:t>
            </a:r>
            <a:r>
              <a:rPr lang="ru-RU" sz="1600" u="sng" dirty="0" smtClean="0"/>
              <a:t>20.01.2017</a:t>
            </a:r>
            <a:r>
              <a:rPr lang="ru-RU" sz="1600" dirty="0" smtClean="0"/>
              <a:t/>
            </a:r>
            <a:br>
              <a:rPr lang="ru-RU" sz="1600" dirty="0" smtClean="0"/>
            </a:br>
            <a:r>
              <a:rPr lang="ru-RU" sz="1600" dirty="0" smtClean="0"/>
              <a:t>    25 августа- </a:t>
            </a:r>
            <a:r>
              <a:rPr lang="ru-RU" sz="1600" dirty="0" smtClean="0"/>
              <a:t>День </a:t>
            </a:r>
            <a:r>
              <a:rPr lang="ru-RU" sz="1600" dirty="0" err="1" smtClean="0"/>
              <a:t>Ахульго</a:t>
            </a:r>
            <a:endParaRPr lang="ru-RU" sz="1600" dirty="0" smtClean="0"/>
          </a:p>
          <a:p>
            <a:pPr>
              <a:buNone/>
            </a:pPr>
            <a:r>
              <a:rPr lang="ru-RU" sz="1600" dirty="0" smtClean="0"/>
              <a:t> </a:t>
            </a:r>
            <a:r>
              <a:rPr lang="ru-RU" sz="1600" dirty="0" smtClean="0"/>
              <a:t>  26 июня- </a:t>
            </a:r>
            <a:r>
              <a:rPr lang="ru-RU" sz="1600" dirty="0" smtClean="0"/>
              <a:t>День рождения Шамиля</a:t>
            </a:r>
          </a:p>
          <a:p>
            <a:pPr>
              <a:buNone/>
            </a:pPr>
            <a:r>
              <a:rPr lang="ru-RU" sz="1600" dirty="0" smtClean="0"/>
              <a:t>    4 февраля- </a:t>
            </a:r>
            <a:r>
              <a:rPr lang="ru-RU" sz="1600" dirty="0" smtClean="0"/>
              <a:t>День памяти </a:t>
            </a:r>
            <a:r>
              <a:rPr lang="ru-RU" sz="1600" dirty="0" smtClean="0"/>
              <a:t>Ш</a:t>
            </a:r>
            <a:r>
              <a:rPr lang="ru-RU" sz="1600" dirty="0" smtClean="0"/>
              <a:t>амиля</a:t>
            </a:r>
            <a:endParaRPr lang="ru-RU" sz="1600" dirty="0" smtClean="0"/>
          </a:p>
          <a:p>
            <a:pPr>
              <a:buNone/>
            </a:pPr>
            <a:r>
              <a:rPr lang="ru-RU" sz="1600" dirty="0" smtClean="0"/>
              <a:t> </a:t>
            </a:r>
            <a:endParaRPr lang="ru-RU" sz="1600" dirty="0"/>
          </a:p>
        </p:txBody>
      </p:sp>
      <p:pic>
        <p:nvPicPr>
          <p:cNvPr id="18434" name="Picture 2" descr="C:\Users\Семен\Desktop\5555555555_d_850.jpg"/>
          <p:cNvPicPr>
            <a:picLocks noChangeAspect="1" noChangeArrowheads="1"/>
          </p:cNvPicPr>
          <p:nvPr/>
        </p:nvPicPr>
        <p:blipFill>
          <a:blip r:embed="rId2"/>
          <a:srcRect/>
          <a:stretch>
            <a:fillRect/>
          </a:stretch>
        </p:blipFill>
        <p:spPr bwMode="auto">
          <a:xfrm>
            <a:off x="4648200" y="3886200"/>
            <a:ext cx="4088943" cy="2727325"/>
          </a:xfrm>
          <a:prstGeom prst="rect">
            <a:avLst/>
          </a:prstGeom>
          <a:noFill/>
        </p:spPr>
      </p:pic>
      <p:pic>
        <p:nvPicPr>
          <p:cNvPr id="18435" name="Picture 3" descr="C:\Users\Семен\Desktop\35107315e37c6df84a464aac7d3e4536.jpeg"/>
          <p:cNvPicPr>
            <a:picLocks noChangeAspect="1" noChangeArrowheads="1"/>
          </p:cNvPicPr>
          <p:nvPr/>
        </p:nvPicPr>
        <p:blipFill>
          <a:blip r:embed="rId3" cstate="print"/>
          <a:srcRect/>
          <a:stretch>
            <a:fillRect/>
          </a:stretch>
        </p:blipFill>
        <p:spPr bwMode="auto">
          <a:xfrm>
            <a:off x="5181600" y="1143000"/>
            <a:ext cx="3793067" cy="236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33400"/>
          </a:xfrm>
        </p:spPr>
        <p:txBody>
          <a:bodyPr>
            <a:normAutofit fontScale="90000"/>
          </a:bodyPr>
          <a:lstStyle/>
          <a:p>
            <a:r>
              <a:rPr lang="ru-RU" dirty="0" smtClean="0"/>
              <a:t> Хаджи - Мурат</a:t>
            </a:r>
            <a:endParaRPr lang="ru-RU" dirty="0"/>
          </a:p>
        </p:txBody>
      </p:sp>
      <p:sp>
        <p:nvSpPr>
          <p:cNvPr id="3" name="Содержимое 2"/>
          <p:cNvSpPr>
            <a:spLocks noGrp="1"/>
          </p:cNvSpPr>
          <p:nvPr>
            <p:ph idx="1"/>
          </p:nvPr>
        </p:nvSpPr>
        <p:spPr>
          <a:xfrm>
            <a:off x="228600" y="762000"/>
            <a:ext cx="5562600" cy="5638800"/>
          </a:xfrm>
        </p:spPr>
        <p:txBody>
          <a:bodyPr>
            <a:normAutofit fontScale="92500"/>
          </a:bodyPr>
          <a:lstStyle/>
          <a:p>
            <a:pPr>
              <a:buNone/>
            </a:pPr>
            <a:r>
              <a:rPr lang="ru-RU" sz="1800" dirty="0" smtClean="0"/>
              <a:t>  Лев Николаевич Толстой написал повесть об одном из наибов Шамиля, перешедшего на сторону русских . Это реальное историческое лицо с трагической судьбой. </a:t>
            </a:r>
          </a:p>
          <a:p>
            <a:pPr>
              <a:buNone/>
            </a:pPr>
            <a:r>
              <a:rPr lang="ru-RU" sz="1800" dirty="0" smtClean="0"/>
              <a:t>В 1840 году Хаджи-Мурат перешёл на сторону </a:t>
            </a:r>
            <a:r>
              <a:rPr lang="ru-RU" sz="1800" dirty="0" smtClean="0">
                <a:hlinkClick r:id="rId2" tooltip="Шамиль"/>
              </a:rPr>
              <a:t>Шамиля</a:t>
            </a:r>
            <a:r>
              <a:rPr lang="ru-RU" sz="1800" baseline="30000" dirty="0" smtClean="0">
                <a:hlinkClick r:id="rId3"/>
              </a:rPr>
              <a:t>[7]</a:t>
            </a:r>
            <a:r>
              <a:rPr lang="ru-RU" sz="1800" dirty="0" smtClean="0"/>
              <a:t>, с этого времени началась его служба имаму Шамилю, который назначил нового союзника его наибом всех аварских селений. В течение 10 лет Хаджи-Мурат был правой рукой имама. В эти годы он организовал немало ошеломляющих набегов, сделавших его имя легендарным. Туда, где мог объявиться «призрачный», как называли Хаджи-Мурата, русское командование направляло лучшие отряды из элитных воинских частей. Свои набеги Хаджи-Мурат проводил не только ради добычи, но и как карательные акции, ради мести. При этом часть добычи неизменно выделялась </a:t>
            </a:r>
            <a:r>
              <a:rPr lang="ru-RU" sz="1800" dirty="0" smtClean="0">
                <a:hlinkClick r:id="rId4" tooltip="Сирота"/>
              </a:rPr>
              <a:t>сиротам</a:t>
            </a:r>
            <a:r>
              <a:rPr lang="ru-RU" sz="1800" dirty="0" smtClean="0"/>
              <a:t> и </a:t>
            </a:r>
            <a:r>
              <a:rPr lang="ru-RU" sz="1800" dirty="0" smtClean="0">
                <a:hlinkClick r:id="rId5" tooltip="Вдова"/>
              </a:rPr>
              <a:t>вдовам</a:t>
            </a:r>
            <a:r>
              <a:rPr lang="ru-RU" sz="1800" baseline="30000" dirty="0" smtClean="0">
                <a:hlinkClick r:id="rId3"/>
              </a:rPr>
              <a:t>[9]</a:t>
            </a:r>
            <a:r>
              <a:rPr lang="ru-RU" sz="1800" dirty="0" smtClean="0"/>
              <a:t>. Хаджи-Мурат стал одним из самых знаменитых горских воинов. Его храбростью восхищались как в Дагестане, так и в Чечне. А слава его подвигов облетела весь Кавказ и Россию.</a:t>
            </a:r>
            <a:endParaRPr lang="ru-RU" sz="1800" dirty="0"/>
          </a:p>
        </p:txBody>
      </p:sp>
      <p:pic>
        <p:nvPicPr>
          <p:cNvPr id="19458" name="Picture 2" descr="C:\Users\Семен\Desktop\Хаджи-Мурад_Хунзахский.jpg"/>
          <p:cNvPicPr>
            <a:picLocks noChangeAspect="1" noChangeArrowheads="1"/>
          </p:cNvPicPr>
          <p:nvPr/>
        </p:nvPicPr>
        <p:blipFill>
          <a:blip r:embed="rId6"/>
          <a:srcRect/>
          <a:stretch>
            <a:fillRect/>
          </a:stretch>
        </p:blipFill>
        <p:spPr bwMode="auto">
          <a:xfrm>
            <a:off x="5809422" y="1219200"/>
            <a:ext cx="2915478" cy="365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4962"/>
          </a:xfrm>
        </p:spPr>
        <p:txBody>
          <a:bodyPr>
            <a:normAutofit fontScale="90000"/>
          </a:bodyPr>
          <a:lstStyle/>
          <a:p>
            <a:r>
              <a:rPr lang="ru-RU" dirty="0" smtClean="0"/>
              <a:t>Хаджи - </a:t>
            </a:r>
            <a:r>
              <a:rPr lang="ru-RU" dirty="0" smtClean="0"/>
              <a:t>М</a:t>
            </a:r>
            <a:r>
              <a:rPr lang="ru-RU" dirty="0" smtClean="0"/>
              <a:t>урат</a:t>
            </a:r>
            <a:endParaRPr lang="ru-RU" dirty="0"/>
          </a:p>
        </p:txBody>
      </p:sp>
      <p:sp>
        <p:nvSpPr>
          <p:cNvPr id="3" name="Содержимое 2"/>
          <p:cNvSpPr>
            <a:spLocks noGrp="1"/>
          </p:cNvSpPr>
          <p:nvPr>
            <p:ph idx="1"/>
          </p:nvPr>
        </p:nvSpPr>
        <p:spPr>
          <a:xfrm>
            <a:off x="228600" y="685800"/>
            <a:ext cx="5638800" cy="5943600"/>
          </a:xfrm>
        </p:spPr>
        <p:txBody>
          <a:bodyPr>
            <a:normAutofit fontScale="62500" lnSpcReduction="20000"/>
          </a:bodyPr>
          <a:lstStyle/>
          <a:p>
            <a:pPr>
              <a:buNone/>
            </a:pPr>
            <a:r>
              <a:rPr lang="ru-RU" dirty="0" smtClean="0"/>
              <a:t>«…Хаджи </a:t>
            </a:r>
            <a:r>
              <a:rPr lang="ru-RU" dirty="0" err="1" smtClean="0"/>
              <a:t>Мурад</a:t>
            </a:r>
            <a:r>
              <a:rPr lang="ru-RU" dirty="0" smtClean="0"/>
              <a:t> был одним из гениальнейших, конечно, в своём роде, самородков. Сказать, что это был храбрец и удалец из самых храбрейших и удалых горцев, — значит ещё ничего не сказать для его характеристики: бесстрашие Хаджи </a:t>
            </a:r>
            <a:r>
              <a:rPr lang="ru-RU" dirty="0" err="1" smtClean="0"/>
              <a:t>Мурада</a:t>
            </a:r>
            <a:r>
              <a:rPr lang="ru-RU" dirty="0" smtClean="0"/>
              <a:t> было поразительно даже на Кавказе… Он был необыкновенный вождь кавалерии, находчивый, предупредительный, решительный в атаке, неуловимый в отступлении… Бывали моменты, когда этот витязь держал как на сковороде столь умных полководцев, какими были князь </a:t>
            </a:r>
            <a:r>
              <a:rPr lang="ru-RU" dirty="0" smtClean="0">
                <a:hlinkClick r:id="rId2" tooltip="Аргутинский-Долгорукий, Моисей Захарович"/>
              </a:rPr>
              <a:t>Аргутинский-Долгоруков</a:t>
            </a:r>
            <a:r>
              <a:rPr lang="ru-RU" dirty="0" smtClean="0"/>
              <a:t> и князь </a:t>
            </a:r>
            <a:r>
              <a:rPr lang="ru-RU" dirty="0" smtClean="0">
                <a:hlinkClick r:id="rId3" tooltip="Воронцов, Михаил Семёнович"/>
              </a:rPr>
              <a:t>М. С. Воронцов</a:t>
            </a:r>
            <a:r>
              <a:rPr lang="ru-RU" dirty="0" smtClean="0"/>
              <a:t>… Перенеси этого гениального дикаря, каков он был — в армию французов, либо ещё лучше — в армию </a:t>
            </a:r>
            <a:r>
              <a:rPr lang="ru-RU" dirty="0" err="1" smtClean="0">
                <a:hlinkClick r:id="rId4" tooltip="Мольтке, Хельмут Карл Бернхард фон"/>
              </a:rPr>
              <a:t>Мольтке</a:t>
            </a:r>
            <a:r>
              <a:rPr lang="ru-RU" dirty="0" smtClean="0"/>
              <a:t>, в какую хотите европейскую армию, всюду Хаджи </a:t>
            </a:r>
            <a:r>
              <a:rPr lang="ru-RU" dirty="0" err="1" smtClean="0"/>
              <a:t>Мурад</a:t>
            </a:r>
            <a:r>
              <a:rPr lang="ru-RU" dirty="0" smtClean="0"/>
              <a:t> явился бы лихим и лучшим командиром кавалерии</a:t>
            </a:r>
            <a:r>
              <a:rPr lang="ru-RU" dirty="0" smtClean="0"/>
              <a:t>».</a:t>
            </a:r>
          </a:p>
          <a:p>
            <a:pPr>
              <a:buNone/>
            </a:pPr>
            <a:r>
              <a:rPr lang="ru-RU" dirty="0" smtClean="0"/>
              <a:t> </a:t>
            </a:r>
            <a:r>
              <a:rPr lang="ru-RU" dirty="0" smtClean="0"/>
              <a:t>         </a:t>
            </a:r>
          </a:p>
          <a:p>
            <a:pPr>
              <a:buNone/>
            </a:pPr>
            <a:r>
              <a:rPr lang="ru-RU" dirty="0" smtClean="0"/>
              <a:t> </a:t>
            </a:r>
            <a:r>
              <a:rPr lang="ru-RU" dirty="0" smtClean="0"/>
              <a:t>                                       </a:t>
            </a:r>
            <a:r>
              <a:rPr lang="ru-RU" dirty="0" smtClean="0"/>
              <a:t> </a:t>
            </a:r>
            <a:r>
              <a:rPr lang="ru-RU" i="1" dirty="0" smtClean="0"/>
              <a:t>Из записок </a:t>
            </a:r>
            <a:r>
              <a:rPr lang="ru-RU" i="1" dirty="0" smtClean="0">
                <a:hlinkClick r:id="rId5" tooltip="Зиссерман, Арнольд Львович"/>
              </a:rPr>
              <a:t>А. </a:t>
            </a:r>
            <a:r>
              <a:rPr lang="ru-RU" i="1" dirty="0" err="1" smtClean="0">
                <a:hlinkClick r:id="rId5" tooltip="Зиссерман, Арнольд Львович"/>
              </a:rPr>
              <a:t>Зиссермана</a:t>
            </a:r>
            <a:r>
              <a:rPr lang="ru-RU" i="1" dirty="0" smtClean="0"/>
              <a:t>. </a:t>
            </a:r>
            <a:r>
              <a:rPr lang="ru-RU" i="1" dirty="0" smtClean="0"/>
              <a:t>1</a:t>
            </a:r>
            <a:endParaRPr lang="ru-RU" dirty="0"/>
          </a:p>
        </p:txBody>
      </p:sp>
      <p:pic>
        <p:nvPicPr>
          <p:cNvPr id="20483" name="Picture 3" descr="C:\Users\Семен\Desktop\14243.jpg"/>
          <p:cNvPicPr>
            <a:picLocks noChangeAspect="1" noChangeArrowheads="1"/>
          </p:cNvPicPr>
          <p:nvPr/>
        </p:nvPicPr>
        <p:blipFill>
          <a:blip r:embed="rId6" cstate="print"/>
          <a:srcRect/>
          <a:stretch>
            <a:fillRect/>
          </a:stretch>
        </p:blipFill>
        <p:spPr bwMode="auto">
          <a:xfrm>
            <a:off x="5715000" y="4114800"/>
            <a:ext cx="3313113" cy="2551113"/>
          </a:xfrm>
          <a:prstGeom prst="rect">
            <a:avLst/>
          </a:prstGeom>
          <a:noFill/>
        </p:spPr>
      </p:pic>
      <p:pic>
        <p:nvPicPr>
          <p:cNvPr id="20484" name="Picture 4" descr="C:\Users\Семен\Desktop\Hadzhi-Murat-povest-Tolstogo.jpg"/>
          <p:cNvPicPr>
            <a:picLocks noChangeAspect="1" noChangeArrowheads="1"/>
          </p:cNvPicPr>
          <p:nvPr/>
        </p:nvPicPr>
        <p:blipFill>
          <a:blip r:embed="rId7"/>
          <a:srcRect/>
          <a:stretch>
            <a:fillRect/>
          </a:stretch>
        </p:blipFill>
        <p:spPr bwMode="auto">
          <a:xfrm>
            <a:off x="6248400" y="1066800"/>
            <a:ext cx="2381250" cy="289560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Хаджи - Мурат</a:t>
            </a:r>
            <a:endParaRPr lang="ru-RU" dirty="0"/>
          </a:p>
        </p:txBody>
      </p:sp>
      <p:sp>
        <p:nvSpPr>
          <p:cNvPr id="3" name="Содержимое 2"/>
          <p:cNvSpPr>
            <a:spLocks noGrp="1"/>
          </p:cNvSpPr>
          <p:nvPr>
            <p:ph idx="1"/>
          </p:nvPr>
        </p:nvSpPr>
        <p:spPr>
          <a:xfrm>
            <a:off x="228600" y="762000"/>
            <a:ext cx="5715000" cy="5791200"/>
          </a:xfrm>
        </p:spPr>
        <p:txBody>
          <a:bodyPr>
            <a:normAutofit lnSpcReduction="10000"/>
          </a:bodyPr>
          <a:lstStyle/>
          <a:p>
            <a:pPr>
              <a:buNone/>
            </a:pPr>
            <a:r>
              <a:rPr lang="ru-RU" sz="1800" dirty="0" smtClean="0"/>
              <a:t>В 1851 году Хаджи-Мурат ушёл от имама Шамиля в </a:t>
            </a:r>
            <a:r>
              <a:rPr lang="ru-RU" sz="1800" dirty="0" err="1" smtClean="0">
                <a:hlinkClick r:id="rId2" tooltip="Батлаич"/>
              </a:rPr>
              <a:t>Батлаич</a:t>
            </a:r>
            <a:r>
              <a:rPr lang="ru-RU" sz="1800" dirty="0" smtClean="0"/>
              <a:t>. Причиной этому послужила ссора и взятие затем в плен его жены и детей. </a:t>
            </a:r>
            <a:r>
              <a:rPr lang="ru-RU" sz="1800" dirty="0" smtClean="0"/>
              <a:t> </a:t>
            </a:r>
          </a:p>
          <a:p>
            <a:pPr>
              <a:buNone/>
            </a:pPr>
            <a:r>
              <a:rPr lang="ru-RU" sz="1800" dirty="0" err="1" smtClean="0"/>
              <a:t>Хаджи-Мураду</a:t>
            </a:r>
            <a:r>
              <a:rPr lang="ru-RU" sz="1800" dirty="0" smtClean="0"/>
              <a:t> сообщили, что Шамиль будто бы собирается казнить его как изменника. Приняв группировку </a:t>
            </a:r>
            <a:r>
              <a:rPr lang="ru-RU" sz="1800" dirty="0" err="1" smtClean="0"/>
              <a:t>Хаджи-Мурада</a:t>
            </a:r>
            <a:r>
              <a:rPr lang="ru-RU" sz="1800" dirty="0" smtClean="0"/>
              <a:t> за очередной набег, солдаты гарнизона крепости Воздвиженской открыли огонь. </a:t>
            </a:r>
            <a:r>
              <a:rPr lang="ru-RU" sz="1800" dirty="0" err="1" smtClean="0"/>
              <a:t>Хаджи-мурат</a:t>
            </a:r>
            <a:r>
              <a:rPr lang="ru-RU" sz="1800" dirty="0" smtClean="0"/>
              <a:t> заявил о желании переговорить с начальством. Командир </a:t>
            </a:r>
            <a:r>
              <a:rPr lang="ru-RU" sz="1800" dirty="0" err="1" smtClean="0">
                <a:hlinkClick r:id="rId3" tooltip="Куринский 79-й пехотный полк"/>
              </a:rPr>
              <a:t>Куринского</a:t>
            </a:r>
            <a:r>
              <a:rPr lang="ru-RU" sz="1800" dirty="0" smtClean="0">
                <a:hlinkClick r:id="rId3" tooltip="Куринский 79-й пехотный полк"/>
              </a:rPr>
              <a:t> егерского полка</a:t>
            </a:r>
            <a:r>
              <a:rPr lang="ru-RU" sz="1800" dirty="0" smtClean="0"/>
              <a:t> </a:t>
            </a:r>
            <a:r>
              <a:rPr lang="ru-RU" sz="1800" dirty="0" smtClean="0">
                <a:hlinkClick r:id="rId4" tooltip="Флигель-адъютант"/>
              </a:rPr>
              <a:t>флигель-адъютант</a:t>
            </a:r>
            <a:r>
              <a:rPr lang="ru-RU" sz="1800" dirty="0" smtClean="0"/>
              <a:t> полковник </a:t>
            </a:r>
            <a:r>
              <a:rPr lang="ru-RU" sz="1800" dirty="0" smtClean="0">
                <a:hlinkClick r:id="rId5" tooltip="Воронцов, Семён Михайлович"/>
              </a:rPr>
              <a:t>Семён Воронцов</a:t>
            </a:r>
            <a:r>
              <a:rPr lang="ru-RU" sz="1800" dirty="0" smtClean="0"/>
              <a:t> поначалу не поверил в такую удачу. Но вскоре сын кавказского наместника самолично, во главе сильного отряда, отправился навстречу знаменитому воину. Убедившись, что перед ним действительно знаменитый </a:t>
            </a:r>
            <a:r>
              <a:rPr lang="ru-RU" sz="1800" dirty="0" err="1" smtClean="0"/>
              <a:t>Хаджи-Мурад</a:t>
            </a:r>
            <a:r>
              <a:rPr lang="ru-RU" sz="1800" dirty="0" smtClean="0"/>
              <a:t>, князь Воронцов препроводил необыкновенного перебежчика в крепость. Воодушевлённый экстраординарным событием, главнокомандующий М.Воронцов поспешил обрадовать своего государя. Это было неслыханной удачей — заполучить самого </a:t>
            </a:r>
            <a:r>
              <a:rPr lang="ru-RU" sz="1800" dirty="0" err="1" smtClean="0"/>
              <a:t>Хаджи-Мурада</a:t>
            </a:r>
            <a:r>
              <a:rPr lang="ru-RU" sz="1800" dirty="0" smtClean="0"/>
              <a:t>, чьё имя повергало в трепет Кавказ и который считался "половиной Шамиля".</a:t>
            </a:r>
            <a:endParaRPr lang="ru-RU" sz="1800" dirty="0"/>
          </a:p>
        </p:txBody>
      </p:sp>
      <p:pic>
        <p:nvPicPr>
          <p:cNvPr id="4" name="Picture 2" descr="C:\Users\Семен\Desktop\Shamil.jpg"/>
          <p:cNvPicPr>
            <a:picLocks noChangeAspect="1" noChangeArrowheads="1"/>
          </p:cNvPicPr>
          <p:nvPr/>
        </p:nvPicPr>
        <p:blipFill>
          <a:blip r:embed="rId6" cstate="print"/>
          <a:srcRect/>
          <a:stretch>
            <a:fillRect/>
          </a:stretch>
        </p:blipFill>
        <p:spPr bwMode="auto">
          <a:xfrm>
            <a:off x="5486400" y="838200"/>
            <a:ext cx="3432258" cy="1863725"/>
          </a:xfrm>
          <a:prstGeom prst="rect">
            <a:avLst/>
          </a:prstGeom>
          <a:noFill/>
        </p:spPr>
      </p:pic>
      <p:pic>
        <p:nvPicPr>
          <p:cNvPr id="21506" name="Picture 2" descr="C:\Users\Семен\Desktop\original_08ffde2e74a8ec8ee9c5b426e5d08396.jpg"/>
          <p:cNvPicPr>
            <a:picLocks noChangeAspect="1" noChangeArrowheads="1"/>
          </p:cNvPicPr>
          <p:nvPr/>
        </p:nvPicPr>
        <p:blipFill>
          <a:blip r:embed="rId7"/>
          <a:srcRect/>
          <a:stretch>
            <a:fillRect/>
          </a:stretch>
        </p:blipFill>
        <p:spPr bwMode="auto">
          <a:xfrm>
            <a:off x="5791200" y="3429000"/>
            <a:ext cx="3276600" cy="22196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Гибель Хаджи - Мурата</a:t>
            </a:r>
            <a:endParaRPr lang="ru-RU" dirty="0"/>
          </a:p>
        </p:txBody>
      </p:sp>
      <p:sp>
        <p:nvSpPr>
          <p:cNvPr id="3" name="Содержимое 2"/>
          <p:cNvSpPr>
            <a:spLocks noGrp="1"/>
          </p:cNvSpPr>
          <p:nvPr>
            <p:ph idx="1"/>
          </p:nvPr>
        </p:nvSpPr>
        <p:spPr>
          <a:xfrm>
            <a:off x="152400" y="762000"/>
            <a:ext cx="6096000" cy="5943600"/>
          </a:xfrm>
        </p:spPr>
        <p:txBody>
          <a:bodyPr>
            <a:normAutofit fontScale="85000" lnSpcReduction="20000"/>
          </a:bodyPr>
          <a:lstStyle/>
          <a:p>
            <a:pPr>
              <a:buNone/>
            </a:pPr>
            <a:r>
              <a:rPr lang="ru-RU" sz="1800" dirty="0" smtClean="0"/>
              <a:t>Видя подозрительное отношение русских к себе, Хаджи-Мурат сделал попытку уйти в горы и погиб в стычке с превосходящими силами </a:t>
            </a:r>
            <a:r>
              <a:rPr lang="ru-RU" sz="1800" dirty="0" smtClean="0"/>
              <a:t>казаков.  </a:t>
            </a:r>
          </a:p>
          <a:p>
            <a:r>
              <a:rPr lang="ru-RU" sz="1800" dirty="0" smtClean="0"/>
              <a:t>«Вчера иду по передвоенному черноземному пару. Пока глаз окинет ничего, кроме черной земли – ни одной зеленой травки. И вот на краю пыльной серой дороги </a:t>
            </a:r>
            <a:r>
              <a:rPr lang="ru-RU" sz="1800" b="1" dirty="0" smtClean="0"/>
              <a:t>куст татарина (репья), </a:t>
            </a:r>
            <a:r>
              <a:rPr lang="ru-RU" sz="1800" dirty="0" smtClean="0"/>
              <a:t>три отростка: один сломан и белый загрязненный цветок висит; другой сломан и забрызган грязью, черный, стебель надломлен и </a:t>
            </a:r>
            <a:r>
              <a:rPr lang="ru-RU" sz="1800" dirty="0" smtClean="0"/>
              <a:t>загрязнен</a:t>
            </a:r>
            <a:r>
              <a:rPr lang="ru-RU" sz="1800" dirty="0" smtClean="0"/>
              <a:t>; третий отросток торчит вбок, тоже черный от пыли, но все еще жив, и в серединке краснеется. – </a:t>
            </a:r>
            <a:r>
              <a:rPr lang="ru-RU" sz="1800" b="1" dirty="0" smtClean="0"/>
              <a:t>Напомнил Хаджи-Мурата</a:t>
            </a:r>
            <a:r>
              <a:rPr lang="ru-RU" sz="1800" dirty="0" smtClean="0"/>
              <a:t>. </a:t>
            </a:r>
            <a:r>
              <a:rPr lang="ru-RU" sz="1800" dirty="0" smtClean="0"/>
              <a:t>Хочется </a:t>
            </a:r>
            <a:r>
              <a:rPr lang="ru-RU" sz="1800" dirty="0" smtClean="0"/>
              <a:t>написать</a:t>
            </a:r>
            <a:r>
              <a:rPr lang="ru-RU" sz="1800" b="1" dirty="0" smtClean="0"/>
              <a:t>. Отстаивает жизнь до последнего, и один среди всего поля хоть как-нибудь, да отстоял ее».</a:t>
            </a:r>
            <a:r>
              <a:rPr lang="ru-RU" sz="1800" dirty="0" smtClean="0"/>
              <a:t> Вскоре после этой записи в первом наброске «Хаджи-Мурата» </a:t>
            </a:r>
            <a:r>
              <a:rPr lang="ru-RU" sz="1800" dirty="0" smtClean="0"/>
              <a:t>Толстой!» </a:t>
            </a:r>
            <a:r>
              <a:rPr lang="ru-RU" sz="1800" dirty="0" smtClean="0"/>
              <a:t>– подумал я. И какое-то чувство бодрости, энергии, силы охватило меня. Так и надо. Так и надо».</a:t>
            </a:r>
          </a:p>
          <a:p>
            <a:r>
              <a:rPr lang="ru-RU" sz="1800" i="1" dirty="0" smtClean="0"/>
              <a:t>Так израненный, искалеченный, но стойкий репейник вызвал в творческом сознании Толстого замысел повести о Хаджи-Мурате</a:t>
            </a:r>
            <a:r>
              <a:rPr lang="ru-RU" sz="1800" dirty="0" smtClean="0"/>
              <a:t>.</a:t>
            </a:r>
          </a:p>
          <a:p>
            <a:r>
              <a:rPr lang="ru-RU" sz="1800" dirty="0" smtClean="0"/>
              <a:t>Образ </a:t>
            </a:r>
            <a:r>
              <a:rPr lang="ru-RU" sz="1800" i="1" dirty="0" smtClean="0"/>
              <a:t>сурового, отстаивающего свою жизнь цветка прошел через все </a:t>
            </a:r>
            <a:r>
              <a:rPr lang="ru-RU" sz="1800" dirty="0" smtClean="0"/>
              <a:t>редакции повести. И в окончательной редакции повесть начинается лирическим стихотворением в прозе, взволнованным описанием этой встречи с репейником в черном, перепаханном поле. Завершается «Хаджи-Мурат» словами: </a:t>
            </a:r>
            <a:r>
              <a:rPr lang="ru-RU" sz="1800" i="1" dirty="0" smtClean="0"/>
              <a:t>«Вот эту-то смерть и напомнил мне раздавленный репей среди вспаханного поля».</a:t>
            </a:r>
            <a:r>
              <a:rPr lang="ru-RU" sz="1800" dirty="0" smtClean="0"/>
              <a:t> </a:t>
            </a:r>
            <a:r>
              <a:rPr lang="ru-RU" sz="1800" dirty="0" smtClean="0"/>
              <a:t>Поэтическая </a:t>
            </a:r>
            <a:r>
              <a:rPr lang="ru-RU" sz="1800" dirty="0" smtClean="0"/>
              <a:t>заставка и концовка как бы окаймляют повесть, служат вдохновенным прологом и эпилогом к трагической истории </a:t>
            </a:r>
            <a:r>
              <a:rPr lang="ru-RU" sz="1800" dirty="0" smtClean="0"/>
              <a:t>сильного </a:t>
            </a:r>
            <a:r>
              <a:rPr lang="ru-RU" sz="1800" dirty="0" smtClean="0"/>
              <a:t>и прекрасного человека, борца за свою свободу – Хаджи-Мурата. </a:t>
            </a:r>
            <a:r>
              <a:rPr lang="ru-RU" sz="1800" b="1" dirty="0" smtClean="0"/>
              <a:t>Таким его увидел и таким его воссоздал в своем творче­ском воображении Л.Н. Толстой.</a:t>
            </a:r>
          </a:p>
          <a:p>
            <a:r>
              <a:rPr lang="ru-RU" sz="1800" dirty="0" smtClean="0"/>
              <a:t> </a:t>
            </a:r>
          </a:p>
          <a:p>
            <a:pPr>
              <a:buNone/>
            </a:pPr>
            <a:endParaRPr lang="ru-RU" sz="1800" dirty="0" smtClean="0"/>
          </a:p>
          <a:p>
            <a:pPr>
              <a:buNone/>
            </a:pPr>
            <a:endParaRPr lang="ru-RU" sz="1800" dirty="0"/>
          </a:p>
        </p:txBody>
      </p:sp>
      <p:pic>
        <p:nvPicPr>
          <p:cNvPr id="22530" name="Picture 2" descr="C:\Users\Семен\Desktop\965-85b6f89b41cae26786ac72365fff771b.jpg"/>
          <p:cNvPicPr>
            <a:picLocks noChangeAspect="1" noChangeArrowheads="1"/>
          </p:cNvPicPr>
          <p:nvPr/>
        </p:nvPicPr>
        <p:blipFill>
          <a:blip r:embed="rId2"/>
          <a:srcRect/>
          <a:stretch>
            <a:fillRect/>
          </a:stretch>
        </p:blipFill>
        <p:spPr bwMode="auto">
          <a:xfrm>
            <a:off x="6934200" y="609599"/>
            <a:ext cx="1876425" cy="2927755"/>
          </a:xfrm>
          <a:prstGeom prst="rect">
            <a:avLst/>
          </a:prstGeom>
          <a:noFill/>
        </p:spPr>
      </p:pic>
      <p:pic>
        <p:nvPicPr>
          <p:cNvPr id="22531" name="Picture 3" descr="C:\Users\Семен\Desktop\865-62bf1edb36141f114521ec4bb4175579.jpg"/>
          <p:cNvPicPr>
            <a:picLocks noChangeAspect="1" noChangeArrowheads="1"/>
          </p:cNvPicPr>
          <p:nvPr/>
        </p:nvPicPr>
        <p:blipFill>
          <a:blip r:embed="rId3"/>
          <a:srcRect/>
          <a:stretch>
            <a:fillRect/>
          </a:stretch>
        </p:blipFill>
        <p:spPr bwMode="auto">
          <a:xfrm>
            <a:off x="6781800" y="609600"/>
            <a:ext cx="2217420" cy="3478306"/>
          </a:xfrm>
          <a:prstGeom prst="rect">
            <a:avLst/>
          </a:prstGeom>
          <a:noFill/>
        </p:spPr>
      </p:pic>
      <p:pic>
        <p:nvPicPr>
          <p:cNvPr id="22532" name="Picture 4" descr="C:\Users\Семен\Desktop\82-65f4a4196bb3b9453c5694dcd957cc2a.jpg"/>
          <p:cNvPicPr>
            <a:picLocks noChangeAspect="1" noChangeArrowheads="1"/>
          </p:cNvPicPr>
          <p:nvPr/>
        </p:nvPicPr>
        <p:blipFill>
          <a:blip r:embed="rId4"/>
          <a:srcRect/>
          <a:stretch>
            <a:fillRect/>
          </a:stretch>
        </p:blipFill>
        <p:spPr bwMode="auto">
          <a:xfrm>
            <a:off x="6172200" y="3581400"/>
            <a:ext cx="1976438" cy="29739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 Итоги войны</a:t>
            </a:r>
            <a:endParaRPr lang="ru-RU" dirty="0"/>
          </a:p>
        </p:txBody>
      </p:sp>
      <p:sp>
        <p:nvSpPr>
          <p:cNvPr id="3" name="Содержимое 2"/>
          <p:cNvSpPr>
            <a:spLocks noGrp="1"/>
          </p:cNvSpPr>
          <p:nvPr>
            <p:ph idx="1"/>
          </p:nvPr>
        </p:nvSpPr>
        <p:spPr>
          <a:xfrm>
            <a:off x="457200" y="914400"/>
            <a:ext cx="4572000" cy="5715000"/>
          </a:xfrm>
        </p:spPr>
        <p:txBody>
          <a:bodyPr>
            <a:normAutofit fontScale="92500" lnSpcReduction="10000"/>
          </a:bodyPr>
          <a:lstStyle/>
          <a:p>
            <a:r>
              <a:rPr lang="ru-RU" dirty="0" smtClean="0"/>
              <a:t>Итоги войны: </a:t>
            </a:r>
            <a:r>
              <a:rPr lang="ru-RU" dirty="0" smtClean="0"/>
              <a:t>—1.</a:t>
            </a:r>
            <a:r>
              <a:rPr lang="ru-RU" dirty="0" smtClean="0"/>
              <a:t>  Утверждение власти России на Кавказе; </a:t>
            </a:r>
            <a:r>
              <a:rPr lang="ru-RU" dirty="0" smtClean="0"/>
              <a:t>—2.</a:t>
            </a:r>
            <a:r>
              <a:rPr lang="ru-RU" dirty="0" smtClean="0"/>
              <a:t>  Включение народов Северного Кавказа в состав России; </a:t>
            </a:r>
            <a:r>
              <a:rPr lang="ru-RU" dirty="0" smtClean="0"/>
              <a:t>—</a:t>
            </a:r>
          </a:p>
          <a:p>
            <a:r>
              <a:rPr lang="ru-RU" dirty="0" smtClean="0"/>
              <a:t>  </a:t>
            </a:r>
            <a:r>
              <a:rPr lang="ru-RU" dirty="0" smtClean="0"/>
              <a:t>3. Заселение </a:t>
            </a:r>
            <a:r>
              <a:rPr lang="ru-RU" dirty="0" smtClean="0"/>
              <a:t>покоренных территорий славянскими народами; </a:t>
            </a:r>
            <a:endParaRPr lang="ru-RU" dirty="0" smtClean="0"/>
          </a:p>
          <a:p>
            <a:r>
              <a:rPr lang="ru-RU" dirty="0" smtClean="0"/>
              <a:t>4.</a:t>
            </a:r>
            <a:r>
              <a:rPr lang="ru-RU" dirty="0" smtClean="0"/>
              <a:t>  Расширение влияния России на Востоке</a:t>
            </a:r>
            <a:br>
              <a:rPr lang="ru-RU" dirty="0" smtClean="0"/>
            </a:br>
            <a:r>
              <a:rPr lang="ru-RU" dirty="0" smtClean="0"/>
              <a:t/>
            </a:r>
            <a:br>
              <a:rPr lang="ru-RU" dirty="0" smtClean="0"/>
            </a:br>
            <a:endParaRPr lang="ru-RU" dirty="0"/>
          </a:p>
        </p:txBody>
      </p:sp>
      <p:pic>
        <p:nvPicPr>
          <p:cNvPr id="23554" name="Picture 2" descr="C:\Users\Семен\Desktop\images.jpg"/>
          <p:cNvPicPr>
            <a:picLocks noChangeAspect="1" noChangeArrowheads="1"/>
          </p:cNvPicPr>
          <p:nvPr/>
        </p:nvPicPr>
        <p:blipFill>
          <a:blip r:embed="rId2"/>
          <a:srcRect/>
          <a:stretch>
            <a:fillRect/>
          </a:stretch>
        </p:blipFill>
        <p:spPr bwMode="auto">
          <a:xfrm>
            <a:off x="5082644" y="1295400"/>
            <a:ext cx="3632731" cy="4114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dirty="0" smtClean="0"/>
              <a:t>Домашнее задание</a:t>
            </a:r>
            <a:endParaRPr lang="ru-RU" dirty="0"/>
          </a:p>
        </p:txBody>
      </p:sp>
      <p:sp>
        <p:nvSpPr>
          <p:cNvPr id="3" name="Содержимое 2"/>
          <p:cNvSpPr>
            <a:spLocks noGrp="1"/>
          </p:cNvSpPr>
          <p:nvPr>
            <p:ph idx="1"/>
          </p:nvPr>
        </p:nvSpPr>
        <p:spPr>
          <a:xfrm>
            <a:off x="457200" y="838200"/>
            <a:ext cx="8229600" cy="5867400"/>
          </a:xfrm>
        </p:spPr>
        <p:txBody>
          <a:bodyPr/>
          <a:lstStyle/>
          <a:p>
            <a:r>
              <a:rPr lang="ru-RU" dirty="0" smtClean="0"/>
              <a:t> По презентации и параграфу №10 уметь рассказывать о причинах и последствиях войны на Кавказе.</a:t>
            </a:r>
          </a:p>
          <a:p>
            <a:r>
              <a:rPr lang="ru-RU" dirty="0" smtClean="0"/>
              <a:t> Знать термины: мюридизм, газават, имамат.</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 Причины кавказской  войны</a:t>
            </a:r>
            <a:endParaRPr lang="ru-RU" dirty="0"/>
          </a:p>
        </p:txBody>
      </p:sp>
      <p:sp>
        <p:nvSpPr>
          <p:cNvPr id="3" name="Содержимое 2"/>
          <p:cNvSpPr>
            <a:spLocks noGrp="1"/>
          </p:cNvSpPr>
          <p:nvPr>
            <p:ph idx="1"/>
          </p:nvPr>
        </p:nvSpPr>
        <p:spPr>
          <a:xfrm>
            <a:off x="152400" y="990600"/>
            <a:ext cx="6172200" cy="5638800"/>
          </a:xfrm>
        </p:spPr>
        <p:txBody>
          <a:bodyPr>
            <a:normAutofit lnSpcReduction="10000"/>
          </a:bodyPr>
          <a:lstStyle/>
          <a:p>
            <a:pPr>
              <a:buNone/>
            </a:pPr>
            <a:r>
              <a:rPr lang="ru-RU" sz="1800" dirty="0" smtClean="0"/>
              <a:t>  Самой </a:t>
            </a:r>
            <a:r>
              <a:rPr lang="ru-RU" sz="1800" dirty="0" smtClean="0"/>
              <a:t>длительной войной, которую вела Российская империя за весь период своего существования, стала Кавказская. Она датируется 1817–1864 годами. Северный Кавказ представлял собой естественный рубеж, который отделял Российскую империю от двух ее противников на юге: Персии и </a:t>
            </a:r>
            <a:r>
              <a:rPr lang="ru-RU" sz="1800" dirty="0" smtClean="0"/>
              <a:t>Османской империи. </a:t>
            </a:r>
          </a:p>
          <a:p>
            <a:pPr>
              <a:buNone/>
            </a:pPr>
            <a:r>
              <a:rPr lang="ru-RU" sz="1800" dirty="0" smtClean="0"/>
              <a:t> </a:t>
            </a:r>
            <a:r>
              <a:rPr lang="ru-RU" sz="1800" dirty="0" smtClean="0"/>
              <a:t>Здесь проживали представители более чем 50 народов: абхазы, кабардинцы, черкесы, чеченцы, адыгейцы, ингуши, даргинцы, калмыки,  лезгины и другие. Горские народы занимались скотоводством, охотой. У большинства из них господствовали </a:t>
            </a:r>
            <a:r>
              <a:rPr lang="ru-RU" sz="1800" b="1" dirty="0" smtClean="0"/>
              <a:t>родоплеменные отношения.</a:t>
            </a:r>
          </a:p>
          <a:p>
            <a:pPr>
              <a:buNone/>
            </a:pPr>
            <a:r>
              <a:rPr lang="ru-RU" sz="1800" b="1" dirty="0" smtClean="0"/>
              <a:t>Главной причиной Большой Кавказской войны стало стремление России внедрить на северном Кавказе российские законы и обычаи. </a:t>
            </a:r>
          </a:p>
          <a:p>
            <a:pPr>
              <a:buNone/>
            </a:pPr>
            <a:r>
              <a:rPr lang="ru-RU" sz="1800" dirty="0" smtClean="0"/>
              <a:t>Больше всего горцы – так собирательно называли все народы Северного Кавказа – были возмущены запретом совершать набеги.  В традициях Кавказа набеги </a:t>
            </a:r>
            <a:r>
              <a:rPr lang="ru-RU" sz="1800" dirty="0" err="1" smtClean="0"/>
              <a:t>набеги</a:t>
            </a:r>
            <a:r>
              <a:rPr lang="ru-RU" sz="1800" dirty="0" smtClean="0"/>
              <a:t> сопровождались захватом пленников с последующим выкупом.  Это был старинный способ существования этих народов.</a:t>
            </a:r>
            <a:endParaRPr lang="ru-RU" dirty="0" smtClean="0"/>
          </a:p>
          <a:p>
            <a:endParaRPr lang="ru-RU" dirty="0"/>
          </a:p>
        </p:txBody>
      </p:sp>
      <p:pic>
        <p:nvPicPr>
          <p:cNvPr id="2049" name="Picture 1" descr="C:\Users\Семен\Desktop\images (1).jpg"/>
          <p:cNvPicPr>
            <a:picLocks noChangeAspect="1" noChangeArrowheads="1"/>
          </p:cNvPicPr>
          <p:nvPr/>
        </p:nvPicPr>
        <p:blipFill>
          <a:blip r:embed="rId2"/>
          <a:srcRect/>
          <a:stretch>
            <a:fillRect/>
          </a:stretch>
        </p:blipFill>
        <p:spPr bwMode="auto">
          <a:xfrm>
            <a:off x="5979948" y="3200400"/>
            <a:ext cx="3164052"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Причины кавказской  войны</a:t>
            </a:r>
            <a:endParaRPr lang="ru-RU" dirty="0"/>
          </a:p>
        </p:txBody>
      </p:sp>
      <p:sp>
        <p:nvSpPr>
          <p:cNvPr id="3" name="Содержимое 2"/>
          <p:cNvSpPr>
            <a:spLocks noGrp="1"/>
          </p:cNvSpPr>
          <p:nvPr>
            <p:ph idx="1"/>
          </p:nvPr>
        </p:nvSpPr>
        <p:spPr>
          <a:xfrm>
            <a:off x="152400" y="762000"/>
            <a:ext cx="6019800" cy="5943600"/>
          </a:xfrm>
        </p:spPr>
        <p:txBody>
          <a:bodyPr>
            <a:normAutofit lnSpcReduction="10000"/>
          </a:bodyPr>
          <a:lstStyle/>
          <a:p>
            <a:pPr>
              <a:buNone/>
            </a:pPr>
            <a:r>
              <a:rPr lang="ru-RU" dirty="0" smtClean="0"/>
              <a:t> </a:t>
            </a:r>
            <a:r>
              <a:rPr lang="ru-RU" sz="1800" dirty="0" smtClean="0"/>
              <a:t>Население выступало против обязанностей строить дороги, мосты. Новые налоги, возложенные Россией вызывали также возмущение. </a:t>
            </a:r>
          </a:p>
          <a:p>
            <a:pPr>
              <a:buNone/>
            </a:pPr>
            <a:r>
              <a:rPr lang="ru-RU" sz="1800" dirty="0" smtClean="0"/>
              <a:t> </a:t>
            </a:r>
            <a:r>
              <a:rPr lang="ru-RU" sz="1800" dirty="0" smtClean="0"/>
              <a:t>После 1815 года  российское правительство перешло к систематическому завоеванию Северного Кавказа. </a:t>
            </a:r>
          </a:p>
          <a:p>
            <a:pPr>
              <a:buNone/>
            </a:pPr>
            <a:r>
              <a:rPr lang="ru-RU" sz="1800" dirty="0" smtClean="0"/>
              <a:t> </a:t>
            </a:r>
            <a:r>
              <a:rPr lang="ru-RU" sz="1800" dirty="0" smtClean="0"/>
              <a:t>Проводником этой войны стал </a:t>
            </a:r>
            <a:r>
              <a:rPr lang="ru-RU" sz="1800" b="1" dirty="0" smtClean="0"/>
              <a:t>генерал А.П. Ермолов. </a:t>
            </a:r>
          </a:p>
          <a:p>
            <a:pPr>
              <a:buNone/>
            </a:pPr>
            <a:r>
              <a:rPr lang="ru-RU" sz="1800" b="1" dirty="0" smtClean="0"/>
              <a:t> </a:t>
            </a:r>
            <a:r>
              <a:rPr lang="ru-RU" sz="1800" b="1" dirty="0" smtClean="0"/>
              <a:t>Военную службу начал в 15 лет.  За участие в Бородинском сражении  был произведён в генерал – лейтенанты. В 1815 году Александр </a:t>
            </a:r>
            <a:r>
              <a:rPr lang="en-US" sz="1800" b="1" dirty="0" smtClean="0"/>
              <a:t>I </a:t>
            </a:r>
            <a:r>
              <a:rPr lang="ru-RU" sz="1800" b="1" dirty="0" smtClean="0"/>
              <a:t> собирался назначить его военным министром, но этому помешал всесильный Аракчеев. В 1816 году был назначен командующим Отдельным Кавказским корпусом. </a:t>
            </a:r>
          </a:p>
          <a:p>
            <a:pPr>
              <a:buNone/>
            </a:pPr>
            <a:r>
              <a:rPr lang="ru-RU" sz="1800" b="1" dirty="0" smtClean="0"/>
              <a:t>Ермолов предложил постепенно приближать линию границы к горам и выселять горское население из равнин в горы.  Его </a:t>
            </a:r>
            <a:r>
              <a:rPr lang="ru-RU" sz="1800" b="1" dirty="0" smtClean="0"/>
              <a:t> </a:t>
            </a:r>
            <a:r>
              <a:rPr lang="ru-RU" sz="1800" b="1" dirty="0" smtClean="0"/>
              <a:t>« усмирительные» походы вели к уничтожению целых аулов. В качестве опорных пунктов Ермолов основал ряд крепостей: Грозная, Внезапная, Бурная, Злобный окоп, </a:t>
            </a:r>
            <a:r>
              <a:rPr lang="ru-RU" sz="1800" b="1" dirty="0" err="1" smtClean="0"/>
              <a:t>Преградный</a:t>
            </a:r>
            <a:r>
              <a:rPr lang="ru-RU" sz="1800" b="1" dirty="0" smtClean="0"/>
              <a:t> стан и др.</a:t>
            </a:r>
          </a:p>
          <a:p>
            <a:pPr>
              <a:buNone/>
            </a:pPr>
            <a:endParaRPr lang="ru-RU" sz="1800" dirty="0"/>
          </a:p>
        </p:txBody>
      </p:sp>
      <p:pic>
        <p:nvPicPr>
          <p:cNvPr id="1025" name="Picture 1" descr="C:\Users\Семен\Desktop\300px-შამილის_და_შვილების_მიერ_პეტერბურგს_ჩასვლა,_1859_წ.jpg"/>
          <p:cNvPicPr>
            <a:picLocks noChangeAspect="1" noChangeArrowheads="1"/>
          </p:cNvPicPr>
          <p:nvPr/>
        </p:nvPicPr>
        <p:blipFill>
          <a:blip r:embed="rId2"/>
          <a:srcRect/>
          <a:stretch>
            <a:fillRect/>
          </a:stretch>
        </p:blipFill>
        <p:spPr bwMode="auto">
          <a:xfrm>
            <a:off x="6172200" y="990600"/>
            <a:ext cx="2857500" cy="2552700"/>
          </a:xfrm>
          <a:prstGeom prst="rect">
            <a:avLst/>
          </a:prstGeom>
          <a:noFill/>
        </p:spPr>
      </p:pic>
      <p:pic>
        <p:nvPicPr>
          <p:cNvPr id="1026" name="Picture 2" descr="C:\Users\Семен\Desktop\download.jpg"/>
          <p:cNvPicPr>
            <a:picLocks noChangeAspect="1" noChangeArrowheads="1"/>
          </p:cNvPicPr>
          <p:nvPr/>
        </p:nvPicPr>
        <p:blipFill>
          <a:blip r:embed="rId3"/>
          <a:srcRect/>
          <a:stretch>
            <a:fillRect/>
          </a:stretch>
        </p:blipFill>
        <p:spPr bwMode="auto">
          <a:xfrm>
            <a:off x="6172200" y="3352800"/>
            <a:ext cx="2797629"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Причины кавказской  войны</a:t>
            </a:r>
            <a:endParaRPr lang="ru-RU" dirty="0"/>
          </a:p>
        </p:txBody>
      </p:sp>
      <p:sp>
        <p:nvSpPr>
          <p:cNvPr id="3" name="Содержимое 2"/>
          <p:cNvSpPr>
            <a:spLocks noGrp="1"/>
          </p:cNvSpPr>
          <p:nvPr>
            <p:ph idx="1"/>
          </p:nvPr>
        </p:nvSpPr>
        <p:spPr>
          <a:xfrm>
            <a:off x="457200" y="838200"/>
            <a:ext cx="8229600" cy="5715000"/>
          </a:xfrm>
        </p:spPr>
        <p:txBody>
          <a:bodyPr>
            <a:normAutofit fontScale="70000" lnSpcReduction="20000"/>
          </a:bodyPr>
          <a:lstStyle/>
          <a:p>
            <a:pPr>
              <a:buNone/>
            </a:pPr>
            <a:r>
              <a:rPr lang="ru-RU" dirty="0" smtClean="0"/>
              <a:t>:</a:t>
            </a:r>
            <a:endParaRPr lang="ru-RU" dirty="0" smtClean="0"/>
          </a:p>
          <a:p>
            <a:pPr>
              <a:buNone/>
            </a:pPr>
            <a:r>
              <a:rPr lang="ru-RU" b="1" dirty="0" smtClean="0"/>
              <a:t>     Религиозные</a:t>
            </a:r>
            <a:endParaRPr lang="ru-RU" dirty="0" smtClean="0"/>
          </a:p>
          <a:p>
            <a:pPr>
              <a:buNone/>
            </a:pPr>
            <a:r>
              <a:rPr lang="ru-RU" dirty="0" smtClean="0"/>
              <a:t>     Возникновение </a:t>
            </a:r>
            <a:r>
              <a:rPr lang="ru-RU" dirty="0" smtClean="0"/>
              <a:t>нового течения в исламе — мюридизма; распространение к началу XIX века ислама среди горцев-язычников, образование теократического государства — имамата Шамиля в Чечне и Дагестане</a:t>
            </a:r>
          </a:p>
          <a:p>
            <a:pPr>
              <a:buNone/>
            </a:pPr>
            <a:r>
              <a:rPr lang="ru-RU" b="1" dirty="0" smtClean="0"/>
              <a:t>     Внешнеполитические</a:t>
            </a:r>
            <a:endParaRPr lang="ru-RU" dirty="0" smtClean="0"/>
          </a:p>
          <a:p>
            <a:pPr>
              <a:buNone/>
            </a:pPr>
            <a:r>
              <a:rPr lang="ru-RU" dirty="0" smtClean="0"/>
              <a:t>     Экспансия </a:t>
            </a:r>
            <a:r>
              <a:rPr lang="ru-RU" dirty="0" smtClean="0"/>
              <a:t>Российской империи на юге, на Северном Кавказе и Закавказье, войны с Персией и Турцией между 1768 и 1856 годами, попытка навязать горцам российские законы</a:t>
            </a:r>
          </a:p>
          <a:p>
            <a:pPr>
              <a:buNone/>
            </a:pPr>
            <a:r>
              <a:rPr lang="ru-RU" b="1" dirty="0" smtClean="0"/>
              <a:t>     Экономические</a:t>
            </a:r>
            <a:endParaRPr lang="ru-RU" dirty="0" smtClean="0"/>
          </a:p>
          <a:p>
            <a:pPr>
              <a:buNone/>
            </a:pPr>
            <a:r>
              <a:rPr lang="ru-RU" dirty="0" smtClean="0"/>
              <a:t>     Набеги </a:t>
            </a:r>
            <a:r>
              <a:rPr lang="ru-RU" dirty="0" smtClean="0"/>
              <a:t>горцев, работорговля, строительство военных укреплений и введение новых налогов, раздача плодородных земель на Кубани казачеству и чиновникам, привлечение местного населения на строительство дорог</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Autofit/>
          </a:bodyPr>
          <a:lstStyle/>
          <a:p>
            <a:r>
              <a:rPr lang="ru-RU" sz="3200" b="1" dirty="0" smtClean="0"/>
              <a:t>Возникновение нового течения в исламе — мюридизма;</a:t>
            </a:r>
            <a:endParaRPr lang="ru-RU" sz="3200" b="1" dirty="0"/>
          </a:p>
        </p:txBody>
      </p:sp>
      <p:sp>
        <p:nvSpPr>
          <p:cNvPr id="3" name="Содержимое 2"/>
          <p:cNvSpPr>
            <a:spLocks noGrp="1"/>
          </p:cNvSpPr>
          <p:nvPr>
            <p:ph idx="1"/>
          </p:nvPr>
        </p:nvSpPr>
        <p:spPr>
          <a:xfrm>
            <a:off x="0" y="1066800"/>
            <a:ext cx="5638800" cy="5638800"/>
          </a:xfrm>
        </p:spPr>
        <p:txBody>
          <a:bodyPr>
            <a:normAutofit/>
          </a:bodyPr>
          <a:lstStyle/>
          <a:p>
            <a:pPr>
              <a:buNone/>
            </a:pPr>
            <a:r>
              <a:rPr lang="ru-RU" sz="1800" dirty="0" smtClean="0"/>
              <a:t>Для борьбы с общим врагом разрозненные народы Кавказа должны были объединиться. Такой общей идеей </a:t>
            </a:r>
            <a:r>
              <a:rPr lang="ru-RU" sz="1800" b="1" dirty="0" smtClean="0"/>
              <a:t>стал мюридизм – направление в исламе, « путь к спасению». </a:t>
            </a:r>
            <a:r>
              <a:rPr lang="ru-RU" sz="1800" dirty="0" smtClean="0"/>
              <a:t>Это означало строгое соблюдение всех правил ислама и подражание пророку Мухаммеду</a:t>
            </a:r>
            <a:r>
              <a:rPr lang="ru-RU" sz="1800" b="1" dirty="0" smtClean="0"/>
              <a:t>. Главным делом мюрида была священная война с «неверными» </a:t>
            </a:r>
            <a:r>
              <a:rPr lang="ru-RU" sz="1800" b="1" u="sng" dirty="0" smtClean="0"/>
              <a:t>– газават </a:t>
            </a:r>
            <a:r>
              <a:rPr lang="ru-RU" sz="1800" dirty="0" smtClean="0"/>
              <a:t>( джихад). </a:t>
            </a:r>
          </a:p>
          <a:p>
            <a:pPr>
              <a:buNone/>
            </a:pPr>
            <a:r>
              <a:rPr lang="ru-RU" sz="1800" dirty="0" smtClean="0"/>
              <a:t> </a:t>
            </a:r>
            <a:r>
              <a:rPr lang="ru-RU" sz="1800" dirty="0" smtClean="0"/>
              <a:t>Мюриды должны были </a:t>
            </a:r>
            <a:r>
              <a:rPr lang="ru-RU" sz="1800" dirty="0" err="1" smtClean="0"/>
              <a:t>безпрекословно</a:t>
            </a:r>
            <a:r>
              <a:rPr lang="ru-RU" sz="1800" dirty="0" smtClean="0"/>
              <a:t> подчиняться своему религиозному наставнику </a:t>
            </a:r>
            <a:r>
              <a:rPr lang="ru-RU" sz="1800" b="1" dirty="0" smtClean="0"/>
              <a:t>–  </a:t>
            </a:r>
            <a:r>
              <a:rPr lang="ru-RU" sz="1800" b="1" dirty="0" err="1" smtClean="0"/>
              <a:t>мюршиду</a:t>
            </a:r>
            <a:r>
              <a:rPr lang="ru-RU" sz="1800" b="1" dirty="0" smtClean="0"/>
              <a:t> </a:t>
            </a:r>
            <a:r>
              <a:rPr lang="ru-RU" sz="1800" dirty="0" smtClean="0"/>
              <a:t>и даже пожертвовать сою жизнь и семью ради борьбы с «неверными».  « Рай есть под под тенью шашки» </a:t>
            </a:r>
          </a:p>
          <a:p>
            <a:pPr>
              <a:buNone/>
            </a:pPr>
            <a:r>
              <a:rPr lang="ru-RU" sz="1800" dirty="0" smtClean="0"/>
              <a:t> В</a:t>
            </a:r>
            <a:r>
              <a:rPr lang="ru-RU" sz="1800" dirty="0" smtClean="0"/>
              <a:t>первые эти идеи озвучил </a:t>
            </a:r>
            <a:r>
              <a:rPr lang="ru-RU" sz="1800" dirty="0" err="1" smtClean="0"/>
              <a:t>муллаМухамед</a:t>
            </a:r>
            <a:r>
              <a:rPr lang="ru-RU" sz="1800" dirty="0" smtClean="0"/>
              <a:t> ( </a:t>
            </a:r>
            <a:r>
              <a:rPr lang="ru-RU" sz="1800" dirty="0" err="1" smtClean="0"/>
              <a:t>Курали</a:t>
            </a:r>
            <a:r>
              <a:rPr lang="ru-RU" sz="1800" dirty="0" smtClean="0"/>
              <a:t> – </a:t>
            </a:r>
            <a:r>
              <a:rPr lang="ru-RU" sz="1800" dirty="0" err="1" smtClean="0"/>
              <a:t>Магома</a:t>
            </a:r>
            <a:r>
              <a:rPr lang="ru-RU" sz="1800" dirty="0" smtClean="0"/>
              <a:t>) в 1822 – 1823 годах. </a:t>
            </a:r>
          </a:p>
          <a:p>
            <a:pPr>
              <a:buNone/>
            </a:pPr>
            <a:r>
              <a:rPr lang="ru-RU" sz="1800" dirty="0" smtClean="0"/>
              <a:t>Его ученик </a:t>
            </a:r>
            <a:r>
              <a:rPr lang="ru-RU" sz="1800" i="1" u="sng" dirty="0" smtClean="0"/>
              <a:t>Гази – Мухаммед </a:t>
            </a:r>
            <a:r>
              <a:rPr lang="ru-RU" sz="1800" dirty="0" smtClean="0"/>
              <a:t>призвал горцев к газавату и  создать против России  </a:t>
            </a:r>
            <a:r>
              <a:rPr lang="ru-RU" sz="1800" b="1" dirty="0" smtClean="0"/>
              <a:t>религиозное</a:t>
            </a:r>
            <a:r>
              <a:rPr lang="ru-RU" sz="1800" dirty="0" smtClean="0"/>
              <a:t> </a:t>
            </a:r>
          </a:p>
          <a:p>
            <a:pPr>
              <a:buNone/>
            </a:pPr>
            <a:r>
              <a:rPr lang="ru-RU" sz="1800" dirty="0" smtClean="0"/>
              <a:t> </a:t>
            </a:r>
            <a:r>
              <a:rPr lang="ru-RU" sz="1800" dirty="0" smtClean="0"/>
              <a:t>     </a:t>
            </a:r>
            <a:r>
              <a:rPr lang="ru-RU" sz="1800" b="1" dirty="0" smtClean="0"/>
              <a:t>государство имамат .</a:t>
            </a:r>
            <a:endParaRPr lang="ru-RU" sz="1800" b="1" dirty="0"/>
          </a:p>
        </p:txBody>
      </p:sp>
      <p:pic>
        <p:nvPicPr>
          <p:cNvPr id="16386" name="Picture 2" descr="C:\Users\Семен\Desktop\ghazi_gazi_m.jpg"/>
          <p:cNvPicPr>
            <a:picLocks noChangeAspect="1" noChangeArrowheads="1"/>
          </p:cNvPicPr>
          <p:nvPr/>
        </p:nvPicPr>
        <p:blipFill>
          <a:blip r:embed="rId2"/>
          <a:srcRect/>
          <a:stretch>
            <a:fillRect/>
          </a:stretch>
        </p:blipFill>
        <p:spPr bwMode="auto">
          <a:xfrm>
            <a:off x="4572000" y="3886200"/>
            <a:ext cx="3429000" cy="2667000"/>
          </a:xfrm>
          <a:prstGeom prst="rect">
            <a:avLst/>
          </a:prstGeom>
          <a:noFill/>
        </p:spPr>
      </p:pic>
      <p:pic>
        <p:nvPicPr>
          <p:cNvPr id="16388" name="Picture 4" descr="C:\Users\Семен\Desktop\e4663839ff131c905382bd81c502ca5e.jpg"/>
          <p:cNvPicPr>
            <a:picLocks noChangeAspect="1" noChangeArrowheads="1"/>
          </p:cNvPicPr>
          <p:nvPr/>
        </p:nvPicPr>
        <p:blipFill>
          <a:blip r:embed="rId3"/>
          <a:srcRect/>
          <a:stretch>
            <a:fillRect/>
          </a:stretch>
        </p:blipFill>
        <p:spPr bwMode="auto">
          <a:xfrm>
            <a:off x="6705600" y="457200"/>
            <a:ext cx="2438400" cy="609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33400"/>
          </a:xfrm>
        </p:spPr>
        <p:txBody>
          <a:bodyPr>
            <a:normAutofit fontScale="90000"/>
          </a:bodyPr>
          <a:lstStyle/>
          <a:p>
            <a:r>
              <a:rPr lang="ru-RU" dirty="0" smtClean="0"/>
              <a:t>Имам Шамиль</a:t>
            </a:r>
            <a:endParaRPr lang="ru-RU" dirty="0"/>
          </a:p>
        </p:txBody>
      </p:sp>
      <p:sp>
        <p:nvSpPr>
          <p:cNvPr id="3" name="Содержимое 2"/>
          <p:cNvSpPr>
            <a:spLocks noGrp="1"/>
          </p:cNvSpPr>
          <p:nvPr>
            <p:ph idx="1"/>
          </p:nvPr>
        </p:nvSpPr>
        <p:spPr>
          <a:xfrm>
            <a:off x="152400" y="762000"/>
            <a:ext cx="5410200" cy="6019800"/>
          </a:xfrm>
        </p:spPr>
        <p:txBody>
          <a:bodyPr>
            <a:normAutofit/>
          </a:bodyPr>
          <a:lstStyle/>
          <a:p>
            <a:pPr>
              <a:buNone/>
            </a:pPr>
            <a:r>
              <a:rPr lang="ru-RU" sz="1800" dirty="0" smtClean="0"/>
              <a:t> В 1834 году третьим имамом был избран Шамиль.  </a:t>
            </a:r>
          </a:p>
          <a:p>
            <a:pPr>
              <a:buNone/>
            </a:pPr>
            <a:r>
              <a:rPr lang="ru-RU" sz="1800" dirty="0" smtClean="0"/>
              <a:t> </a:t>
            </a:r>
            <a:r>
              <a:rPr lang="ru-RU" sz="1800" dirty="0" smtClean="0"/>
              <a:t>Аварец,  с детства дружил с Гази – Мухаммедом и воспринял его учение. Став имамом принялся наводить порядок  среди горских народов : приказывал казнить тех, кто пьёт, допускает измены, грабежи,  не помогает бедным, не соблюдает мусульманские обряды.  Жестокие наказания были введены за курение трубки, танцы, музыку. Шамиль отменил крепостное право , привилегии ханов и беков. Будучи хорошим полководцем</a:t>
            </a:r>
            <a:r>
              <a:rPr lang="ru-RU" sz="1800" b="1" dirty="0" smtClean="0"/>
              <a:t>, Шамиль стал признанным лидером Северного Кавказа. </a:t>
            </a:r>
          </a:p>
          <a:p>
            <a:pPr>
              <a:buNone/>
            </a:pPr>
            <a:r>
              <a:rPr lang="ru-RU" sz="1800" dirty="0" smtClean="0"/>
              <a:t>« Блистательной эпохой» Шамиля стали 1840-е    годы, когда он одерживал одну победу за другой.  Зоной его действий была Чечня. Подвластную ему территорию он разделил на области, которыми управляли наибы. В войске служили все мужчины от 15 до 40 лет. Численность войска составляла 40 тысяч человек. Вопросы решались на военном совете, где решающее слово принадлежало Шамилю.</a:t>
            </a:r>
          </a:p>
          <a:p>
            <a:pPr>
              <a:buNone/>
            </a:pPr>
            <a:endParaRPr lang="ru-RU" sz="1800" dirty="0"/>
          </a:p>
        </p:txBody>
      </p:sp>
      <p:pic>
        <p:nvPicPr>
          <p:cNvPr id="17410" name="Picture 2" descr="C:\Users\Семен\Desktop\shamil-01.jpg"/>
          <p:cNvPicPr>
            <a:picLocks noChangeAspect="1" noChangeArrowheads="1"/>
          </p:cNvPicPr>
          <p:nvPr/>
        </p:nvPicPr>
        <p:blipFill>
          <a:blip r:embed="rId2"/>
          <a:srcRect/>
          <a:stretch>
            <a:fillRect/>
          </a:stretch>
        </p:blipFill>
        <p:spPr bwMode="auto">
          <a:xfrm>
            <a:off x="5676326" y="1371600"/>
            <a:ext cx="3044170"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fontScale="90000"/>
          </a:bodyPr>
          <a:lstStyle/>
          <a:p>
            <a:r>
              <a:rPr lang="ru-RU" dirty="0" smtClean="0"/>
              <a:t>Территория Кавказской войны</a:t>
            </a:r>
            <a:endParaRPr lang="ru-RU" dirty="0"/>
          </a:p>
        </p:txBody>
      </p:sp>
      <p:pic>
        <p:nvPicPr>
          <p:cNvPr id="4" name="Picture 3" descr="C:\Users\Семен\Desktop\kavkazskaya-voyna-karta-e1600649112822.png"/>
          <p:cNvPicPr>
            <a:picLocks noGrp="1" noChangeAspect="1" noChangeArrowheads="1"/>
          </p:cNvPicPr>
          <p:nvPr>
            <p:ph idx="1"/>
          </p:nvPr>
        </p:nvPicPr>
        <p:blipFill>
          <a:blip r:embed="rId2"/>
          <a:srcRect/>
          <a:stretch>
            <a:fillRect/>
          </a:stretch>
        </p:blipFill>
        <p:spPr bwMode="auto">
          <a:xfrm>
            <a:off x="70338" y="838200"/>
            <a:ext cx="9073662" cy="579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04800"/>
          </a:xfrm>
        </p:spPr>
        <p:txBody>
          <a:bodyPr>
            <a:normAutofit fontScale="90000"/>
          </a:bodyPr>
          <a:lstStyle/>
          <a:p>
            <a:r>
              <a:rPr lang="ru-RU" dirty="0" smtClean="0"/>
              <a:t>Этапы войны на Кавказе</a:t>
            </a:r>
            <a:endParaRPr lang="ru-RU" dirty="0"/>
          </a:p>
        </p:txBody>
      </p:sp>
      <p:sp>
        <p:nvSpPr>
          <p:cNvPr id="3" name="Содержимое 2"/>
          <p:cNvSpPr>
            <a:spLocks noGrp="1"/>
          </p:cNvSpPr>
          <p:nvPr>
            <p:ph idx="1"/>
          </p:nvPr>
        </p:nvSpPr>
        <p:spPr>
          <a:xfrm>
            <a:off x="152400" y="533400"/>
            <a:ext cx="8763000" cy="6172200"/>
          </a:xfrm>
        </p:spPr>
        <p:txBody>
          <a:bodyPr>
            <a:normAutofit/>
          </a:bodyPr>
          <a:lstStyle/>
          <a:p>
            <a:pPr>
              <a:buNone/>
            </a:pPr>
            <a:r>
              <a:rPr lang="ru-RU" dirty="0" smtClean="0"/>
              <a:t>   </a:t>
            </a:r>
            <a:r>
              <a:rPr lang="ru-RU" sz="2000" b="1" dirty="0" smtClean="0"/>
              <a:t>Этап </a:t>
            </a:r>
            <a:r>
              <a:rPr lang="ru-RU" sz="2000" b="1" dirty="0" smtClean="0"/>
              <a:t>1.</a:t>
            </a:r>
            <a:r>
              <a:rPr lang="ru-RU" sz="2000" dirty="0" smtClean="0"/>
              <a:t> </a:t>
            </a:r>
            <a:endParaRPr lang="ru-RU" sz="2000" dirty="0" smtClean="0"/>
          </a:p>
          <a:p>
            <a:pPr>
              <a:buNone/>
            </a:pPr>
            <a:r>
              <a:rPr lang="ru-RU" sz="2000" dirty="0" smtClean="0"/>
              <a:t> </a:t>
            </a:r>
            <a:r>
              <a:rPr lang="ru-RU" sz="2000" dirty="0" smtClean="0"/>
              <a:t>    1817-1819 </a:t>
            </a:r>
            <a:r>
              <a:rPr lang="ru-RU" sz="2000" dirty="0" smtClean="0"/>
              <a:t>гг</a:t>
            </a:r>
            <a:r>
              <a:rPr lang="ru-RU" sz="2000" dirty="0" smtClean="0"/>
              <a:t>.</a:t>
            </a:r>
          </a:p>
          <a:p>
            <a:pPr>
              <a:buNone/>
            </a:pPr>
            <a:r>
              <a:rPr lang="ru-RU" sz="2000" dirty="0" smtClean="0"/>
              <a:t>     </a:t>
            </a:r>
            <a:r>
              <a:rPr lang="ru-RU" sz="2000" dirty="0" smtClean="0"/>
              <a:t>Преобладание партизанской войны горцев. Начало жесткой политики наместника на Кавказе генерала А.П. Ермолова по усмирению горских народов посредством создания крепостей и насильственного переселения горцев на равнину под надзор русских гарнизонов </a:t>
            </a:r>
            <a:endParaRPr lang="ru-RU" sz="2000" dirty="0" smtClean="0"/>
          </a:p>
          <a:p>
            <a:pPr>
              <a:buNone/>
            </a:pPr>
            <a:r>
              <a:rPr lang="ru-RU" sz="2000" b="1" dirty="0" smtClean="0"/>
              <a:t>    Этап </a:t>
            </a:r>
            <a:r>
              <a:rPr lang="ru-RU" sz="2000" b="1" dirty="0" smtClean="0"/>
              <a:t>2</a:t>
            </a:r>
            <a:r>
              <a:rPr lang="ru-RU" sz="2000" b="1" dirty="0" smtClean="0"/>
              <a:t>.</a:t>
            </a:r>
          </a:p>
          <a:p>
            <a:pPr>
              <a:buNone/>
            </a:pPr>
            <a:r>
              <a:rPr lang="ru-RU" sz="2000" dirty="0" smtClean="0"/>
              <a:t>      </a:t>
            </a:r>
            <a:r>
              <a:rPr lang="ru-RU" sz="2000" dirty="0" smtClean="0"/>
              <a:t>1819-1824 гг. Объединение правителей Дагестана против царских войск. Начало организованных военных действий с обеих </a:t>
            </a:r>
            <a:r>
              <a:rPr lang="ru-RU" sz="2000" dirty="0" smtClean="0"/>
              <a:t>сторон</a:t>
            </a:r>
          </a:p>
          <a:p>
            <a:pPr>
              <a:buNone/>
            </a:pPr>
            <a:r>
              <a:rPr lang="ru-RU" sz="2000" b="1" dirty="0" smtClean="0"/>
              <a:t> </a:t>
            </a:r>
            <a:r>
              <a:rPr lang="ru-RU" sz="2000" b="1" dirty="0" smtClean="0"/>
              <a:t>  Этап </a:t>
            </a:r>
            <a:r>
              <a:rPr lang="ru-RU" sz="2000" b="1" dirty="0" smtClean="0"/>
              <a:t>3</a:t>
            </a:r>
            <a:r>
              <a:rPr lang="ru-RU" sz="2000" b="1" dirty="0" smtClean="0"/>
              <a:t>.</a:t>
            </a:r>
          </a:p>
          <a:p>
            <a:pPr>
              <a:buNone/>
            </a:pPr>
            <a:r>
              <a:rPr lang="ru-RU" sz="2000" dirty="0" smtClean="0"/>
              <a:t>     </a:t>
            </a:r>
            <a:r>
              <a:rPr lang="ru-RU" sz="2000" dirty="0" smtClean="0"/>
              <a:t>1824-1828 гг. Восстание Б. </a:t>
            </a:r>
            <a:r>
              <a:rPr lang="ru-RU" sz="2000" dirty="0" err="1" smtClean="0"/>
              <a:t>Таймазова</a:t>
            </a:r>
            <a:r>
              <a:rPr lang="ru-RU" sz="2000" dirty="0" smtClean="0"/>
              <a:t> в Чечне (1824). </a:t>
            </a:r>
            <a:r>
              <a:rPr lang="ru-RU" sz="2000" b="1" dirty="0" smtClean="0"/>
              <a:t>Возникновение мюридизма</a:t>
            </a:r>
            <a:r>
              <a:rPr lang="ru-RU" sz="2000" dirty="0" smtClean="0"/>
              <a:t>. Отдельные карательные операции русских войск против горцев. Замена командира кавказского корпуса. Вместо генерала А.П. Ермолова (1816—1827) назначен генерал </a:t>
            </a:r>
            <a:r>
              <a:rPr lang="ru-RU" sz="2000" b="1" dirty="0" smtClean="0"/>
              <a:t>И.Ф. Паскевич </a:t>
            </a:r>
            <a:r>
              <a:rPr lang="ru-RU" sz="2000" dirty="0" smtClean="0"/>
              <a:t>(1827— 1831</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Этапы войны на Кавказе</a:t>
            </a:r>
            <a:endParaRPr lang="ru-RU" dirty="0"/>
          </a:p>
        </p:txBody>
      </p:sp>
      <p:sp>
        <p:nvSpPr>
          <p:cNvPr id="3" name="Содержимое 2"/>
          <p:cNvSpPr>
            <a:spLocks noGrp="1"/>
          </p:cNvSpPr>
          <p:nvPr>
            <p:ph idx="1"/>
          </p:nvPr>
        </p:nvSpPr>
        <p:spPr>
          <a:xfrm>
            <a:off x="152400" y="685800"/>
            <a:ext cx="8534400" cy="5943600"/>
          </a:xfrm>
        </p:spPr>
        <p:txBody>
          <a:bodyPr>
            <a:normAutofit fontScale="70000" lnSpcReduction="20000"/>
          </a:bodyPr>
          <a:lstStyle/>
          <a:p>
            <a:pPr>
              <a:buNone/>
            </a:pPr>
            <a:r>
              <a:rPr lang="ru-RU" sz="3400" dirty="0" smtClean="0"/>
              <a:t>    </a:t>
            </a:r>
            <a:r>
              <a:rPr lang="ru-RU" sz="3400" b="1" dirty="0" smtClean="0"/>
              <a:t>Этап </a:t>
            </a:r>
            <a:r>
              <a:rPr lang="ru-RU" sz="3400" b="1" dirty="0" smtClean="0"/>
              <a:t>4.</a:t>
            </a:r>
            <a:r>
              <a:rPr lang="ru-RU" sz="3400" dirty="0" smtClean="0"/>
              <a:t> </a:t>
            </a:r>
            <a:endParaRPr lang="ru-RU" sz="3400" dirty="0" smtClean="0"/>
          </a:p>
          <a:p>
            <a:pPr>
              <a:buNone/>
            </a:pPr>
            <a:r>
              <a:rPr lang="ru-RU" sz="3400" dirty="0" smtClean="0"/>
              <a:t> </a:t>
            </a:r>
            <a:r>
              <a:rPr lang="ru-RU" sz="3400" dirty="0" smtClean="0"/>
              <a:t>   1828-1833 </a:t>
            </a:r>
            <a:r>
              <a:rPr lang="ru-RU" sz="3400" dirty="0" smtClean="0"/>
              <a:t>гг. Создание горского мусульманского государства — имамата. Гази-Мухаммед — первый имам, успешно воевавший против русских войск. В 1829 г. объявил </a:t>
            </a:r>
            <a:r>
              <a:rPr lang="ru-RU" sz="3400" b="1" dirty="0" smtClean="0"/>
              <a:t>русским газават. </a:t>
            </a:r>
            <a:r>
              <a:rPr lang="ru-RU" sz="3400" dirty="0" smtClean="0"/>
              <a:t>Погиб в 1832 г. в бою за родной аул </a:t>
            </a:r>
            <a:r>
              <a:rPr lang="ru-RU" sz="3400" dirty="0" err="1" smtClean="0"/>
              <a:t>Гимры</a:t>
            </a:r>
            <a:r>
              <a:rPr lang="ru-RU" sz="3400" dirty="0" smtClean="0"/>
              <a:t> </a:t>
            </a:r>
            <a:endParaRPr lang="ru-RU" sz="3400" dirty="0" smtClean="0"/>
          </a:p>
          <a:p>
            <a:pPr>
              <a:buNone/>
            </a:pPr>
            <a:r>
              <a:rPr lang="ru-RU" sz="3400" dirty="0" smtClean="0"/>
              <a:t>    </a:t>
            </a:r>
            <a:r>
              <a:rPr lang="ru-RU" sz="3400" b="1" dirty="0" smtClean="0"/>
              <a:t>Этап </a:t>
            </a:r>
            <a:r>
              <a:rPr lang="ru-RU" sz="3400" b="1" dirty="0" smtClean="0"/>
              <a:t>5. </a:t>
            </a:r>
            <a:endParaRPr lang="ru-RU" sz="3400" b="1" dirty="0" smtClean="0"/>
          </a:p>
          <a:p>
            <a:pPr>
              <a:buNone/>
            </a:pPr>
            <a:r>
              <a:rPr lang="ru-RU" sz="3400" dirty="0" smtClean="0"/>
              <a:t>    1834-1859 </a:t>
            </a:r>
            <a:r>
              <a:rPr lang="ru-RU" sz="3400" dirty="0" smtClean="0"/>
              <a:t>гг. </a:t>
            </a:r>
            <a:r>
              <a:rPr lang="ru-RU" sz="3400" b="1" dirty="0" smtClean="0"/>
              <a:t>«Блистательная» эпоха» имама Шамиля </a:t>
            </a:r>
            <a:r>
              <a:rPr lang="ru-RU" sz="3400" dirty="0" smtClean="0"/>
              <a:t>(1799—1871). Военные действия с переменным успехом обеих сторон. Создание Шамилем имамата, включавшего в себя земли Чечни и Дагестана. Активные боевые действия между воюющими сторонами. 25 августа 1859 г. — пленение Шамиля в ауле Гуниб войсками генерала А. И. Барятинского </a:t>
            </a:r>
            <a:endParaRPr lang="ru-RU" sz="3400" dirty="0" smtClean="0"/>
          </a:p>
          <a:p>
            <a:pPr>
              <a:buNone/>
            </a:pPr>
            <a:r>
              <a:rPr lang="ru-RU" sz="3400" dirty="0" smtClean="0"/>
              <a:t>    </a:t>
            </a:r>
            <a:r>
              <a:rPr lang="ru-RU" sz="3400" b="1" dirty="0" smtClean="0"/>
              <a:t>Этап </a:t>
            </a:r>
            <a:r>
              <a:rPr lang="ru-RU" sz="3400" b="1" dirty="0" smtClean="0"/>
              <a:t>6. </a:t>
            </a:r>
            <a:r>
              <a:rPr lang="ru-RU" sz="3400" b="1" dirty="0" smtClean="0"/>
              <a:t> </a:t>
            </a:r>
          </a:p>
          <a:p>
            <a:pPr>
              <a:buNone/>
            </a:pPr>
            <a:r>
              <a:rPr lang="ru-RU" sz="3400" dirty="0" smtClean="0"/>
              <a:t>      1859-1864 </a:t>
            </a:r>
            <a:r>
              <a:rPr lang="ru-RU" sz="3400" dirty="0" smtClean="0"/>
              <a:t>гг. Окончательное подавление сопротивления горцев (распад имамата)</a:t>
            </a:r>
            <a:br>
              <a:rPr lang="ru-RU" sz="3400"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1481</Words>
  <PresentationFormat>Экран (4:3)</PresentationFormat>
  <Paragraphs>80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  Кавказская война 1817 -1864 г.г.</vt:lpstr>
      <vt:lpstr> Причины кавказской  войны</vt:lpstr>
      <vt:lpstr>Причины кавказской  войны</vt:lpstr>
      <vt:lpstr>Причины кавказской  войны</vt:lpstr>
      <vt:lpstr>Возникновение нового течения в исламе — мюридизма;</vt:lpstr>
      <vt:lpstr>Имам Шамиль</vt:lpstr>
      <vt:lpstr>Территория Кавказской войны</vt:lpstr>
      <vt:lpstr>Этапы войны на Кавказе</vt:lpstr>
      <vt:lpstr>Этапы войны на Кавказе</vt:lpstr>
      <vt:lpstr>Окончание Кавказской войны</vt:lpstr>
      <vt:lpstr>Память о Шамиле на Кавказе</vt:lpstr>
      <vt:lpstr> Хаджи - Мурат</vt:lpstr>
      <vt:lpstr>Хаджи - Мурат</vt:lpstr>
      <vt:lpstr>Хаджи - Мурат</vt:lpstr>
      <vt:lpstr>Гибель Хаджи - Мурата</vt:lpstr>
      <vt:lpstr> Итоги войны</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Кавказская война</dc:title>
  <dc:creator>Семен</dc:creator>
  <cp:lastModifiedBy>Семен</cp:lastModifiedBy>
  <cp:revision>15</cp:revision>
  <dcterms:created xsi:type="dcterms:W3CDTF">2022-02-05T02:54:54Z</dcterms:created>
  <dcterms:modified xsi:type="dcterms:W3CDTF">2022-02-05T05:13:42Z</dcterms:modified>
</cp:coreProperties>
</file>