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81"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2" r:id="rId26"/>
    <p:sldId id="283" r:id="rId27"/>
    <p:sldId id="284" r:id="rId28"/>
    <p:sldId id="285" r:id="rId29"/>
    <p:sldId id="286" r:id="rId30"/>
    <p:sldId id="287" r:id="rId31"/>
    <p:sldId id="288" r:id="rId32"/>
    <p:sldId id="289" r:id="rId33"/>
    <p:sldId id="290" r:id="rId34"/>
    <p:sldId id="291" r:id="rId35"/>
    <p:sldId id="280" r:id="rId36"/>
    <p:sldId id="292" r:id="rId37"/>
    <p:sldId id="293" r:id="rId38"/>
    <p:sldId id="294" r:id="rId39"/>
    <p:sldId id="295" r:id="rId40"/>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2" autoAdjust="0"/>
    <p:restoredTop sz="99506" autoAdjust="0"/>
  </p:normalViewPr>
  <p:slideViewPr>
    <p:cSldViewPr>
      <p:cViewPr varScale="1">
        <p:scale>
          <a:sx n="86" d="100"/>
          <a:sy n="86" d="100"/>
        </p:scale>
        <p:origin x="-1320"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4/2/2021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4/2/2021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4/2/2021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4/2/2021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onsultant.ru/document/cons_doc_LAW_315088/8d228a6ebe772be81bb17b999fd38890bcb4786b/" TargetMode="External"/><Relationship Id="rId2" Type="http://schemas.openxmlformats.org/officeDocument/2006/relationships/hyperlink" Target="http://www.consultant.ru/document/cons_doc_LAW_370265/f11a61a64fa641d0caa90223bed69aeaf7240cbc/" TargetMode="External"/><Relationship Id="rId1" Type="http://schemas.openxmlformats.org/officeDocument/2006/relationships/slideLayout" Target="../slideLayouts/slideLayout2.xml"/><Relationship Id="rId4" Type="http://schemas.openxmlformats.org/officeDocument/2006/relationships/hyperlink" Target="http://www.consultant.ru/document/cons_doc_LAW_100710/"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be5.biz/terms/d2.html" TargetMode="External"/><Relationship Id="rId2" Type="http://schemas.openxmlformats.org/officeDocument/2006/relationships/hyperlink" Target="https://be5.biz/terms/n7.html" TargetMode="Externa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s://be5.biz/terms/n15.html" TargetMode="External"/><Relationship Id="rId4" Type="http://schemas.openxmlformats.org/officeDocument/2006/relationships/hyperlink" Target="https://be5.biz/terms/g5.htm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be5.biz/terms/p6.html" TargetMode="External"/><Relationship Id="rId2" Type="http://schemas.openxmlformats.org/officeDocument/2006/relationships/hyperlink" Target="https://be5.biz/terms/g9.html" TargetMode="External"/><Relationship Id="rId1" Type="http://schemas.openxmlformats.org/officeDocument/2006/relationships/slideLayout" Target="../slideLayouts/slideLayout2.xml"/><Relationship Id="rId4" Type="http://schemas.openxmlformats.org/officeDocument/2006/relationships/hyperlink" Target="https://be5.biz/terms/u7.html"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be5.biz/terms/u9.html" TargetMode="External"/><Relationship Id="rId2" Type="http://schemas.openxmlformats.org/officeDocument/2006/relationships/hyperlink" Target="https://be5.biz/terms/p65.html" TargetMode="Externa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038600"/>
            <a:ext cx="7772400" cy="1295400"/>
          </a:xfrm>
        </p:spPr>
        <p:txBody>
          <a:bodyPr/>
          <a:lstStyle/>
          <a:p>
            <a:r>
              <a:rPr lang="ru-RU" dirty="0" smtClean="0"/>
              <a:t>Основы гражданского права</a:t>
            </a:r>
            <a:endParaRPr lang="ru-RU" dirty="0"/>
          </a:p>
        </p:txBody>
      </p:sp>
      <p:sp>
        <p:nvSpPr>
          <p:cNvPr id="3" name="Подзаголовок 2"/>
          <p:cNvSpPr>
            <a:spLocks noGrp="1"/>
          </p:cNvSpPr>
          <p:nvPr>
            <p:ph type="subTitle" idx="1"/>
          </p:nvPr>
        </p:nvSpPr>
        <p:spPr>
          <a:xfrm>
            <a:off x="1371600" y="5638800"/>
            <a:ext cx="6400800" cy="609600"/>
          </a:xfrm>
        </p:spPr>
        <p:txBody>
          <a:bodyPr/>
          <a:lstStyle/>
          <a:p>
            <a:r>
              <a:rPr lang="ru-RU" dirty="0" smtClean="0"/>
              <a:t> обществознание 10 класс</a:t>
            </a:r>
            <a:endParaRPr lang="ru-RU" dirty="0"/>
          </a:p>
        </p:txBody>
      </p:sp>
      <p:pic>
        <p:nvPicPr>
          <p:cNvPr id="1026" name="Picture 2" descr="C:\Users\Семен\Desktop\754449204498008.jpg"/>
          <p:cNvPicPr>
            <a:picLocks noChangeAspect="1" noChangeArrowheads="1"/>
          </p:cNvPicPr>
          <p:nvPr/>
        </p:nvPicPr>
        <p:blipFill>
          <a:blip r:embed="rId2"/>
          <a:srcRect/>
          <a:stretch>
            <a:fillRect/>
          </a:stretch>
        </p:blipFill>
        <p:spPr bwMode="auto">
          <a:xfrm>
            <a:off x="919938" y="304800"/>
            <a:ext cx="6909612" cy="3886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609600"/>
          </a:xfrm>
        </p:spPr>
        <p:txBody>
          <a:bodyPr>
            <a:normAutofit fontScale="90000"/>
          </a:bodyPr>
          <a:lstStyle/>
          <a:p>
            <a:r>
              <a:rPr lang="ru-RU" sz="4000" dirty="0" smtClean="0"/>
              <a:t>Виды юридических лиц</a:t>
            </a:r>
            <a:r>
              <a:rPr lang="ru-RU" dirty="0" smtClean="0"/>
              <a:t>. </a:t>
            </a:r>
            <a:endParaRPr lang="ru-RU" dirty="0"/>
          </a:p>
        </p:txBody>
      </p:sp>
      <p:pic>
        <p:nvPicPr>
          <p:cNvPr id="5122" name="Picture 2" descr="C:\Users\Семен\Desktop\uridicheskoe_lico.gif"/>
          <p:cNvPicPr>
            <a:picLocks noGrp="1" noChangeAspect="1" noChangeArrowheads="1"/>
          </p:cNvPicPr>
          <p:nvPr>
            <p:ph idx="1"/>
          </p:nvPr>
        </p:nvPicPr>
        <p:blipFill>
          <a:blip r:embed="rId2"/>
          <a:srcRect/>
          <a:stretch>
            <a:fillRect/>
          </a:stretch>
        </p:blipFill>
        <p:spPr bwMode="auto">
          <a:xfrm>
            <a:off x="381000" y="914400"/>
            <a:ext cx="8305800" cy="57912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87362"/>
          </a:xfrm>
        </p:spPr>
        <p:txBody>
          <a:bodyPr>
            <a:noAutofit/>
          </a:bodyPr>
          <a:lstStyle/>
          <a:p>
            <a:r>
              <a:rPr lang="ru-RU" sz="3200" dirty="0" err="1" smtClean="0"/>
              <a:t>Правоспсобность</a:t>
            </a:r>
            <a:r>
              <a:rPr lang="ru-RU" sz="3200" dirty="0" smtClean="0"/>
              <a:t> юридического лица</a:t>
            </a:r>
            <a:endParaRPr lang="ru-RU" sz="3200" dirty="0"/>
          </a:p>
        </p:txBody>
      </p:sp>
      <p:sp>
        <p:nvSpPr>
          <p:cNvPr id="3" name="Содержимое 2"/>
          <p:cNvSpPr>
            <a:spLocks noGrp="1"/>
          </p:cNvSpPr>
          <p:nvPr>
            <p:ph idx="1"/>
          </p:nvPr>
        </p:nvSpPr>
        <p:spPr>
          <a:xfrm>
            <a:off x="457200" y="838200"/>
            <a:ext cx="8229600" cy="5562600"/>
          </a:xfrm>
        </p:spPr>
        <p:txBody>
          <a:bodyPr>
            <a:normAutofit/>
          </a:bodyPr>
          <a:lstStyle/>
          <a:p>
            <a:pPr>
              <a:buNone/>
            </a:pPr>
            <a:r>
              <a:rPr lang="ru-RU" sz="1600" b="1" dirty="0" smtClean="0"/>
              <a:t>ГК РФ Статья 49. Правоспособность юридического лица</a:t>
            </a:r>
          </a:p>
          <a:p>
            <a:pPr>
              <a:buNone/>
            </a:pPr>
            <a:r>
              <a:rPr lang="ru-RU" sz="1600" b="1" dirty="0" smtClean="0"/>
              <a:t> </a:t>
            </a:r>
          </a:p>
          <a:p>
            <a:pPr>
              <a:buAutoNum type="arabicPeriod"/>
            </a:pPr>
            <a:r>
              <a:rPr lang="ru-RU" sz="1600" dirty="0" smtClean="0"/>
              <a:t>Юридическое лицо может иметь гражданские права, соответствующие целям деятельности, предусмотренным в его учредительном документе </a:t>
            </a:r>
            <a:r>
              <a:rPr lang="ru-RU" sz="1600" dirty="0" smtClean="0">
                <a:hlinkClick r:id="rId2"/>
              </a:rPr>
              <a:t>(статья 52)</a:t>
            </a:r>
            <a:r>
              <a:rPr lang="ru-RU" sz="1600" dirty="0" smtClean="0"/>
              <a:t>, и нести связанные с этой деятельностью обязанности.  </a:t>
            </a:r>
          </a:p>
          <a:p>
            <a:r>
              <a:rPr lang="ru-RU" sz="1600" dirty="0" smtClean="0"/>
              <a:t>Коммерческие организации, за исключением унитарных предприятий и иных видов организаций, предусмотренных законом, могут иметь гражданские права и нести гражданские обязанности, необходимые для осуществления </a:t>
            </a:r>
            <a:r>
              <a:rPr lang="ru-RU" sz="1600" dirty="0" smtClean="0">
                <a:hlinkClick r:id="rId3"/>
              </a:rPr>
              <a:t>любых видов</a:t>
            </a:r>
            <a:r>
              <a:rPr lang="ru-RU" sz="1600" dirty="0" smtClean="0"/>
              <a:t> деятельности, не запрещенных законом. ( Общая правоспособность)</a:t>
            </a:r>
          </a:p>
          <a:p>
            <a:r>
              <a:rPr lang="ru-RU" sz="1600" dirty="0" smtClean="0"/>
              <a:t>В случаях, предусмотренных законом, юридическое лицо может заниматься отдельными видами деятельности только на основании специального </a:t>
            </a:r>
            <a:r>
              <a:rPr lang="ru-RU" sz="1600" u="sng" dirty="0" smtClean="0">
                <a:hlinkClick r:id="rId4"/>
              </a:rPr>
              <a:t>разрешения (лицензии)</a:t>
            </a:r>
            <a:r>
              <a:rPr lang="ru-RU" sz="1600" dirty="0" smtClean="0"/>
              <a:t>, членства в </a:t>
            </a:r>
            <a:r>
              <a:rPr lang="ru-RU" sz="1600" dirty="0" err="1" smtClean="0"/>
              <a:t>саморегулируемой</a:t>
            </a:r>
            <a:r>
              <a:rPr lang="ru-RU" sz="1600" dirty="0" smtClean="0"/>
              <a:t> организации или выданного </a:t>
            </a:r>
            <a:r>
              <a:rPr lang="ru-RU" sz="1600" dirty="0" err="1" smtClean="0"/>
              <a:t>саморегулируемой</a:t>
            </a:r>
            <a:r>
              <a:rPr lang="ru-RU" sz="1600" dirty="0" smtClean="0"/>
              <a:t> организацией свидетельства о допуске к определенному виду работ. ( специальная правоспособность) </a:t>
            </a:r>
          </a:p>
          <a:p>
            <a:endParaRPr lang="ru-RU" sz="1600" dirty="0" smtClean="0"/>
          </a:p>
          <a:p>
            <a:r>
              <a:rPr lang="ru-RU" sz="1600" b="1" dirty="0" smtClean="0"/>
              <a:t>Правоспособность юридического лица возникает с момента государственной регистрации.</a:t>
            </a:r>
            <a:endParaRPr lang="ru-RU"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1162"/>
          </a:xfrm>
        </p:spPr>
        <p:txBody>
          <a:bodyPr>
            <a:normAutofit fontScale="90000"/>
          </a:bodyPr>
          <a:lstStyle/>
          <a:p>
            <a:r>
              <a:rPr lang="ru-RU" dirty="0" smtClean="0"/>
              <a:t>Виды юридических лиц</a:t>
            </a:r>
            <a:endParaRPr lang="ru-RU" dirty="0"/>
          </a:p>
        </p:txBody>
      </p:sp>
      <p:pic>
        <p:nvPicPr>
          <p:cNvPr id="6146" name="Picture 2" descr="C:\Users\Семен\Desktop\3.png"/>
          <p:cNvPicPr>
            <a:picLocks noGrp="1" noChangeAspect="1" noChangeArrowheads="1"/>
          </p:cNvPicPr>
          <p:nvPr>
            <p:ph idx="1"/>
          </p:nvPr>
        </p:nvPicPr>
        <p:blipFill>
          <a:blip r:embed="rId2"/>
          <a:srcRect/>
          <a:stretch>
            <a:fillRect/>
          </a:stretch>
        </p:blipFill>
        <p:spPr bwMode="auto">
          <a:xfrm>
            <a:off x="228600" y="838200"/>
            <a:ext cx="8610600" cy="5791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1162"/>
          </a:xfrm>
        </p:spPr>
        <p:txBody>
          <a:bodyPr>
            <a:noAutofit/>
          </a:bodyPr>
          <a:lstStyle/>
          <a:p>
            <a:r>
              <a:rPr lang="ru-RU" sz="3600" dirty="0" smtClean="0"/>
              <a:t>Характеристика  товариществ</a:t>
            </a:r>
            <a:endParaRPr lang="ru-RU" sz="3600" dirty="0"/>
          </a:p>
        </p:txBody>
      </p:sp>
      <p:graphicFrame>
        <p:nvGraphicFramePr>
          <p:cNvPr id="6" name="Содержимое 5"/>
          <p:cNvGraphicFramePr>
            <a:graphicFrameLocks noGrp="1"/>
          </p:cNvGraphicFramePr>
          <p:nvPr>
            <p:ph idx="1"/>
          </p:nvPr>
        </p:nvGraphicFramePr>
        <p:xfrm>
          <a:off x="152400" y="838200"/>
          <a:ext cx="8839200" cy="5725309"/>
        </p:xfrm>
        <a:graphic>
          <a:graphicData uri="http://schemas.openxmlformats.org/drawingml/2006/table">
            <a:tbl>
              <a:tblPr firstRow="1" bandRow="1">
                <a:tableStyleId>{5C22544A-7EE6-4342-B048-85BDC9FD1C3A}</a:tableStyleId>
              </a:tblPr>
              <a:tblGrid>
                <a:gridCol w="1676400"/>
                <a:gridCol w="990600"/>
                <a:gridCol w="3429000"/>
                <a:gridCol w="1219200"/>
                <a:gridCol w="1295400"/>
                <a:gridCol w="228600"/>
              </a:tblGrid>
              <a:tr h="818029">
                <a:tc>
                  <a:txBody>
                    <a:bodyPr/>
                    <a:lstStyle/>
                    <a:p>
                      <a:r>
                        <a:rPr lang="ru-RU" sz="1400" dirty="0" smtClean="0"/>
                        <a:t>определение</a:t>
                      </a:r>
                      <a:endParaRPr lang="ru-RU" sz="1400" dirty="0"/>
                    </a:p>
                  </a:txBody>
                  <a:tcPr/>
                </a:tc>
                <a:tc>
                  <a:txBody>
                    <a:bodyPr/>
                    <a:lstStyle/>
                    <a:p>
                      <a:r>
                        <a:rPr lang="ru-RU" sz="1200" dirty="0" smtClean="0"/>
                        <a:t>Учредительные документы</a:t>
                      </a:r>
                      <a:endParaRPr lang="ru-RU" sz="1200" dirty="0"/>
                    </a:p>
                  </a:txBody>
                  <a:tcPr/>
                </a:tc>
                <a:tc>
                  <a:txBody>
                    <a:bodyPr/>
                    <a:lstStyle/>
                    <a:p>
                      <a:r>
                        <a:rPr lang="ru-RU" sz="1400" dirty="0" smtClean="0"/>
                        <a:t>Минимальный уставный капитал </a:t>
                      </a:r>
                      <a:endParaRPr lang="ru-RU" sz="1400" dirty="0"/>
                    </a:p>
                  </a:txBody>
                  <a:tcPr/>
                </a:tc>
                <a:tc>
                  <a:txBody>
                    <a:bodyPr/>
                    <a:lstStyle/>
                    <a:p>
                      <a:r>
                        <a:rPr lang="ru-RU" sz="1400" dirty="0" smtClean="0"/>
                        <a:t>Количество учредителей</a:t>
                      </a:r>
                      <a:endParaRPr lang="ru-RU" sz="1400" dirty="0"/>
                    </a:p>
                  </a:txBody>
                  <a:tcPr/>
                </a:tc>
                <a:tc>
                  <a:txBody>
                    <a:bodyPr/>
                    <a:lstStyle/>
                    <a:p>
                      <a:r>
                        <a:rPr lang="ru-RU" sz="1400" dirty="0" smtClean="0"/>
                        <a:t>Органы управления</a:t>
                      </a:r>
                      <a:endParaRPr lang="ru-RU" sz="1400" dirty="0"/>
                    </a:p>
                  </a:txBody>
                  <a:tcPr/>
                </a:tc>
                <a:tc>
                  <a:txBody>
                    <a:bodyPr/>
                    <a:lstStyle/>
                    <a:p>
                      <a:endParaRPr lang="ru-RU" sz="1400" dirty="0"/>
                    </a:p>
                  </a:txBody>
                  <a:tcPr/>
                </a:tc>
              </a:tr>
              <a:tr h="2001371">
                <a:tc>
                  <a:txBody>
                    <a:bodyPr/>
                    <a:lstStyle/>
                    <a:p>
                      <a:r>
                        <a:rPr lang="ru-RU" sz="1000" b="1" i="0" kern="1200" dirty="0" smtClean="0">
                          <a:solidFill>
                            <a:schemeClr val="dk1"/>
                          </a:solidFill>
                          <a:latin typeface="+mn-lt"/>
                          <a:ea typeface="+mn-ea"/>
                          <a:cs typeface="+mn-cs"/>
                        </a:rPr>
                        <a:t> полное товарищество</a:t>
                      </a:r>
                      <a:r>
                        <a:rPr lang="ru-RU" sz="1000" b="0" i="0" kern="1200" dirty="0" smtClean="0">
                          <a:solidFill>
                            <a:schemeClr val="dk1"/>
                          </a:solidFill>
                          <a:latin typeface="+mn-lt"/>
                          <a:ea typeface="+mn-ea"/>
                          <a:cs typeface="+mn-cs"/>
                        </a:rPr>
                        <a:t>, участники которого (полные товарищи) в соответствии с заключенным между ними договором занимаются предпринимательской деятельностью от имени товарищества и </a:t>
                      </a:r>
                      <a:r>
                        <a:rPr lang="ru-RU" sz="1000" b="1" i="0" kern="1200" dirty="0" smtClean="0">
                          <a:solidFill>
                            <a:schemeClr val="dk1"/>
                          </a:solidFill>
                          <a:latin typeface="+mn-lt"/>
                          <a:ea typeface="+mn-ea"/>
                          <a:cs typeface="+mn-cs"/>
                        </a:rPr>
                        <a:t>несут ответственность по его обязательствам принадлежащим им имуществом</a:t>
                      </a:r>
                      <a:endParaRPr lang="ru-RU" sz="1000" b="1" dirty="0"/>
                    </a:p>
                  </a:txBody>
                  <a:tcPr/>
                </a:tc>
                <a:tc>
                  <a:txBody>
                    <a:bodyPr/>
                    <a:lstStyle/>
                    <a:p>
                      <a:r>
                        <a:rPr lang="ru-RU" sz="1600" b="0" i="0" kern="1200" dirty="0" smtClean="0">
                          <a:solidFill>
                            <a:schemeClr val="dk1"/>
                          </a:solidFill>
                          <a:latin typeface="+mn-lt"/>
                          <a:ea typeface="+mn-ea"/>
                          <a:cs typeface="+mn-cs"/>
                        </a:rPr>
                        <a:t>Учредительный</a:t>
                      </a:r>
                    </a:p>
                    <a:p>
                      <a:r>
                        <a:rPr lang="ru-RU" sz="1600" b="0" i="0" kern="1200" dirty="0" smtClean="0">
                          <a:solidFill>
                            <a:schemeClr val="dk1"/>
                          </a:solidFill>
                          <a:latin typeface="+mn-lt"/>
                          <a:ea typeface="+mn-ea"/>
                          <a:cs typeface="+mn-cs"/>
                        </a:rPr>
                        <a:t>договор</a:t>
                      </a:r>
                    </a:p>
                    <a:p>
                      <a:endParaRPr lang="ru-RU" dirty="0"/>
                    </a:p>
                  </a:txBody>
                  <a:tcPr/>
                </a:tc>
                <a:tc>
                  <a:txBody>
                    <a:bodyPr/>
                    <a:lstStyle/>
                    <a:p>
                      <a:r>
                        <a:rPr lang="ru-RU" sz="1200" b="0" i="0" kern="1200" dirty="0" smtClean="0">
                          <a:solidFill>
                            <a:schemeClr val="dk1"/>
                          </a:solidFill>
                          <a:latin typeface="+mn-lt"/>
                          <a:ea typeface="+mn-ea"/>
                          <a:cs typeface="+mn-cs"/>
                        </a:rPr>
                        <a:t>Минимальный и максимальный размеры складочного капитала не ограничены. Участник товарищества обязан внести не менее половины своего вклада в складочный капитал товарищества к моменту его регистрации. Остальная часть должна быть внесена участником в сроки, установленные учредительным договором</a:t>
                      </a:r>
                      <a:endParaRPr lang="ru-RU" sz="1200" dirty="0"/>
                    </a:p>
                  </a:txBody>
                  <a:tcPr/>
                </a:tc>
                <a:tc>
                  <a:txBody>
                    <a:bodyPr/>
                    <a:lstStyle/>
                    <a:p>
                      <a:r>
                        <a:rPr lang="ru-RU" sz="1800" b="0" i="0" kern="1200" dirty="0" smtClean="0">
                          <a:solidFill>
                            <a:schemeClr val="dk1"/>
                          </a:solidFill>
                          <a:latin typeface="+mn-lt"/>
                          <a:ea typeface="+mn-ea"/>
                          <a:cs typeface="+mn-cs"/>
                        </a:rPr>
                        <a:t>Не</a:t>
                      </a:r>
                    </a:p>
                    <a:p>
                      <a:r>
                        <a:rPr lang="ru-RU" sz="1800" b="0" i="0" kern="1200" dirty="0" smtClean="0">
                          <a:solidFill>
                            <a:schemeClr val="dk1"/>
                          </a:solidFill>
                          <a:latin typeface="+mn-lt"/>
                          <a:ea typeface="+mn-ea"/>
                          <a:cs typeface="+mn-cs"/>
                        </a:rPr>
                        <a:t>менее</a:t>
                      </a:r>
                    </a:p>
                    <a:p>
                      <a:r>
                        <a:rPr lang="ru-RU" sz="1800" b="0" i="0" kern="1200" dirty="0" smtClean="0">
                          <a:solidFill>
                            <a:schemeClr val="dk1"/>
                          </a:solidFill>
                          <a:latin typeface="+mn-lt"/>
                          <a:ea typeface="+mn-ea"/>
                          <a:cs typeface="+mn-cs"/>
                        </a:rPr>
                        <a:t>двух</a:t>
                      </a:r>
                    </a:p>
                    <a:p>
                      <a:endParaRPr lang="ru-RU" dirty="0"/>
                    </a:p>
                  </a:txBody>
                  <a:tcPr/>
                </a:tc>
                <a:tc>
                  <a:txBody>
                    <a:bodyPr/>
                    <a:lstStyle/>
                    <a:p>
                      <a:r>
                        <a:rPr lang="ru-RU" sz="1400" b="0" i="0" kern="1200" dirty="0" smtClean="0">
                          <a:solidFill>
                            <a:schemeClr val="dk1"/>
                          </a:solidFill>
                          <a:latin typeface="+mn-lt"/>
                          <a:ea typeface="+mn-ea"/>
                          <a:cs typeface="+mn-cs"/>
                        </a:rPr>
                        <a:t>По общему согласию всех участников</a:t>
                      </a:r>
                      <a:endParaRPr lang="ru-RU" sz="1400" dirty="0"/>
                    </a:p>
                  </a:txBody>
                  <a:tcPr/>
                </a:tc>
                <a:tc>
                  <a:txBody>
                    <a:bodyPr/>
                    <a:lstStyle/>
                    <a:p>
                      <a:endParaRPr lang="ru-RU" dirty="0"/>
                    </a:p>
                  </a:txBody>
                  <a:tcPr/>
                </a:tc>
              </a:tr>
              <a:tr h="2158686">
                <a:tc>
                  <a:txBody>
                    <a:bodyPr/>
                    <a:lstStyle/>
                    <a:p>
                      <a:r>
                        <a:rPr lang="ru-RU" sz="1000" b="1" i="0" kern="1200" dirty="0" smtClean="0">
                          <a:solidFill>
                            <a:schemeClr val="dk1"/>
                          </a:solidFill>
                          <a:latin typeface="+mn-lt"/>
                          <a:ea typeface="+mn-ea"/>
                          <a:cs typeface="+mn-cs"/>
                        </a:rPr>
                        <a:t>Товарищество на вере (коммандитное товарищество) – наряду с  </a:t>
                      </a:r>
                      <a:r>
                        <a:rPr lang="ru-RU" sz="1000" b="0" i="0" kern="1200" dirty="0" smtClean="0">
                          <a:solidFill>
                            <a:schemeClr val="dk1"/>
                          </a:solidFill>
                          <a:latin typeface="+mn-lt"/>
                          <a:ea typeface="+mn-ea"/>
                          <a:cs typeface="+mn-cs"/>
                        </a:rPr>
                        <a:t>полными товарищами), имеется один или несколько участников — </a:t>
                      </a:r>
                      <a:r>
                        <a:rPr lang="ru-RU" sz="1000" b="1" i="0" kern="1200" dirty="0" smtClean="0">
                          <a:solidFill>
                            <a:schemeClr val="dk1"/>
                          </a:solidFill>
                          <a:latin typeface="+mn-lt"/>
                          <a:ea typeface="+mn-ea"/>
                          <a:cs typeface="+mn-cs"/>
                        </a:rPr>
                        <a:t>вкладчиков (коммандитистов), </a:t>
                      </a:r>
                      <a:r>
                        <a:rPr lang="ru-RU" sz="1000" b="0" i="0" kern="1200" dirty="0" smtClean="0">
                          <a:solidFill>
                            <a:schemeClr val="dk1"/>
                          </a:solidFill>
                          <a:latin typeface="+mn-lt"/>
                          <a:ea typeface="+mn-ea"/>
                          <a:cs typeface="+mn-cs"/>
                        </a:rPr>
                        <a:t>которые </a:t>
                      </a:r>
                      <a:r>
                        <a:rPr lang="ru-RU" sz="1000" b="1" i="0" kern="1200" dirty="0" smtClean="0">
                          <a:solidFill>
                            <a:schemeClr val="dk1"/>
                          </a:solidFill>
                          <a:latin typeface="+mn-lt"/>
                          <a:ea typeface="+mn-ea"/>
                          <a:cs typeface="+mn-cs"/>
                        </a:rPr>
                        <a:t>несут риск убытков, связанных с деятельностью товарищества, в пределах сумм внесенных ими </a:t>
                      </a:r>
                      <a:r>
                        <a:rPr lang="ru-RU" sz="1000" b="0" i="0" kern="1200" dirty="0" smtClean="0">
                          <a:solidFill>
                            <a:schemeClr val="dk1"/>
                          </a:solidFill>
                          <a:latin typeface="+mn-lt"/>
                          <a:ea typeface="+mn-ea"/>
                          <a:cs typeface="+mn-cs"/>
                        </a:rPr>
                        <a:t>вкладов и не принимают участия в осуществлении товариществом предпринимательской деятельности</a:t>
                      </a:r>
                      <a:endParaRPr lang="ru-RU" sz="1000" dirty="0"/>
                    </a:p>
                  </a:txBody>
                  <a:tcPr/>
                </a:tc>
                <a:tc>
                  <a:txBody>
                    <a:bodyPr/>
                    <a:lstStyle/>
                    <a:p>
                      <a:r>
                        <a:rPr lang="ru-RU" sz="1800" b="0" i="0" kern="1200" dirty="0" smtClean="0">
                          <a:solidFill>
                            <a:schemeClr val="dk1"/>
                          </a:solidFill>
                          <a:latin typeface="+mn-lt"/>
                          <a:ea typeface="+mn-ea"/>
                          <a:cs typeface="+mn-cs"/>
                        </a:rPr>
                        <a:t>Учредительный</a:t>
                      </a:r>
                    </a:p>
                    <a:p>
                      <a:r>
                        <a:rPr lang="ru-RU" sz="1800" b="0" i="0" kern="1200" dirty="0" smtClean="0">
                          <a:solidFill>
                            <a:schemeClr val="dk1"/>
                          </a:solidFill>
                          <a:latin typeface="+mn-lt"/>
                          <a:ea typeface="+mn-ea"/>
                          <a:cs typeface="+mn-cs"/>
                        </a:rPr>
                        <a:t>договор</a:t>
                      </a:r>
                    </a:p>
                    <a:p>
                      <a:endParaRPr lang="ru-RU" dirty="0"/>
                    </a:p>
                  </a:txBody>
                  <a:tcPr/>
                </a:tc>
                <a:tc>
                  <a:txBody>
                    <a:bodyPr/>
                    <a:lstStyle/>
                    <a:p>
                      <a:r>
                        <a:rPr lang="ru-RU" sz="1200" b="0" i="0" kern="1200" dirty="0" smtClean="0">
                          <a:solidFill>
                            <a:schemeClr val="dk1"/>
                          </a:solidFill>
                          <a:latin typeface="+mn-lt"/>
                          <a:ea typeface="+mn-ea"/>
                          <a:cs typeface="+mn-cs"/>
                        </a:rPr>
                        <a:t>Минимальный и максимальный размеры складочного капитала не ограничены. Вкладчик товарищества на вере   обязан внести вклад в складочный капитал.</a:t>
                      </a:r>
                      <a:endParaRPr lang="ru-RU" sz="1200" dirty="0"/>
                    </a:p>
                  </a:txBody>
                  <a:tcPr/>
                </a:tc>
                <a:tc>
                  <a:txBody>
                    <a:bodyPr/>
                    <a:lstStyle/>
                    <a:p>
                      <a:r>
                        <a:rPr lang="ru-RU" sz="1800" b="0" i="0" kern="1200" dirty="0" smtClean="0">
                          <a:solidFill>
                            <a:schemeClr val="dk1"/>
                          </a:solidFill>
                          <a:latin typeface="+mn-lt"/>
                          <a:ea typeface="+mn-ea"/>
                          <a:cs typeface="+mn-cs"/>
                        </a:rPr>
                        <a:t>Не менее двух (полный товарищ и вкладчик)</a:t>
                      </a:r>
                      <a:endParaRPr lang="ru-RU" dirty="0"/>
                    </a:p>
                  </a:txBody>
                  <a:tcPr/>
                </a:tc>
                <a:tc>
                  <a:txBody>
                    <a:bodyPr/>
                    <a:lstStyle/>
                    <a:p>
                      <a:r>
                        <a:rPr lang="ru-RU" sz="1800" b="0" i="0" kern="1200" dirty="0" smtClean="0">
                          <a:solidFill>
                            <a:schemeClr val="dk1"/>
                          </a:solidFill>
                          <a:latin typeface="+mn-lt"/>
                          <a:ea typeface="+mn-ea"/>
                          <a:cs typeface="+mn-cs"/>
                        </a:rPr>
                        <a:t> только полными</a:t>
                      </a:r>
                    </a:p>
                    <a:p>
                      <a:r>
                        <a:rPr lang="ru-RU" sz="1800" b="0" i="0" kern="1200" dirty="0" smtClean="0">
                          <a:solidFill>
                            <a:schemeClr val="dk1"/>
                          </a:solidFill>
                          <a:latin typeface="+mn-lt"/>
                          <a:ea typeface="+mn-ea"/>
                          <a:cs typeface="+mn-cs"/>
                        </a:rPr>
                        <a:t>товарищами</a:t>
                      </a:r>
                    </a:p>
                    <a:p>
                      <a:endParaRPr lang="ru-RU" dirty="0"/>
                    </a:p>
                  </a:txBody>
                  <a:tcPr/>
                </a:tc>
                <a:tc>
                  <a:txBody>
                    <a:bodyPr/>
                    <a:lstStyle/>
                    <a:p>
                      <a:endParaRPr lang="ru-RU" dirty="0"/>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457200"/>
          </a:xfrm>
        </p:spPr>
        <p:txBody>
          <a:bodyPr>
            <a:normAutofit fontScale="90000"/>
          </a:bodyPr>
          <a:lstStyle/>
          <a:p>
            <a:r>
              <a:rPr lang="ru-RU" dirty="0" smtClean="0"/>
              <a:t>Характеристика обществ</a:t>
            </a:r>
            <a:endParaRPr lang="ru-RU" dirty="0"/>
          </a:p>
        </p:txBody>
      </p:sp>
      <p:graphicFrame>
        <p:nvGraphicFramePr>
          <p:cNvPr id="4" name="Содержимое 3"/>
          <p:cNvGraphicFramePr>
            <a:graphicFrameLocks noGrp="1"/>
          </p:cNvGraphicFramePr>
          <p:nvPr>
            <p:ph idx="1"/>
          </p:nvPr>
        </p:nvGraphicFramePr>
        <p:xfrm>
          <a:off x="152400" y="609600"/>
          <a:ext cx="8839200" cy="6018328"/>
        </p:xfrm>
        <a:graphic>
          <a:graphicData uri="http://schemas.openxmlformats.org/drawingml/2006/table">
            <a:tbl>
              <a:tblPr firstRow="1" bandRow="1">
                <a:tableStyleId>{5C22544A-7EE6-4342-B048-85BDC9FD1C3A}</a:tableStyleId>
              </a:tblPr>
              <a:tblGrid>
                <a:gridCol w="1767840"/>
                <a:gridCol w="1767840"/>
                <a:gridCol w="1767840"/>
                <a:gridCol w="1767840"/>
                <a:gridCol w="1767840"/>
              </a:tblGrid>
              <a:tr h="615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определение</a:t>
                      </a:r>
                    </a:p>
                    <a:p>
                      <a:endParaRPr lang="ru-RU" sz="1400" dirty="0"/>
                    </a:p>
                  </a:txBody>
                  <a:tcPr/>
                </a:tc>
                <a:tc>
                  <a:txBody>
                    <a:bodyPr/>
                    <a:lstStyle/>
                    <a:p>
                      <a:r>
                        <a:rPr lang="ru-RU" sz="1200" dirty="0" smtClean="0"/>
                        <a:t>Учредительные документы</a:t>
                      </a:r>
                      <a:endParaRPr lang="ru-R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Минимальный уставный капитал </a:t>
                      </a:r>
                    </a:p>
                    <a:p>
                      <a:r>
                        <a:rPr lang="ru-RU" sz="1200" dirty="0" smtClean="0"/>
                        <a:t>( складочный)</a:t>
                      </a:r>
                      <a:endParaRPr lang="ru-R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Количество учредителей</a:t>
                      </a:r>
                    </a:p>
                    <a:p>
                      <a:endParaRPr lang="ru-RU" sz="1400" dirty="0"/>
                    </a:p>
                  </a:txBody>
                  <a:tcPr/>
                </a:tc>
                <a:tc>
                  <a:txBody>
                    <a:bodyPr/>
                    <a:lstStyle/>
                    <a:p>
                      <a:r>
                        <a:rPr lang="ru-RU" sz="1400" dirty="0" smtClean="0"/>
                        <a:t>Органы управления</a:t>
                      </a:r>
                      <a:endParaRPr lang="ru-RU" sz="1400" dirty="0"/>
                    </a:p>
                  </a:txBody>
                  <a:tcPr/>
                </a:tc>
              </a:tr>
              <a:tr h="2584739">
                <a:tc>
                  <a:txBody>
                    <a:bodyPr/>
                    <a:lstStyle/>
                    <a:p>
                      <a:r>
                        <a:rPr lang="ru-RU" sz="1100" b="1" i="0" kern="1200" dirty="0" smtClean="0">
                          <a:solidFill>
                            <a:schemeClr val="dk1"/>
                          </a:solidFill>
                          <a:latin typeface="+mn-lt"/>
                          <a:ea typeface="+mn-ea"/>
                          <a:cs typeface="+mn-cs"/>
                        </a:rPr>
                        <a:t>Общество с ограниченной ответственностью (ООО</a:t>
                      </a:r>
                      <a:r>
                        <a:rPr lang="ru-RU" sz="1100" b="0" i="0" kern="1200" dirty="0" smtClean="0">
                          <a:solidFill>
                            <a:schemeClr val="dk1"/>
                          </a:solidFill>
                          <a:latin typeface="+mn-lt"/>
                          <a:ea typeface="+mn-ea"/>
                          <a:cs typeface="+mn-cs"/>
                        </a:rPr>
                        <a:t>) -Общество, уставный капитал которого разделен на доли; участники ООО не отвечают по его обязательствам и несут риск убытков, связанных с деятельностью общества, в пределах стоимости принадлежащих им долей</a:t>
                      </a:r>
                      <a:endParaRPr lang="ru-RU" sz="1100" dirty="0"/>
                    </a:p>
                  </a:txBody>
                  <a:tcPr/>
                </a:tc>
                <a:tc>
                  <a:txBody>
                    <a:bodyPr/>
                    <a:lstStyle/>
                    <a:p>
                      <a:r>
                        <a:rPr lang="ru-RU" sz="1800" b="0" i="0" kern="1200" dirty="0" smtClean="0">
                          <a:solidFill>
                            <a:schemeClr val="dk1"/>
                          </a:solidFill>
                          <a:latin typeface="+mn-lt"/>
                          <a:ea typeface="+mn-ea"/>
                          <a:cs typeface="+mn-cs"/>
                        </a:rPr>
                        <a:t>Устав</a:t>
                      </a:r>
                      <a:endParaRPr lang="ru-RU" dirty="0"/>
                    </a:p>
                  </a:txBody>
                  <a:tcPr/>
                </a:tc>
                <a:tc>
                  <a:txBody>
                    <a:bodyPr/>
                    <a:lstStyle/>
                    <a:p>
                      <a:r>
                        <a:rPr lang="ru-RU" sz="1800" b="0" i="0" kern="1200" dirty="0" smtClean="0">
                          <a:solidFill>
                            <a:schemeClr val="dk1"/>
                          </a:solidFill>
                          <a:latin typeface="+mn-lt"/>
                          <a:ea typeface="+mn-ea"/>
                          <a:cs typeface="+mn-cs"/>
                        </a:rPr>
                        <a:t>10000 руб.</a:t>
                      </a:r>
                      <a:endParaRPr lang="ru-RU" dirty="0"/>
                    </a:p>
                  </a:txBody>
                  <a:tcPr/>
                </a:tc>
                <a:tc>
                  <a:txBody>
                    <a:bodyPr/>
                    <a:lstStyle/>
                    <a:p>
                      <a:r>
                        <a:rPr lang="ru-RU" sz="1800" b="0" i="0" kern="1200" dirty="0" smtClean="0">
                          <a:solidFill>
                            <a:schemeClr val="dk1"/>
                          </a:solidFill>
                          <a:latin typeface="+mn-lt"/>
                          <a:ea typeface="+mn-ea"/>
                          <a:cs typeface="+mn-cs"/>
                        </a:rPr>
                        <a:t>От</a:t>
                      </a:r>
                    </a:p>
                    <a:p>
                      <a:r>
                        <a:rPr lang="ru-RU" sz="1800" b="0" i="0" kern="1200" dirty="0" smtClean="0">
                          <a:solidFill>
                            <a:schemeClr val="dk1"/>
                          </a:solidFill>
                          <a:latin typeface="+mn-lt"/>
                          <a:ea typeface="+mn-ea"/>
                          <a:cs typeface="+mn-cs"/>
                        </a:rPr>
                        <a:t>одного до пятидесяти физических и юридических лиц</a:t>
                      </a: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0" i="0" kern="1200" dirty="0" smtClean="0">
                          <a:solidFill>
                            <a:schemeClr val="dk1"/>
                          </a:solidFill>
                          <a:latin typeface="+mn-lt"/>
                          <a:ea typeface="+mn-ea"/>
                          <a:cs typeface="+mn-cs"/>
                        </a:rPr>
                        <a:t>Общее собрание, совет директоров - исполнительный орган</a:t>
                      </a:r>
                      <a:endParaRPr lang="ru-RU" dirty="0" smtClean="0"/>
                    </a:p>
                    <a:p>
                      <a:endParaRPr lang="ru-RU" dirty="0"/>
                    </a:p>
                  </a:txBody>
                  <a:tcPr/>
                </a:tc>
              </a:tr>
              <a:tr h="2702069">
                <a:tc>
                  <a:txBody>
                    <a:bodyPr/>
                    <a:lstStyle/>
                    <a:p>
                      <a:r>
                        <a:rPr lang="ru-RU" sz="1100" b="1" i="0" kern="1200" dirty="0" smtClean="0">
                          <a:solidFill>
                            <a:schemeClr val="dk1"/>
                          </a:solidFill>
                          <a:latin typeface="+mn-lt"/>
                          <a:ea typeface="+mn-ea"/>
                          <a:cs typeface="+mn-cs"/>
                        </a:rPr>
                        <a:t>Публичное акционерное общество (ПАО) </a:t>
                      </a:r>
                      <a:r>
                        <a:rPr lang="ru-RU" sz="1100" b="0" i="0" kern="1200" dirty="0" smtClean="0">
                          <a:solidFill>
                            <a:schemeClr val="dk1"/>
                          </a:solidFill>
                          <a:latin typeface="+mn-lt"/>
                          <a:ea typeface="+mn-ea"/>
                          <a:cs typeface="+mn-cs"/>
                        </a:rPr>
                        <a:t>- Общество, уставный капитал которого разделен на определенное количество акций; участники АО (акционеры) не отвечают по его обязательствам и несут риск  убытков, связанных с деятельностью общества, в пределах стоимости принадлежащих им акций</a:t>
                      </a:r>
                      <a:endParaRPr lang="ru-RU" sz="1100" dirty="0"/>
                    </a:p>
                  </a:txBody>
                  <a:tcPr/>
                </a:tc>
                <a:tc>
                  <a:txBody>
                    <a:bodyPr/>
                    <a:lstStyle/>
                    <a:p>
                      <a:r>
                        <a:rPr lang="ru-RU" dirty="0" smtClean="0"/>
                        <a:t>Устав</a:t>
                      </a:r>
                      <a:endParaRPr lang="ru-RU" dirty="0"/>
                    </a:p>
                  </a:txBody>
                  <a:tcPr/>
                </a:tc>
                <a:tc>
                  <a:txBody>
                    <a:bodyPr/>
                    <a:lstStyle/>
                    <a:p>
                      <a:r>
                        <a:rPr lang="ru-RU" sz="1800" b="0" i="0" kern="1200" dirty="0" smtClean="0">
                          <a:solidFill>
                            <a:schemeClr val="dk1"/>
                          </a:solidFill>
                          <a:latin typeface="+mn-lt"/>
                          <a:ea typeface="+mn-ea"/>
                          <a:cs typeface="+mn-cs"/>
                        </a:rPr>
                        <a:t>1000 минимальных размеров оплаты труда (МРОТ)</a:t>
                      </a:r>
                      <a:endParaRPr lang="ru-RU" dirty="0"/>
                    </a:p>
                  </a:txBody>
                  <a:tcPr/>
                </a:tc>
                <a:tc>
                  <a:txBody>
                    <a:bodyPr/>
                    <a:lstStyle/>
                    <a:p>
                      <a:r>
                        <a:rPr lang="ru-RU" sz="1800" b="0" i="0" kern="1200" dirty="0" smtClean="0">
                          <a:solidFill>
                            <a:schemeClr val="dk1"/>
                          </a:solidFill>
                          <a:latin typeface="+mn-lt"/>
                          <a:ea typeface="+mn-ea"/>
                          <a:cs typeface="+mn-cs"/>
                        </a:rPr>
                        <a:t>Не ограничено</a:t>
                      </a:r>
                      <a:endParaRPr lang="ru-RU" dirty="0"/>
                    </a:p>
                  </a:txBody>
                  <a:tcPr/>
                </a:tc>
                <a:tc>
                  <a:txBody>
                    <a:bodyPr/>
                    <a:lstStyle/>
                    <a:p>
                      <a:r>
                        <a:rPr lang="ru-RU" sz="1800" b="0" i="0" kern="1200" dirty="0" smtClean="0">
                          <a:solidFill>
                            <a:schemeClr val="dk1"/>
                          </a:solidFill>
                          <a:latin typeface="+mn-lt"/>
                          <a:ea typeface="+mn-ea"/>
                          <a:cs typeface="+mn-cs"/>
                        </a:rPr>
                        <a:t>Общее собрание, совет директоров -  исполнительный орган</a:t>
                      </a:r>
                      <a:endParaRPr lang="ru-RU"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87362"/>
          </a:xfrm>
        </p:spPr>
        <p:txBody>
          <a:bodyPr>
            <a:normAutofit/>
          </a:bodyPr>
          <a:lstStyle/>
          <a:p>
            <a:r>
              <a:rPr lang="ru-RU" sz="2400" dirty="0" smtClean="0"/>
              <a:t>Характеристика кооператива и фермерского хозяйства</a:t>
            </a:r>
            <a:endParaRPr lang="ru-RU" sz="2400" dirty="0"/>
          </a:p>
        </p:txBody>
      </p:sp>
      <p:graphicFrame>
        <p:nvGraphicFramePr>
          <p:cNvPr id="4" name="Содержимое 3"/>
          <p:cNvGraphicFramePr>
            <a:graphicFrameLocks noGrp="1"/>
          </p:cNvGraphicFramePr>
          <p:nvPr>
            <p:ph idx="1"/>
          </p:nvPr>
        </p:nvGraphicFramePr>
        <p:xfrm>
          <a:off x="228601" y="990600"/>
          <a:ext cx="8686799" cy="5672800"/>
        </p:xfrm>
        <a:graphic>
          <a:graphicData uri="http://schemas.openxmlformats.org/drawingml/2006/table">
            <a:tbl>
              <a:tblPr firstRow="1" bandRow="1">
                <a:tableStyleId>{5C22544A-7EE6-4342-B048-85BDC9FD1C3A}</a:tableStyleId>
              </a:tblPr>
              <a:tblGrid>
                <a:gridCol w="2745850"/>
                <a:gridCol w="964758"/>
                <a:gridCol w="1851991"/>
                <a:gridCol w="1524000"/>
                <a:gridCol w="1371600"/>
                <a:gridCol w="228600"/>
              </a:tblGrid>
              <a:tr h="606080">
                <a:tc>
                  <a:txBody>
                    <a:bodyPr/>
                    <a:lstStyle/>
                    <a:p>
                      <a:r>
                        <a:rPr lang="ru-RU" sz="1400" dirty="0" smtClean="0"/>
                        <a:t>определение</a:t>
                      </a:r>
                      <a:endParaRPr lang="ru-RU" sz="1400" dirty="0"/>
                    </a:p>
                  </a:txBody>
                  <a:tcPr/>
                </a:tc>
                <a:tc>
                  <a:txBody>
                    <a:bodyPr/>
                    <a:lstStyle/>
                    <a:p>
                      <a:r>
                        <a:rPr lang="ru-RU" sz="1200" dirty="0" smtClean="0"/>
                        <a:t>Учредительные документы</a:t>
                      </a:r>
                      <a:endParaRPr lang="ru-RU" sz="1200" dirty="0"/>
                    </a:p>
                  </a:txBody>
                  <a:tcPr/>
                </a:tc>
                <a:tc>
                  <a:txBody>
                    <a:bodyPr/>
                    <a:lstStyle/>
                    <a:p>
                      <a:r>
                        <a:rPr lang="ru-RU" sz="1200" dirty="0" smtClean="0"/>
                        <a:t>Минимальный складочный капитал</a:t>
                      </a:r>
                      <a:endParaRPr lang="ru-RU" sz="1200" dirty="0"/>
                    </a:p>
                  </a:txBody>
                  <a:tcPr/>
                </a:tc>
                <a:tc>
                  <a:txBody>
                    <a:bodyPr/>
                    <a:lstStyle/>
                    <a:p>
                      <a:r>
                        <a:rPr lang="ru-RU" sz="1400" dirty="0" smtClean="0"/>
                        <a:t>Количество</a:t>
                      </a:r>
                      <a:r>
                        <a:rPr lang="ru-RU" sz="1400" baseline="0" dirty="0" smtClean="0"/>
                        <a:t> учредителей</a:t>
                      </a:r>
                      <a:endParaRPr lang="ru-RU" sz="1400" dirty="0"/>
                    </a:p>
                  </a:txBody>
                  <a:tcPr/>
                </a:tc>
                <a:tc>
                  <a:txBody>
                    <a:bodyPr/>
                    <a:lstStyle/>
                    <a:p>
                      <a:r>
                        <a:rPr lang="ru-RU" sz="1400" dirty="0" smtClean="0"/>
                        <a:t>Органы управления</a:t>
                      </a:r>
                      <a:endParaRPr lang="ru-RU" sz="1400" dirty="0"/>
                    </a:p>
                  </a:txBody>
                  <a:tcPr/>
                </a:tc>
                <a:tc>
                  <a:txBody>
                    <a:bodyPr/>
                    <a:lstStyle/>
                    <a:p>
                      <a:endParaRPr lang="ru-RU"/>
                    </a:p>
                  </a:txBody>
                  <a:tcPr/>
                </a:tc>
              </a:tr>
              <a:tr h="2607544">
                <a:tc>
                  <a:txBody>
                    <a:bodyPr/>
                    <a:lstStyle/>
                    <a:p>
                      <a:r>
                        <a:rPr lang="ru-RU" sz="1200" b="0" i="0" kern="1200" dirty="0" smtClean="0">
                          <a:solidFill>
                            <a:schemeClr val="dk1"/>
                          </a:solidFill>
                          <a:latin typeface="+mn-lt"/>
                          <a:ea typeface="+mn-ea"/>
                          <a:cs typeface="+mn-cs"/>
                        </a:rPr>
                        <a:t> </a:t>
                      </a:r>
                      <a:r>
                        <a:rPr lang="ru-RU" sz="1200" b="1" i="0" kern="1200" dirty="0" smtClean="0">
                          <a:solidFill>
                            <a:schemeClr val="dk1"/>
                          </a:solidFill>
                          <a:latin typeface="+mn-lt"/>
                          <a:ea typeface="+mn-ea"/>
                          <a:cs typeface="+mn-cs"/>
                        </a:rPr>
                        <a:t>Производственный кооператив - </a:t>
                      </a:r>
                      <a:r>
                        <a:rPr lang="ru-RU" sz="1200" b="0" i="0" kern="1200" dirty="0" smtClean="0">
                          <a:solidFill>
                            <a:schemeClr val="dk1"/>
                          </a:solidFill>
                          <a:latin typeface="+mn-lt"/>
                          <a:ea typeface="+mn-ea"/>
                          <a:cs typeface="+mn-cs"/>
                        </a:rPr>
                        <a:t>добровольное объединение граждан на основе членства для </a:t>
                      </a:r>
                      <a:r>
                        <a:rPr lang="ru-RU" sz="1200" b="1" i="0" kern="1200" dirty="0" smtClean="0">
                          <a:solidFill>
                            <a:schemeClr val="dk1"/>
                          </a:solidFill>
                          <a:latin typeface="+mn-lt"/>
                          <a:ea typeface="+mn-ea"/>
                          <a:cs typeface="+mn-cs"/>
                        </a:rPr>
                        <a:t>совместной производственной или иной хозяйстве</a:t>
                      </a:r>
                      <a:r>
                        <a:rPr lang="ru-RU" sz="1200" b="0" i="0" kern="1200" dirty="0" smtClean="0">
                          <a:solidFill>
                            <a:schemeClr val="dk1"/>
                          </a:solidFill>
                          <a:latin typeface="+mn-lt"/>
                          <a:ea typeface="+mn-ea"/>
                          <a:cs typeface="+mn-cs"/>
                        </a:rPr>
                        <a:t>нной деятельности (производство, переработка, сбыт промышленной, сельскохозяйственной и иной продукции, выполнение работ, торговля, бытовое обслуживание, оказание других услуг), </a:t>
                      </a:r>
                      <a:endParaRPr lang="ru-RU" sz="1200" dirty="0"/>
                    </a:p>
                  </a:txBody>
                  <a:tcPr/>
                </a:tc>
                <a:tc>
                  <a:txBody>
                    <a:bodyPr/>
                    <a:lstStyle/>
                    <a:p>
                      <a:r>
                        <a:rPr lang="ru-RU" sz="1800" b="0" i="0" kern="1200" dirty="0" smtClean="0">
                          <a:solidFill>
                            <a:schemeClr val="dk1"/>
                          </a:solidFill>
                          <a:latin typeface="+mn-lt"/>
                          <a:ea typeface="+mn-ea"/>
                          <a:cs typeface="+mn-cs"/>
                        </a:rPr>
                        <a:t>Устав</a:t>
                      </a:r>
                      <a:endParaRPr lang="ru-RU" dirty="0"/>
                    </a:p>
                  </a:txBody>
                  <a:tcPr/>
                </a:tc>
                <a:tc>
                  <a:txBody>
                    <a:bodyPr/>
                    <a:lstStyle/>
                    <a:p>
                      <a:r>
                        <a:rPr lang="ru-RU" sz="1800" b="0" i="0" kern="1200" dirty="0" smtClean="0">
                          <a:solidFill>
                            <a:schemeClr val="dk1"/>
                          </a:solidFill>
                          <a:latin typeface="+mn-lt"/>
                          <a:ea typeface="+mn-ea"/>
                          <a:cs typeface="+mn-cs"/>
                        </a:rPr>
                        <a:t>Размер паевого взноса устанавливается уставом кооператива.</a:t>
                      </a:r>
                      <a:endParaRPr lang="ru-RU" dirty="0"/>
                    </a:p>
                  </a:txBody>
                  <a:tcPr/>
                </a:tc>
                <a:tc>
                  <a:txBody>
                    <a:bodyPr/>
                    <a:lstStyle/>
                    <a:p>
                      <a:r>
                        <a:rPr lang="ru-RU" sz="1800" b="0" i="0" kern="1200" dirty="0" smtClean="0">
                          <a:solidFill>
                            <a:schemeClr val="dk1"/>
                          </a:solidFill>
                          <a:latin typeface="+mn-lt"/>
                          <a:ea typeface="+mn-ea"/>
                          <a:cs typeface="+mn-cs"/>
                        </a:rPr>
                        <a:t>Не</a:t>
                      </a:r>
                    </a:p>
                    <a:p>
                      <a:r>
                        <a:rPr lang="ru-RU" sz="1800" b="0" i="0" kern="1200" dirty="0" smtClean="0">
                          <a:solidFill>
                            <a:schemeClr val="dk1"/>
                          </a:solidFill>
                          <a:latin typeface="+mn-lt"/>
                          <a:ea typeface="+mn-ea"/>
                          <a:cs typeface="+mn-cs"/>
                        </a:rPr>
                        <a:t>менее</a:t>
                      </a:r>
                    </a:p>
                    <a:p>
                      <a:r>
                        <a:rPr lang="ru-RU" sz="1800" b="0" i="0" kern="1200" dirty="0" smtClean="0">
                          <a:solidFill>
                            <a:schemeClr val="dk1"/>
                          </a:solidFill>
                          <a:latin typeface="+mn-lt"/>
                          <a:ea typeface="+mn-ea"/>
                          <a:cs typeface="+mn-cs"/>
                        </a:rPr>
                        <a:t>пяти</a:t>
                      </a:r>
                    </a:p>
                    <a:p>
                      <a:endParaRPr lang="ru-RU" dirty="0"/>
                    </a:p>
                  </a:txBody>
                  <a:tcPr/>
                </a:tc>
                <a:tc>
                  <a:txBody>
                    <a:bodyPr/>
                    <a:lstStyle/>
                    <a:p>
                      <a:r>
                        <a:rPr lang="ru-RU" sz="1100" b="0" i="0" kern="1200" dirty="0" smtClean="0">
                          <a:solidFill>
                            <a:schemeClr val="dk1"/>
                          </a:solidFill>
                          <a:latin typeface="+mn-lt"/>
                          <a:ea typeface="+mn-ea"/>
                          <a:cs typeface="+mn-cs"/>
                        </a:rPr>
                        <a:t>Высшим органом управления кооперативом </a:t>
                      </a:r>
                      <a:r>
                        <a:rPr lang="ru-RU" sz="1100" b="1" i="0" kern="1200" dirty="0" smtClean="0">
                          <a:solidFill>
                            <a:schemeClr val="dk1"/>
                          </a:solidFill>
                          <a:latin typeface="+mn-lt"/>
                          <a:ea typeface="+mn-ea"/>
                          <a:cs typeface="+mn-cs"/>
                        </a:rPr>
                        <a:t>является общее собрание его </a:t>
                      </a:r>
                      <a:r>
                        <a:rPr lang="ru-RU" sz="1100" b="0" i="0" kern="1200" dirty="0" smtClean="0">
                          <a:solidFill>
                            <a:schemeClr val="dk1"/>
                          </a:solidFill>
                          <a:latin typeface="+mn-lt"/>
                          <a:ea typeface="+mn-ea"/>
                          <a:cs typeface="+mn-cs"/>
                        </a:rPr>
                        <a:t>членов. В кооперативе с количеством членов более пятидесяти </a:t>
                      </a:r>
                      <a:r>
                        <a:rPr lang="ru-RU" sz="1100" b="1" i="0" kern="1200" dirty="0" smtClean="0">
                          <a:solidFill>
                            <a:schemeClr val="dk1"/>
                          </a:solidFill>
                          <a:latin typeface="+mn-lt"/>
                          <a:ea typeface="+mn-ea"/>
                          <a:cs typeface="+mn-cs"/>
                        </a:rPr>
                        <a:t>может быть создан наблюдательный совет, который </a:t>
                      </a:r>
                      <a:r>
                        <a:rPr lang="ru-RU" sz="1100" b="0" i="0" kern="1200" dirty="0" smtClean="0">
                          <a:solidFill>
                            <a:schemeClr val="dk1"/>
                          </a:solidFill>
                          <a:latin typeface="+mn-lt"/>
                          <a:ea typeface="+mn-ea"/>
                          <a:cs typeface="+mn-cs"/>
                        </a:rPr>
                        <a:t>осуществляет контроль</a:t>
                      </a:r>
                      <a:endParaRPr lang="ru-RU" sz="1100" dirty="0"/>
                    </a:p>
                  </a:txBody>
                  <a:tcPr/>
                </a:tc>
                <a:tc>
                  <a:txBody>
                    <a:bodyPr/>
                    <a:lstStyle/>
                    <a:p>
                      <a:endParaRPr lang="ru-RU"/>
                    </a:p>
                  </a:txBody>
                  <a:tcPr/>
                </a:tc>
              </a:tr>
              <a:tr h="2425176">
                <a:tc>
                  <a:txBody>
                    <a:bodyPr/>
                    <a:lstStyle/>
                    <a:p>
                      <a:r>
                        <a:rPr lang="ru-RU" sz="1400" b="1" i="0" kern="1200" dirty="0" smtClean="0">
                          <a:solidFill>
                            <a:schemeClr val="dk1"/>
                          </a:solidFill>
                          <a:latin typeface="+mn-lt"/>
                          <a:ea typeface="+mn-ea"/>
                          <a:cs typeface="+mn-cs"/>
                        </a:rPr>
                        <a:t>Крестьянское (фермерское) </a:t>
                      </a:r>
                      <a:r>
                        <a:rPr lang="ru-RU" sz="1400" b="0" i="0" kern="1200" dirty="0" smtClean="0">
                          <a:solidFill>
                            <a:schemeClr val="dk1"/>
                          </a:solidFill>
                          <a:latin typeface="+mn-lt"/>
                          <a:ea typeface="+mn-ea"/>
                          <a:cs typeface="+mn-cs"/>
                        </a:rPr>
                        <a:t>хозяйство (КФХ) - Добровольное объединение граждан на основе членства для совместной производственной или иной хозяйственной деятельности в области сельского хозяйства, основанной на их личном участии</a:t>
                      </a:r>
                      <a:endParaRPr lang="ru-RU" sz="1400" dirty="0"/>
                    </a:p>
                  </a:txBody>
                  <a:tcPr/>
                </a:tc>
                <a:tc>
                  <a:txBody>
                    <a:bodyPr/>
                    <a:lstStyle/>
                    <a:p>
                      <a:r>
                        <a:rPr lang="ru-RU" sz="1800" b="0" i="0" kern="1200" dirty="0" smtClean="0">
                          <a:solidFill>
                            <a:schemeClr val="dk1"/>
                          </a:solidFill>
                          <a:latin typeface="+mn-lt"/>
                          <a:ea typeface="+mn-ea"/>
                          <a:cs typeface="+mn-cs"/>
                        </a:rPr>
                        <a:t>Устав</a:t>
                      </a:r>
                      <a:endParaRPr lang="ru-RU" dirty="0"/>
                    </a:p>
                  </a:txBody>
                  <a:tcPr/>
                </a:tc>
                <a:tc>
                  <a:txBody>
                    <a:bodyPr/>
                    <a:lstStyle/>
                    <a:p>
                      <a:r>
                        <a:rPr lang="ru-RU" sz="1200" b="0" i="0" kern="1200" dirty="0" smtClean="0">
                          <a:solidFill>
                            <a:schemeClr val="dk1"/>
                          </a:solidFill>
                          <a:latin typeface="+mn-lt"/>
                          <a:ea typeface="+mn-ea"/>
                          <a:cs typeface="+mn-cs"/>
                        </a:rPr>
                        <a:t>организация в учредительных документах самостоятельно определяет величину и структуру уставного капитала с учетом минимального размера, установленного законодательством</a:t>
                      </a:r>
                      <a:endParaRPr lang="ru-RU" sz="1200" dirty="0"/>
                    </a:p>
                  </a:txBody>
                  <a:tcPr/>
                </a:tc>
                <a:tc>
                  <a:txBody>
                    <a:bodyPr/>
                    <a:lstStyle/>
                    <a:p>
                      <a:r>
                        <a:rPr lang="ru-RU" sz="1800" b="0" i="0" kern="1200" dirty="0" smtClean="0">
                          <a:solidFill>
                            <a:schemeClr val="dk1"/>
                          </a:solidFill>
                          <a:latin typeface="+mn-lt"/>
                          <a:ea typeface="+mn-ea"/>
                          <a:cs typeface="+mn-cs"/>
                        </a:rPr>
                        <a:t>Не менее двух (только граждане)</a:t>
                      </a:r>
                      <a:endParaRPr lang="ru-RU" dirty="0"/>
                    </a:p>
                  </a:txBody>
                  <a:tcPr/>
                </a:tc>
                <a:tc>
                  <a:txBody>
                    <a:bodyPr/>
                    <a:lstStyle/>
                    <a:p>
                      <a:r>
                        <a:rPr lang="ru-RU" sz="1200" b="1" i="0" kern="1200" dirty="0" smtClean="0">
                          <a:solidFill>
                            <a:schemeClr val="dk1"/>
                          </a:solidFill>
                          <a:latin typeface="+mn-lt"/>
                          <a:ea typeface="+mn-ea"/>
                          <a:cs typeface="+mn-cs"/>
                        </a:rPr>
                        <a:t>Общее собрание </a:t>
                      </a:r>
                      <a:r>
                        <a:rPr lang="ru-RU" sz="1200" b="0" i="0" kern="1200" dirty="0" smtClean="0">
                          <a:solidFill>
                            <a:schemeClr val="dk1"/>
                          </a:solidFill>
                          <a:latin typeface="+mn-lt"/>
                          <a:ea typeface="+mn-ea"/>
                          <a:cs typeface="+mn-cs"/>
                        </a:rPr>
                        <a:t>— высший орган управления, единоличный исполнитель — глава КФХ</a:t>
                      </a:r>
                      <a:endParaRPr lang="ru-RU" sz="1200" dirty="0"/>
                    </a:p>
                  </a:txBody>
                  <a:tcPr/>
                </a:tc>
                <a:tc>
                  <a:txBody>
                    <a:bodyPr/>
                    <a:lstStyle/>
                    <a:p>
                      <a:endParaRPr lang="ru-RU" dirty="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304800"/>
            <a:ext cx="8229600" cy="563562"/>
          </a:xfrm>
        </p:spPr>
        <p:txBody>
          <a:bodyPr>
            <a:noAutofit/>
          </a:bodyPr>
          <a:lstStyle/>
          <a:p>
            <a:r>
              <a:rPr lang="ru-RU" sz="3200" dirty="0" smtClean="0"/>
              <a:t>Учредительные документы предприятия</a:t>
            </a:r>
            <a:endParaRPr lang="ru-RU" sz="3200" dirty="0"/>
          </a:p>
        </p:txBody>
      </p:sp>
      <p:sp>
        <p:nvSpPr>
          <p:cNvPr id="3" name="Содержимое 2"/>
          <p:cNvSpPr>
            <a:spLocks noGrp="1"/>
          </p:cNvSpPr>
          <p:nvPr>
            <p:ph idx="1"/>
          </p:nvPr>
        </p:nvSpPr>
        <p:spPr>
          <a:xfrm>
            <a:off x="304800" y="914400"/>
            <a:ext cx="5334000" cy="5638800"/>
          </a:xfrm>
        </p:spPr>
        <p:txBody>
          <a:bodyPr/>
          <a:lstStyle/>
          <a:p>
            <a:pPr>
              <a:buNone/>
            </a:pPr>
            <a:r>
              <a:rPr lang="ru-RU" dirty="0" smtClean="0"/>
              <a:t> Устав – </a:t>
            </a:r>
            <a:r>
              <a:rPr lang="ru-RU" sz="2000" dirty="0" smtClean="0"/>
              <a:t>это правовой акт, определяющий цели, права,  функции, структуру организации в сфере государственной, коммерческой или общественной деятельности.  </a:t>
            </a:r>
          </a:p>
          <a:p>
            <a:pPr>
              <a:buNone/>
            </a:pPr>
            <a:r>
              <a:rPr lang="ru-RU" sz="2000" dirty="0" smtClean="0"/>
              <a:t>   Устав должен иметь : </a:t>
            </a:r>
          </a:p>
          <a:p>
            <a:pPr>
              <a:buFontTx/>
              <a:buChar char="-"/>
            </a:pPr>
            <a:r>
              <a:rPr lang="ru-RU" sz="2000" dirty="0" smtClean="0"/>
              <a:t>Наименование организации </a:t>
            </a:r>
          </a:p>
          <a:p>
            <a:pPr>
              <a:buFontTx/>
              <a:buChar char="-"/>
            </a:pPr>
            <a:r>
              <a:rPr lang="ru-RU" sz="2000" dirty="0" smtClean="0"/>
              <a:t>Наименование документа </a:t>
            </a:r>
          </a:p>
          <a:p>
            <a:pPr>
              <a:buFontTx/>
              <a:buChar char="-"/>
            </a:pPr>
            <a:r>
              <a:rPr lang="ru-RU" sz="2000" dirty="0" smtClean="0"/>
              <a:t>Дату (утверждения устава) </a:t>
            </a:r>
          </a:p>
          <a:p>
            <a:pPr>
              <a:buFontTx/>
              <a:buChar char="-"/>
            </a:pPr>
            <a:r>
              <a:rPr lang="ru-RU" sz="2000" dirty="0" smtClean="0"/>
              <a:t>Гриф утверждения </a:t>
            </a:r>
          </a:p>
          <a:p>
            <a:pPr>
              <a:buFontTx/>
              <a:buChar char="-"/>
            </a:pPr>
            <a:r>
              <a:rPr lang="ru-RU" sz="2000" dirty="0" smtClean="0"/>
              <a:t>Отметку о регистрации Устава ( для коммерческих лиц)</a:t>
            </a:r>
          </a:p>
          <a:p>
            <a:pPr>
              <a:buFontTx/>
              <a:buChar char="-"/>
            </a:pPr>
            <a:r>
              <a:rPr lang="ru-RU" sz="2000" dirty="0" smtClean="0"/>
              <a:t>Место издания </a:t>
            </a:r>
          </a:p>
          <a:p>
            <a:pPr>
              <a:buFontTx/>
              <a:buChar char="-"/>
            </a:pPr>
            <a:r>
              <a:rPr lang="ru-RU" sz="2000" dirty="0" smtClean="0"/>
              <a:t>Текст </a:t>
            </a:r>
          </a:p>
          <a:p>
            <a:pPr>
              <a:buFontTx/>
              <a:buChar char="-"/>
            </a:pPr>
            <a:r>
              <a:rPr lang="ru-RU" sz="2000" dirty="0" smtClean="0"/>
              <a:t>Подписи учредителей</a:t>
            </a:r>
          </a:p>
          <a:p>
            <a:pPr>
              <a:buNone/>
            </a:pPr>
            <a:endParaRPr lang="ru-RU" sz="2000" dirty="0"/>
          </a:p>
        </p:txBody>
      </p:sp>
      <p:pic>
        <p:nvPicPr>
          <p:cNvPr id="8194" name="Picture 2" descr="C:\Users\Семен\Desktop\14069175821572102607b.jpg"/>
          <p:cNvPicPr>
            <a:picLocks noChangeAspect="1" noChangeArrowheads="1"/>
          </p:cNvPicPr>
          <p:nvPr/>
        </p:nvPicPr>
        <p:blipFill>
          <a:blip r:embed="rId2"/>
          <a:srcRect/>
          <a:stretch>
            <a:fillRect/>
          </a:stretch>
        </p:blipFill>
        <p:spPr bwMode="auto">
          <a:xfrm>
            <a:off x="4648200" y="2362200"/>
            <a:ext cx="4267200" cy="32766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1162"/>
          </a:xfrm>
        </p:spPr>
        <p:txBody>
          <a:bodyPr>
            <a:normAutofit fontScale="90000"/>
          </a:bodyPr>
          <a:lstStyle/>
          <a:p>
            <a:r>
              <a:rPr lang="ru-RU" dirty="0" smtClean="0"/>
              <a:t>Унитарное предприятие</a:t>
            </a:r>
            <a:endParaRPr lang="ru-RU" dirty="0"/>
          </a:p>
        </p:txBody>
      </p:sp>
      <p:sp>
        <p:nvSpPr>
          <p:cNvPr id="3" name="Содержимое 2"/>
          <p:cNvSpPr>
            <a:spLocks noGrp="1"/>
          </p:cNvSpPr>
          <p:nvPr>
            <p:ph idx="1"/>
          </p:nvPr>
        </p:nvSpPr>
        <p:spPr>
          <a:xfrm>
            <a:off x="457200" y="762000"/>
            <a:ext cx="8229600" cy="6019800"/>
          </a:xfrm>
        </p:spPr>
        <p:txBody>
          <a:bodyPr>
            <a:normAutofit/>
          </a:bodyPr>
          <a:lstStyle/>
          <a:p>
            <a:pPr>
              <a:buNone/>
            </a:pPr>
            <a:r>
              <a:rPr lang="ru-RU" dirty="0" smtClean="0"/>
              <a:t> </a:t>
            </a:r>
            <a:r>
              <a:rPr lang="ru-RU" sz="1600" b="1" dirty="0" smtClean="0"/>
              <a:t>Унитарное предприятие</a:t>
            </a:r>
            <a:r>
              <a:rPr lang="ru-RU" sz="1600" dirty="0" smtClean="0"/>
              <a:t>, т. е. коммерческая организация, не наделенная правом собственности на закрепленное за ней имущество, которое является неделимым и </a:t>
            </a:r>
            <a:r>
              <a:rPr lang="ru-RU" sz="1600" b="1" dirty="0" smtClean="0"/>
              <a:t>не может быть распределено по вкладам (долям, паям). </a:t>
            </a:r>
            <a:r>
              <a:rPr lang="ru-RU" sz="1600" dirty="0" smtClean="0"/>
              <a:t>Отсюда эта форма и получила свое название. Отличительные черты унитарного предприятия таковы.</a:t>
            </a:r>
          </a:p>
          <a:p>
            <a:pPr>
              <a:buNone/>
            </a:pPr>
            <a:r>
              <a:rPr lang="ru-RU" sz="1600" dirty="0" smtClean="0"/>
              <a:t> 1. </a:t>
            </a:r>
            <a:r>
              <a:rPr lang="ru-RU" sz="1600" b="1" dirty="0" smtClean="0"/>
              <a:t>Собственником имущества унитарного </a:t>
            </a:r>
            <a:r>
              <a:rPr lang="ru-RU" sz="1600" dirty="0" smtClean="0"/>
              <a:t>предприятия может быть только </a:t>
            </a:r>
            <a:r>
              <a:rPr lang="ru-RU" sz="1600" b="1" dirty="0" smtClean="0"/>
              <a:t>государственное или муниципальное образование</a:t>
            </a:r>
            <a:r>
              <a:rPr lang="ru-RU" sz="1600" dirty="0" smtClean="0"/>
              <a:t>, другими словами, в форме унитарных предприятий могут быть созданы только </a:t>
            </a:r>
            <a:r>
              <a:rPr lang="ru-RU" sz="1600" u="sng" dirty="0" smtClean="0"/>
              <a:t>государственные и муниципальные предприятия.</a:t>
            </a:r>
          </a:p>
          <a:p>
            <a:pPr>
              <a:buNone/>
            </a:pPr>
            <a:r>
              <a:rPr lang="ru-RU" sz="1600" dirty="0" smtClean="0"/>
              <a:t> 2. Имущество закрепляется за предприятиями на праве хозяйственного ведения или оперативного управления. Соответственно выделяются два вида унитарных предприятий. </a:t>
            </a:r>
          </a:p>
          <a:p>
            <a:pPr>
              <a:buNone/>
            </a:pPr>
            <a:r>
              <a:rPr lang="ru-RU" sz="1600" dirty="0" smtClean="0"/>
              <a:t>А. Унитарное предприятие, основанное на праве хозяйственного ведения. </a:t>
            </a:r>
            <a:r>
              <a:rPr lang="ru-RU" sz="1600" i="1" dirty="0" smtClean="0"/>
              <a:t>Унитарное предприятие, основанное на праве хозяйственного ведения, отвечает по своим долгам всем своим имуществом. </a:t>
            </a:r>
            <a:r>
              <a:rPr lang="ru-RU" sz="1600" i="1" u="sng" dirty="0" smtClean="0"/>
              <a:t>Собственник не отвечает по долгам предприятия. </a:t>
            </a:r>
            <a:r>
              <a:rPr lang="ru-RU" sz="1600" i="1" dirty="0" smtClean="0"/>
              <a:t>Собственник не вправе изъять имущество предприятия либо распорядиться  иным образом.</a:t>
            </a:r>
            <a:endParaRPr lang="ru-RU" sz="1600" dirty="0" smtClean="0"/>
          </a:p>
          <a:p>
            <a:pPr>
              <a:buNone/>
            </a:pPr>
            <a:r>
              <a:rPr lang="ru-RU" sz="1600" dirty="0" smtClean="0"/>
              <a:t>Б. Унитарное предприятие, основанное на праве оперативного управления (федеральное казенное предприятие</a:t>
            </a:r>
            <a:r>
              <a:rPr lang="ru-RU" sz="1600" i="1" dirty="0" smtClean="0"/>
              <a:t>), </a:t>
            </a:r>
            <a:r>
              <a:rPr lang="ru-RU" sz="1600" i="1" dirty="0" err="1" smtClean="0"/>
              <a:t>предприятие</a:t>
            </a:r>
            <a:r>
              <a:rPr lang="ru-RU" sz="1600" i="1" dirty="0" smtClean="0"/>
              <a:t> отвечает по своим обязательствам всем своим имуществом. Однако ввиду того, что деятельность казенного предприятия в значительной мере определяется собственником имущества, </a:t>
            </a:r>
            <a:r>
              <a:rPr lang="ru-RU" sz="1600" i="1" u="sng" dirty="0" smtClean="0"/>
              <a:t>Российская Федерация при недостаточности имущества казенного предприятия несет дополнительную ответственность по его обязательствам.  </a:t>
            </a:r>
            <a:endParaRPr lang="ru-RU" sz="1600" i="1" u="sng"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87362"/>
          </a:xfrm>
        </p:spPr>
        <p:txBody>
          <a:bodyPr>
            <a:noAutofit/>
          </a:bodyPr>
          <a:lstStyle/>
          <a:p>
            <a:r>
              <a:rPr lang="ru-RU" sz="3200" dirty="0" smtClean="0"/>
              <a:t>Индивидуальное предпринимательство</a:t>
            </a:r>
            <a:endParaRPr lang="ru-RU" sz="3200" dirty="0"/>
          </a:p>
        </p:txBody>
      </p:sp>
      <p:sp>
        <p:nvSpPr>
          <p:cNvPr id="3" name="Содержимое 2"/>
          <p:cNvSpPr>
            <a:spLocks noGrp="1"/>
          </p:cNvSpPr>
          <p:nvPr>
            <p:ph idx="1"/>
          </p:nvPr>
        </p:nvSpPr>
        <p:spPr>
          <a:xfrm>
            <a:off x="3581400" y="914400"/>
            <a:ext cx="5105400" cy="5486400"/>
          </a:xfrm>
        </p:spPr>
        <p:txBody>
          <a:bodyPr/>
          <a:lstStyle/>
          <a:p>
            <a:pPr>
              <a:buNone/>
            </a:pPr>
            <a:r>
              <a:rPr lang="ru-RU" dirty="0" smtClean="0"/>
              <a:t> </a:t>
            </a:r>
            <a:r>
              <a:rPr lang="ru-RU" sz="1600" dirty="0" smtClean="0"/>
              <a:t>Может зарегистрировать любой дееспособный гражданин. </a:t>
            </a:r>
          </a:p>
          <a:p>
            <a:pPr>
              <a:buNone/>
            </a:pPr>
            <a:endParaRPr lang="ru-RU" sz="1600" dirty="0" smtClean="0"/>
          </a:p>
          <a:p>
            <a:pPr>
              <a:buNone/>
            </a:pPr>
            <a:r>
              <a:rPr lang="ru-RU" sz="1600" dirty="0" smtClean="0"/>
              <a:t>   Платит подоходный налог  </a:t>
            </a:r>
          </a:p>
          <a:p>
            <a:pPr>
              <a:buNone/>
            </a:pPr>
            <a:endParaRPr lang="ru-RU" sz="1600" dirty="0" smtClean="0"/>
          </a:p>
          <a:p>
            <a:pPr>
              <a:buNone/>
            </a:pPr>
            <a:r>
              <a:rPr lang="ru-RU" sz="1600" dirty="0" smtClean="0"/>
              <a:t>   Отвечает по обязательствам всем своим имуществом </a:t>
            </a:r>
          </a:p>
          <a:p>
            <a:pPr>
              <a:buNone/>
            </a:pPr>
            <a:endParaRPr lang="ru-RU" sz="1600" dirty="0" smtClean="0"/>
          </a:p>
          <a:p>
            <a:pPr>
              <a:buNone/>
            </a:pPr>
            <a:r>
              <a:rPr lang="ru-RU" sz="1600" dirty="0" smtClean="0"/>
              <a:t>    Может зарегистрировать товарный знак </a:t>
            </a:r>
          </a:p>
          <a:p>
            <a:pPr>
              <a:buNone/>
            </a:pPr>
            <a:endParaRPr lang="ru-RU" sz="1600" dirty="0" smtClean="0"/>
          </a:p>
          <a:p>
            <a:pPr>
              <a:buNone/>
            </a:pPr>
            <a:r>
              <a:rPr lang="ru-RU" sz="1600" dirty="0" smtClean="0"/>
              <a:t>     Может действовать под фирменным наименованием </a:t>
            </a:r>
          </a:p>
          <a:p>
            <a:pPr>
              <a:buNone/>
            </a:pPr>
            <a:endParaRPr lang="ru-RU" sz="1600" dirty="0" smtClean="0"/>
          </a:p>
          <a:p>
            <a:pPr>
              <a:buNone/>
            </a:pPr>
            <a:r>
              <a:rPr lang="ru-RU" sz="1600" dirty="0" smtClean="0"/>
              <a:t>   Может использовать наёмный труд</a:t>
            </a:r>
          </a:p>
          <a:p>
            <a:pPr>
              <a:buNone/>
            </a:pPr>
            <a:r>
              <a:rPr lang="ru-RU" sz="1600" dirty="0" smtClean="0"/>
              <a:t> </a:t>
            </a:r>
          </a:p>
          <a:p>
            <a:pPr>
              <a:buNone/>
            </a:pPr>
            <a:endParaRPr lang="ru-RU" sz="1600" dirty="0" smtClean="0"/>
          </a:p>
          <a:p>
            <a:pPr>
              <a:buNone/>
            </a:pPr>
            <a:endParaRPr lang="ru-RU" sz="1600" dirty="0" smtClean="0"/>
          </a:p>
          <a:p>
            <a:pPr>
              <a:buNone/>
            </a:pPr>
            <a:endParaRPr lang="ru-RU" sz="1600" dirty="0" smtClean="0"/>
          </a:p>
          <a:p>
            <a:pPr>
              <a:buNone/>
            </a:pPr>
            <a:endParaRPr lang="ru-RU" sz="1600" dirty="0"/>
          </a:p>
        </p:txBody>
      </p:sp>
      <p:pic>
        <p:nvPicPr>
          <p:cNvPr id="9218" name="Picture 2" descr="C:\Users\Семен\Desktop\individualnyj-predprinimatel-spain_1518660366.jpg"/>
          <p:cNvPicPr>
            <a:picLocks noChangeAspect="1" noChangeArrowheads="1"/>
          </p:cNvPicPr>
          <p:nvPr/>
        </p:nvPicPr>
        <p:blipFill>
          <a:blip r:embed="rId2"/>
          <a:srcRect/>
          <a:stretch>
            <a:fillRect/>
          </a:stretch>
        </p:blipFill>
        <p:spPr bwMode="auto">
          <a:xfrm>
            <a:off x="138544" y="990600"/>
            <a:ext cx="3602183" cy="1981200"/>
          </a:xfrm>
          <a:prstGeom prst="rect">
            <a:avLst/>
          </a:prstGeom>
          <a:noFill/>
        </p:spPr>
      </p:pic>
      <p:pic>
        <p:nvPicPr>
          <p:cNvPr id="9219" name="Picture 3" descr="C:\Users\Семен\Desktop\e576ce2e99309d44be1d.jpg"/>
          <p:cNvPicPr>
            <a:picLocks noChangeAspect="1" noChangeArrowheads="1"/>
          </p:cNvPicPr>
          <p:nvPr/>
        </p:nvPicPr>
        <p:blipFill>
          <a:blip r:embed="rId3"/>
          <a:srcRect/>
          <a:stretch>
            <a:fillRect/>
          </a:stretch>
        </p:blipFill>
        <p:spPr bwMode="auto">
          <a:xfrm>
            <a:off x="152400" y="3886200"/>
            <a:ext cx="3519488" cy="2286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381000"/>
          </a:xfrm>
        </p:spPr>
        <p:txBody>
          <a:bodyPr>
            <a:normAutofit fontScale="90000"/>
          </a:bodyPr>
          <a:lstStyle/>
          <a:p>
            <a:r>
              <a:rPr lang="ru-RU" dirty="0" smtClean="0"/>
              <a:t>Задания</a:t>
            </a:r>
            <a:endParaRPr lang="ru-RU" dirty="0"/>
          </a:p>
        </p:txBody>
      </p:sp>
      <p:sp>
        <p:nvSpPr>
          <p:cNvPr id="3" name="Содержимое 2"/>
          <p:cNvSpPr>
            <a:spLocks noGrp="1"/>
          </p:cNvSpPr>
          <p:nvPr>
            <p:ph idx="1"/>
          </p:nvPr>
        </p:nvSpPr>
        <p:spPr>
          <a:xfrm>
            <a:off x="457200" y="457200"/>
            <a:ext cx="8229600" cy="6248400"/>
          </a:xfrm>
        </p:spPr>
        <p:txBody>
          <a:bodyPr>
            <a:normAutofit lnSpcReduction="10000"/>
          </a:bodyPr>
          <a:lstStyle/>
          <a:p>
            <a:pPr>
              <a:buNone/>
            </a:pPr>
            <a:r>
              <a:rPr lang="ru-RU" sz="1600" dirty="0" smtClean="0"/>
              <a:t>  Установите соответствие между функциями и государственными органами, которые их осуществляют: к каждой позиции, данной в первом столбце, подберите соответствующую позицию из второго столбца. </a:t>
            </a:r>
          </a:p>
          <a:p>
            <a:pPr fontAlgn="t">
              <a:buNone/>
            </a:pPr>
            <a:r>
              <a:rPr lang="ru-RU" sz="1600" dirty="0" smtClean="0"/>
              <a:t>   ФУНКЦИИ ГОСУДАРСТВЕННЫЕ ОРГАНЫ</a:t>
            </a:r>
          </a:p>
          <a:p>
            <a:pPr fontAlgn="t">
              <a:buNone/>
            </a:pPr>
            <a:r>
              <a:rPr lang="ru-RU" sz="1600" dirty="0" smtClean="0"/>
              <a:t>   А) борьба с уличной преступностью</a:t>
            </a:r>
          </a:p>
          <a:p>
            <a:pPr fontAlgn="t">
              <a:buNone/>
            </a:pPr>
            <a:r>
              <a:rPr lang="ru-RU" sz="1600" dirty="0" smtClean="0"/>
              <a:t>   Б) контроль за соблюдением законности всеми участниками общественной жизни</a:t>
            </a:r>
          </a:p>
          <a:p>
            <a:pPr fontAlgn="t">
              <a:buNone/>
            </a:pPr>
            <a:r>
              <a:rPr lang="ru-RU" sz="1600" dirty="0" smtClean="0"/>
              <a:t>   В) вынесение решения или приговора</a:t>
            </a:r>
          </a:p>
          <a:p>
            <a:pPr fontAlgn="t">
              <a:buNone/>
            </a:pPr>
            <a:r>
              <a:rPr lang="ru-RU" sz="1600" dirty="0" smtClean="0"/>
              <a:t>   Г) надзор за соблюдением прав и свобод человека и гражданина</a:t>
            </a:r>
          </a:p>
          <a:p>
            <a:pPr fontAlgn="t">
              <a:buNone/>
            </a:pPr>
            <a:r>
              <a:rPr lang="ru-RU" sz="1600" dirty="0" smtClean="0"/>
              <a:t>   Д) разрешение правовых споров между субъектами правоотношений</a:t>
            </a:r>
          </a:p>
          <a:p>
            <a:pPr fontAlgn="t">
              <a:buNone/>
            </a:pPr>
            <a:r>
              <a:rPr lang="ru-RU" sz="1600" dirty="0" smtClean="0"/>
              <a:t>    1) суд        2) прокуратура           3) полиция </a:t>
            </a:r>
          </a:p>
          <a:p>
            <a:pPr fontAlgn="t">
              <a:buNone/>
            </a:pPr>
            <a:endParaRPr lang="ru-RU" sz="1600" dirty="0" smtClean="0"/>
          </a:p>
          <a:p>
            <a:pPr>
              <a:buNone/>
            </a:pPr>
            <a:r>
              <a:rPr lang="ru-RU" sz="1600" dirty="0" smtClean="0"/>
              <a:t>    В стране Z произошло реформирование судебной системы. Выберите из приведённого ниже списка характеристики, свидетельствующие о том, что судебная система страны Z демократизируется, и запишите цифры, под которыми они указаны.</a:t>
            </a:r>
          </a:p>
          <a:p>
            <a:pPr>
              <a:buNone/>
            </a:pPr>
            <a:r>
              <a:rPr lang="ru-RU" sz="1600" dirty="0" smtClean="0"/>
              <a:t>     </a:t>
            </a:r>
          </a:p>
          <a:p>
            <a:pPr>
              <a:buNone/>
            </a:pPr>
            <a:r>
              <a:rPr lang="ru-RU" sz="1600" dirty="0" smtClean="0"/>
              <a:t>        1) Уголовные дела рассматриваются в отсутствии обвиняемого.</a:t>
            </a:r>
          </a:p>
          <a:p>
            <a:pPr>
              <a:buNone/>
            </a:pPr>
            <a:r>
              <a:rPr lang="ru-RU" sz="1600" dirty="0" smtClean="0"/>
              <a:t>        2) Введён суд присяжных.</a:t>
            </a:r>
          </a:p>
          <a:p>
            <a:pPr>
              <a:buNone/>
            </a:pPr>
            <a:r>
              <a:rPr lang="ru-RU" sz="1600" dirty="0" smtClean="0"/>
              <a:t>        3) Вводится апелляционный порядок обжалования решения судов первой инстанции.</a:t>
            </a:r>
          </a:p>
          <a:p>
            <a:pPr>
              <a:buNone/>
            </a:pPr>
            <a:r>
              <a:rPr lang="ru-RU" sz="1600" dirty="0" smtClean="0"/>
              <a:t>       4) Домашний арест как мера пресечения заменяется во всех случаях заключением обвиняемого под стражу.</a:t>
            </a:r>
          </a:p>
          <a:p>
            <a:pPr>
              <a:buNone/>
            </a:pPr>
            <a:r>
              <a:rPr lang="ru-RU" sz="1600" dirty="0" smtClean="0"/>
              <a:t>       5) Предварительное расследование уголовных дел поручается независимому от полиции органу.</a:t>
            </a:r>
          </a:p>
          <a:p>
            <a:pPr>
              <a:buNone/>
            </a:pPr>
            <a:r>
              <a:rPr lang="ru-RU" sz="1600" dirty="0" smtClean="0"/>
              <a:t>       6) Исключается возможность подачи гражданского иска к органам государственной власти.</a:t>
            </a:r>
          </a:p>
          <a:p>
            <a:pPr fontAlgn="t">
              <a:buNone/>
            </a:pPr>
            <a:endParaRPr lang="ru-RU" sz="1600" dirty="0" smtClean="0"/>
          </a:p>
          <a:p>
            <a:pPr>
              <a:buNone/>
            </a:pPr>
            <a:endParaRPr lang="ru-RU"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62000"/>
          </a:xfrm>
        </p:spPr>
        <p:txBody>
          <a:bodyPr>
            <a:normAutofit/>
          </a:bodyPr>
          <a:lstStyle/>
          <a:p>
            <a:r>
              <a:rPr lang="ru-RU" sz="1800" b="1" u="sng" dirty="0" smtClean="0"/>
              <a:t>Предмет </a:t>
            </a:r>
            <a:r>
              <a:rPr lang="ru-RU" sz="1800" dirty="0" smtClean="0"/>
              <a:t>и метод:  </a:t>
            </a:r>
            <a:r>
              <a:rPr lang="ru-RU" sz="2400" b="1" dirty="0" smtClean="0"/>
              <a:t>гражданское право регулирует:</a:t>
            </a:r>
            <a:endParaRPr lang="ru-RU" sz="2400" b="1" dirty="0"/>
          </a:p>
        </p:txBody>
      </p:sp>
      <p:graphicFrame>
        <p:nvGraphicFramePr>
          <p:cNvPr id="4" name="Содержимое 3"/>
          <p:cNvGraphicFramePr>
            <a:graphicFrameLocks noGrp="1"/>
          </p:cNvGraphicFramePr>
          <p:nvPr>
            <p:ph idx="1"/>
          </p:nvPr>
        </p:nvGraphicFramePr>
        <p:xfrm>
          <a:off x="1295400" y="874553"/>
          <a:ext cx="6934200" cy="5754847"/>
        </p:xfrm>
        <a:graphic>
          <a:graphicData uri="http://schemas.openxmlformats.org/drawingml/2006/table">
            <a:tbl>
              <a:tblPr firstRow="1" bandRow="1">
                <a:tableStyleId>{5C22544A-7EE6-4342-B048-85BDC9FD1C3A}</a:tableStyleId>
              </a:tblPr>
              <a:tblGrid>
                <a:gridCol w="3467100"/>
                <a:gridCol w="3467100"/>
              </a:tblGrid>
              <a:tr h="600233">
                <a:tc>
                  <a:txBody>
                    <a:bodyPr/>
                    <a:lstStyle/>
                    <a:p>
                      <a:r>
                        <a:rPr lang="ru-RU" dirty="0" smtClean="0"/>
                        <a:t>Имущественные отношения </a:t>
                      </a:r>
                      <a:endParaRPr lang="ru-RU" dirty="0"/>
                    </a:p>
                  </a:txBody>
                  <a:tcPr/>
                </a:tc>
                <a:tc>
                  <a:txBody>
                    <a:bodyPr/>
                    <a:lstStyle/>
                    <a:p>
                      <a:r>
                        <a:rPr lang="ru-RU" dirty="0" smtClean="0"/>
                        <a:t> Личные  неимущественные</a:t>
                      </a:r>
                      <a:r>
                        <a:rPr lang="ru-RU" baseline="0" dirty="0" smtClean="0"/>
                        <a:t>  отношения</a:t>
                      </a:r>
                      <a:endParaRPr lang="ru-RU" dirty="0"/>
                    </a:p>
                  </a:txBody>
                  <a:tcPr/>
                </a:tc>
              </a:tr>
              <a:tr h="2828163">
                <a:tc>
                  <a:txBody>
                    <a:bodyPr/>
                    <a:lstStyle/>
                    <a:p>
                      <a:r>
                        <a:rPr lang="ru-RU" sz="1400" b="1" dirty="0" smtClean="0"/>
                        <a:t>Вещные отношения  </a:t>
                      </a:r>
                    </a:p>
                    <a:p>
                      <a:r>
                        <a:rPr lang="ru-RU" sz="1400" dirty="0" smtClean="0"/>
                        <a:t>Вещные отношения, регулируемые гражданским правом, существуют </a:t>
                      </a:r>
                      <a:r>
                        <a:rPr lang="ru-RU" sz="1400" b="1" dirty="0" smtClean="0"/>
                        <a:t>в виде отношений собственности, а также в виде отношений владения, пользования и распоряжения чужим имуществом </a:t>
                      </a:r>
                      <a:r>
                        <a:rPr lang="ru-RU" sz="1400" dirty="0" smtClean="0"/>
                        <a:t>(хозяйственное ведение, оперативное управление, право </a:t>
                      </a:r>
                      <a:r>
                        <a:rPr lang="ru-RU" sz="1400" dirty="0" err="1" smtClean="0"/>
                        <a:t>сервитутного</a:t>
                      </a:r>
                      <a:r>
                        <a:rPr lang="ru-RU" sz="1400" dirty="0" smtClean="0"/>
                        <a:t> типа, пожизненное наследуемое владение земель  </a:t>
                      </a:r>
                      <a:r>
                        <a:rPr lang="ru-RU" sz="1400" dirty="0" err="1" smtClean="0"/>
                        <a:t>ным</a:t>
                      </a:r>
                      <a:r>
                        <a:rPr lang="ru-RU" sz="1400" dirty="0" smtClean="0"/>
                        <a:t> участком и др.</a:t>
                      </a:r>
                      <a:endParaRPr lang="ru-RU" sz="1400" dirty="0"/>
                    </a:p>
                  </a:txBody>
                  <a:tcPr/>
                </a:tc>
                <a:tc>
                  <a:txBody>
                    <a:bodyPr/>
                    <a:lstStyle/>
                    <a:p>
                      <a:r>
                        <a:rPr lang="ru-RU" sz="1400" dirty="0" smtClean="0"/>
                        <a:t> </a:t>
                      </a:r>
                      <a:r>
                        <a:rPr lang="ru-RU" sz="1400" u="sng" dirty="0" smtClean="0"/>
                        <a:t>связанные</a:t>
                      </a:r>
                      <a:r>
                        <a:rPr lang="ru-RU" sz="1400" dirty="0" smtClean="0"/>
                        <a:t> с имущественными правами </a:t>
                      </a:r>
                    </a:p>
                    <a:p>
                      <a:r>
                        <a:rPr lang="ru-RU" sz="1400" dirty="0" smtClean="0"/>
                        <a:t>это такие отношения, </a:t>
                      </a:r>
                      <a:r>
                        <a:rPr lang="ru-RU" sz="1400" b="1" dirty="0" smtClean="0"/>
                        <a:t>предметом которых являются нематериальные блага (</a:t>
                      </a:r>
                      <a:r>
                        <a:rPr lang="ru-RU" sz="1400" b="0" dirty="0" smtClean="0"/>
                        <a:t>честь, достоинство, имя, </a:t>
                      </a:r>
                      <a:r>
                        <a:rPr lang="ru-RU" sz="1400" b="1" dirty="0" smtClean="0"/>
                        <a:t>авторство на произведение литературы, искусства, на изобретение, торговый знак и т. </a:t>
                      </a:r>
                      <a:r>
                        <a:rPr lang="ru-RU" sz="1400" dirty="0" smtClean="0"/>
                        <a:t>п.), а также те отношения, которые неотделимы от личности. Так, автором произведения может считаться только лицо, его написавшее.</a:t>
                      </a:r>
                      <a:endParaRPr lang="ru-RU" sz="1400" dirty="0"/>
                    </a:p>
                  </a:txBody>
                  <a:tcPr/>
                </a:tc>
              </a:tr>
              <a:tr h="2286604">
                <a:tc>
                  <a:txBody>
                    <a:bodyPr/>
                    <a:lstStyle/>
                    <a:p>
                      <a:r>
                        <a:rPr lang="ru-RU" sz="1200" b="1" dirty="0" smtClean="0"/>
                        <a:t>Обязательственные отношения  </a:t>
                      </a:r>
                    </a:p>
                    <a:p>
                      <a:r>
                        <a:rPr lang="ru-RU" sz="1200" dirty="0" smtClean="0"/>
                        <a:t>связаны с </a:t>
                      </a:r>
                      <a:r>
                        <a:rPr lang="ru-RU" sz="1200" u="sng" dirty="0" smtClean="0"/>
                        <a:t>переходом имущественных благ от одних лиц к другим, реализуют процесс обмена объектов гражданских </a:t>
                      </a:r>
                      <a:r>
                        <a:rPr lang="ru-RU" sz="1200" dirty="0" smtClean="0"/>
                        <a:t>прав. Обязательственные отношения могут возникать из разных оснований, важнейшими из которых являются договор, а также односторонняя сделка. Обязательства могут возникать также причинения вреда одним лицом другому, из неосновательного обогащения.</a:t>
                      </a:r>
                      <a:endParaRPr lang="ru-RU" sz="1200" dirty="0"/>
                    </a:p>
                  </a:txBody>
                  <a:tcPr/>
                </a:tc>
                <a:tc>
                  <a:txBody>
                    <a:bodyPr/>
                    <a:lstStyle/>
                    <a:p>
                      <a:r>
                        <a:rPr lang="ru-RU" sz="1200" dirty="0" smtClean="0"/>
                        <a:t> </a:t>
                      </a:r>
                      <a:r>
                        <a:rPr lang="ru-RU" sz="1200" u="sng" dirty="0" smtClean="0"/>
                        <a:t>не</a:t>
                      </a:r>
                      <a:r>
                        <a:rPr lang="en-US" sz="1200" u="sng" smtClean="0"/>
                        <a:t>  </a:t>
                      </a:r>
                      <a:r>
                        <a:rPr lang="ru-RU" sz="1200" u="sng" smtClean="0"/>
                        <a:t>связанные</a:t>
                      </a:r>
                      <a:r>
                        <a:rPr lang="ru-RU" sz="1200" smtClean="0"/>
                        <a:t> </a:t>
                      </a:r>
                      <a:r>
                        <a:rPr lang="ru-RU" sz="1200" dirty="0" smtClean="0"/>
                        <a:t>с имущественным</a:t>
                      </a:r>
                      <a:r>
                        <a:rPr lang="ru-RU" sz="1200" baseline="0" dirty="0" smtClean="0"/>
                        <a:t> правами </a:t>
                      </a:r>
                    </a:p>
                    <a:p>
                      <a:endParaRPr lang="ru-RU" sz="1200" baseline="0" dirty="0" smtClean="0"/>
                    </a:p>
                    <a:p>
                      <a:r>
                        <a:rPr lang="ru-RU" sz="1200" u="sng" baseline="0" dirty="0" smtClean="0"/>
                        <a:t>Чисто личностные</a:t>
                      </a:r>
                      <a:r>
                        <a:rPr lang="ru-RU" sz="1200" baseline="0" dirty="0" smtClean="0"/>
                        <a:t>:  </a:t>
                      </a:r>
                      <a:r>
                        <a:rPr lang="ru-RU" sz="1200" dirty="0" smtClean="0"/>
                        <a:t>такие, как отношения, возникающие по поводу защиты чести и достоинства, личного изображения, неприкосновенности частной жизни, переписки и т. п.</a:t>
                      </a:r>
                      <a:endParaRPr lang="ru-RU" sz="1200" dirty="0"/>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609600"/>
          </a:xfrm>
        </p:spPr>
        <p:txBody>
          <a:bodyPr>
            <a:normAutofit fontScale="90000"/>
          </a:bodyPr>
          <a:lstStyle/>
          <a:p>
            <a:r>
              <a:rPr lang="ru-RU" dirty="0" smtClean="0"/>
              <a:t>Задания</a:t>
            </a:r>
            <a:endParaRPr lang="ru-RU" dirty="0"/>
          </a:p>
        </p:txBody>
      </p:sp>
      <p:sp>
        <p:nvSpPr>
          <p:cNvPr id="3" name="Содержимое 2"/>
          <p:cNvSpPr>
            <a:spLocks noGrp="1"/>
          </p:cNvSpPr>
          <p:nvPr>
            <p:ph idx="1"/>
          </p:nvPr>
        </p:nvSpPr>
        <p:spPr>
          <a:xfrm>
            <a:off x="457200" y="838200"/>
            <a:ext cx="8229600" cy="5791200"/>
          </a:xfrm>
        </p:spPr>
        <p:txBody>
          <a:bodyPr>
            <a:normAutofit fontScale="92500" lnSpcReduction="20000"/>
          </a:bodyPr>
          <a:lstStyle/>
          <a:p>
            <a:pPr>
              <a:buNone/>
            </a:pPr>
            <a:r>
              <a:rPr lang="ru-RU" dirty="0" smtClean="0"/>
              <a:t>     </a:t>
            </a:r>
            <a:r>
              <a:rPr lang="ru-RU" sz="1600" dirty="0" smtClean="0"/>
              <a:t>Старшеклассник Николай решил после окончания вуза стать нотариусом. Найдите в приведённом ниже списке функции, которые он должен будет осуществлять, получив высшее юридическое образование и лицензию.</a:t>
            </a:r>
          </a:p>
          <a:p>
            <a:pPr>
              <a:buNone/>
            </a:pPr>
            <a:r>
              <a:rPr lang="ru-RU" sz="1600" dirty="0" smtClean="0"/>
              <a:t>    Запишите цифры, под которыми они указаны. </a:t>
            </a:r>
            <a:r>
              <a:rPr lang="ru-RU" sz="1600" i="1" dirty="0" smtClean="0"/>
              <a:t>Цифры укажите в порядке возрастания.</a:t>
            </a:r>
            <a:endParaRPr lang="ru-RU" sz="1600" dirty="0" smtClean="0"/>
          </a:p>
          <a:p>
            <a:pPr>
              <a:buNone/>
            </a:pPr>
            <a:r>
              <a:rPr lang="ru-RU" sz="1600" dirty="0" smtClean="0"/>
              <a:t> </a:t>
            </a:r>
          </a:p>
          <a:p>
            <a:pPr>
              <a:buNone/>
            </a:pPr>
            <a:r>
              <a:rPr lang="ru-RU" sz="1600" dirty="0" smtClean="0"/>
              <a:t>      1) Николай должен будет представлять интересы доверителя в гражданском судопроизводстве.</a:t>
            </a:r>
          </a:p>
          <a:p>
            <a:pPr>
              <a:buNone/>
            </a:pPr>
            <a:r>
              <a:rPr lang="ru-RU" sz="1600" dirty="0" smtClean="0"/>
              <a:t>      2) Николай сможет удостоверять гражданско-правовые сделки.</a:t>
            </a:r>
          </a:p>
          <a:p>
            <a:pPr>
              <a:buNone/>
            </a:pPr>
            <a:r>
              <a:rPr lang="ru-RU" sz="1600" dirty="0" smtClean="0"/>
              <a:t>      3) Николай будет обязан консультировать граждан по правовым вопросам.</a:t>
            </a:r>
          </a:p>
          <a:p>
            <a:pPr>
              <a:buNone/>
            </a:pPr>
            <a:r>
              <a:rPr lang="ru-RU" sz="1600" dirty="0" smtClean="0"/>
              <a:t>      4) Николай сможет свидетельствовать верность копий документов.</a:t>
            </a:r>
          </a:p>
          <a:p>
            <a:pPr>
              <a:buNone/>
            </a:pPr>
            <a:r>
              <a:rPr lang="ru-RU" sz="1600" dirty="0" smtClean="0"/>
              <a:t>      5) Николай сможет брать на сохранение документы.</a:t>
            </a:r>
          </a:p>
          <a:p>
            <a:pPr>
              <a:buNone/>
            </a:pPr>
            <a:r>
              <a:rPr lang="ru-RU" sz="1600" dirty="0" smtClean="0"/>
              <a:t>     6) Николай будет выступать в качестве защитника в уголовном судопроизводстве. </a:t>
            </a:r>
          </a:p>
          <a:p>
            <a:pPr>
              <a:buNone/>
            </a:pPr>
            <a:endParaRPr lang="ru-RU" sz="1600" dirty="0" smtClean="0"/>
          </a:p>
          <a:p>
            <a:pPr>
              <a:buNone/>
            </a:pPr>
            <a:r>
              <a:rPr lang="ru-RU" sz="1600" dirty="0" smtClean="0"/>
              <a:t>      Андрей Гаврилович перешёл на работу из унитарного предприятия в производственный кооператив. Найдите в приведённом ниже списке черты, общие для этих организационно-правовых форм предприятий, и запишите цифры, под которыми они указаны.</a:t>
            </a:r>
          </a:p>
          <a:p>
            <a:pPr>
              <a:buNone/>
            </a:pPr>
            <a:r>
              <a:rPr lang="ru-RU" sz="1600" dirty="0" smtClean="0"/>
              <a:t>     </a:t>
            </a:r>
          </a:p>
          <a:p>
            <a:pPr>
              <a:buNone/>
            </a:pPr>
            <a:r>
              <a:rPr lang="ru-RU" sz="1600" dirty="0" smtClean="0"/>
              <a:t>       1) обязательное заключение трудового договора с работниками</a:t>
            </a:r>
          </a:p>
          <a:p>
            <a:pPr>
              <a:buNone/>
            </a:pPr>
            <a:r>
              <a:rPr lang="ru-RU" sz="1600" dirty="0" smtClean="0"/>
              <a:t>       2) распределение прибыли между работниками в соответствии с их трудовым участием</a:t>
            </a:r>
          </a:p>
          <a:p>
            <a:pPr>
              <a:buNone/>
            </a:pPr>
            <a:r>
              <a:rPr lang="ru-RU" sz="1600" dirty="0" smtClean="0"/>
              <a:t>       3) объединение нескольких мастеров, лично участвующих в оказании услуг</a:t>
            </a:r>
          </a:p>
          <a:p>
            <a:pPr>
              <a:buNone/>
            </a:pPr>
            <a:r>
              <a:rPr lang="ru-RU" sz="1600" dirty="0" smtClean="0"/>
              <a:t>       4) необходимость бережного отношения к имуществу работодателя</a:t>
            </a:r>
          </a:p>
          <a:p>
            <a:pPr>
              <a:buNone/>
            </a:pPr>
            <a:r>
              <a:rPr lang="ru-RU" sz="1600" dirty="0" smtClean="0"/>
              <a:t>       5) возможность работников ежегодно получать оплачиваемый отпуск</a:t>
            </a:r>
          </a:p>
          <a:p>
            <a:pPr>
              <a:buNone/>
            </a:pPr>
            <a:r>
              <a:rPr lang="ru-RU" sz="1600" dirty="0" smtClean="0"/>
              <a:t>       6) получение дивидендов по итогам года</a:t>
            </a:r>
          </a:p>
          <a:p>
            <a:pPr>
              <a:buNone/>
            </a:pPr>
            <a:r>
              <a:rPr lang="ru-RU" sz="1600" dirty="0" smtClean="0"/>
              <a:t/>
            </a:r>
            <a:br>
              <a:rPr lang="ru-RU" sz="1600" dirty="0" smtClean="0"/>
            </a:br>
            <a:endParaRPr lang="ru-RU" sz="1600" dirty="0" smtClean="0"/>
          </a:p>
          <a:p>
            <a:pPr>
              <a:buNone/>
            </a:pP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381000"/>
          </a:xfrm>
        </p:spPr>
        <p:txBody>
          <a:bodyPr>
            <a:normAutofit fontScale="90000"/>
          </a:bodyPr>
          <a:lstStyle/>
          <a:p>
            <a:r>
              <a:rPr lang="ru-RU" dirty="0" smtClean="0"/>
              <a:t>Задания</a:t>
            </a:r>
            <a:endParaRPr lang="ru-RU" dirty="0"/>
          </a:p>
        </p:txBody>
      </p:sp>
      <p:sp>
        <p:nvSpPr>
          <p:cNvPr id="3" name="Содержимое 2"/>
          <p:cNvSpPr>
            <a:spLocks noGrp="1"/>
          </p:cNvSpPr>
          <p:nvPr>
            <p:ph idx="1"/>
          </p:nvPr>
        </p:nvSpPr>
        <p:spPr>
          <a:xfrm>
            <a:off x="152400" y="685800"/>
            <a:ext cx="8534400" cy="5943600"/>
          </a:xfrm>
        </p:spPr>
        <p:txBody>
          <a:bodyPr>
            <a:normAutofit fontScale="92500" lnSpcReduction="10000"/>
          </a:bodyPr>
          <a:lstStyle/>
          <a:p>
            <a:pPr>
              <a:buNone/>
            </a:pPr>
            <a:r>
              <a:rPr lang="ru-RU" dirty="0" smtClean="0"/>
              <a:t>     </a:t>
            </a:r>
            <a:r>
              <a:rPr lang="ru-RU" sz="1600" dirty="0" smtClean="0"/>
              <a:t>Выберите верные суждения о субъектах гражданского права. Запишите </a:t>
            </a:r>
            <a:r>
              <a:rPr lang="ru-RU" sz="1600" b="1" dirty="0" smtClean="0"/>
              <a:t>цифры</a:t>
            </a:r>
            <a:r>
              <a:rPr lang="ru-RU" sz="1600" dirty="0" smtClean="0"/>
              <a:t>, под которыми они указаны.</a:t>
            </a:r>
            <a:r>
              <a:rPr lang="ru-RU" sz="1600" i="1" dirty="0" smtClean="0"/>
              <a:t> </a:t>
            </a:r>
            <a:r>
              <a:rPr lang="ru-RU" sz="1600" dirty="0" smtClean="0"/>
              <a:t> </a:t>
            </a:r>
          </a:p>
          <a:p>
            <a:pPr>
              <a:buNone/>
            </a:pPr>
            <a:r>
              <a:rPr lang="ru-RU" sz="1600" dirty="0" smtClean="0"/>
              <a:t>     1) Гражданская дееспособность физического лица в полном объеме возникает с момента рождения человека.</a:t>
            </a:r>
          </a:p>
          <a:p>
            <a:pPr>
              <a:buNone/>
            </a:pPr>
            <a:r>
              <a:rPr lang="ru-RU" sz="1600" dirty="0" smtClean="0"/>
              <a:t>     2) Субъектами гражданского права могут выступать физические и юридические лица, а также государство и муниципальные образования.</a:t>
            </a:r>
          </a:p>
          <a:p>
            <a:pPr>
              <a:buNone/>
            </a:pPr>
            <a:r>
              <a:rPr lang="ru-RU" sz="1600" dirty="0" smtClean="0"/>
              <a:t>     3) Объём правоспособности у всех дееспособных граждан одинаков.</a:t>
            </a:r>
          </a:p>
          <a:p>
            <a:pPr>
              <a:buNone/>
            </a:pPr>
            <a:r>
              <a:rPr lang="ru-RU" sz="1600" dirty="0" smtClean="0"/>
              <a:t>     4) Недееспособными по решению суда признаются граждане, которые вследствие психического расстройства не могут понимать значения своих действий или руководить ими.</a:t>
            </a:r>
          </a:p>
          <a:p>
            <a:pPr>
              <a:buNone/>
            </a:pPr>
            <a:r>
              <a:rPr lang="ru-RU" sz="1600" dirty="0" smtClean="0"/>
              <a:t>     5) Частично дееспособными принято называть граждан, не достигших 16 лет. </a:t>
            </a:r>
          </a:p>
          <a:p>
            <a:pPr>
              <a:buNone/>
            </a:pPr>
            <a:endParaRPr lang="ru-RU" sz="1600" dirty="0" smtClean="0"/>
          </a:p>
          <a:p>
            <a:pPr>
              <a:buNone/>
            </a:pPr>
            <a:r>
              <a:rPr lang="ru-RU" sz="1600" dirty="0" smtClean="0"/>
              <a:t>         Артёму 14 лет. Найдите в приведённом списке действия, которые он, в соответствии с Гражданским кодексом РФ, может самостоятельно осуществлять. Запишите цифры, под которыми они указаны.</a:t>
            </a:r>
          </a:p>
          <a:p>
            <a:pPr>
              <a:buNone/>
            </a:pPr>
            <a:r>
              <a:rPr lang="ru-RU" sz="1600" dirty="0" smtClean="0"/>
              <a:t> </a:t>
            </a:r>
          </a:p>
          <a:p>
            <a:pPr>
              <a:buNone/>
            </a:pPr>
            <a:r>
              <a:rPr lang="ru-RU" sz="1600" dirty="0" smtClean="0"/>
              <a:t>        1) отложить часть своей стипендии на покупку подарка для младшей сестры</a:t>
            </a:r>
          </a:p>
          <a:p>
            <a:pPr>
              <a:buNone/>
            </a:pPr>
            <a:r>
              <a:rPr lang="ru-RU" sz="1600" dirty="0" smtClean="0"/>
              <a:t>       2) внести подаренные родителями деньги на счёт в банке</a:t>
            </a:r>
          </a:p>
          <a:p>
            <a:pPr>
              <a:buNone/>
            </a:pPr>
            <a:r>
              <a:rPr lang="ru-RU" sz="1600" dirty="0" smtClean="0"/>
              <a:t>       3) распоряжаться заработной платой, полученной в летнем трудовом лагере</a:t>
            </a:r>
          </a:p>
          <a:p>
            <a:pPr>
              <a:buNone/>
            </a:pPr>
            <a:r>
              <a:rPr lang="ru-RU" sz="1600" dirty="0" smtClean="0"/>
              <a:t>       4) купить квартиру</a:t>
            </a:r>
          </a:p>
          <a:p>
            <a:pPr>
              <a:buNone/>
            </a:pPr>
            <a:r>
              <a:rPr lang="ru-RU" sz="1600" dirty="0" smtClean="0"/>
              <a:t>       5) продать автомобиль</a:t>
            </a:r>
          </a:p>
          <a:p>
            <a:pPr>
              <a:buNone/>
            </a:pPr>
            <a:r>
              <a:rPr lang="ru-RU" sz="1600" dirty="0" smtClean="0"/>
              <a:t>       6) осуществлять права автора созданного музыкального произведения</a:t>
            </a:r>
          </a:p>
          <a:p>
            <a:pPr>
              <a:buNone/>
            </a:pPr>
            <a:r>
              <a:rPr lang="ru-RU" sz="1600" dirty="0" smtClean="0"/>
              <a:t> </a:t>
            </a:r>
            <a:br>
              <a:rPr lang="ru-RU" sz="1600" dirty="0" smtClean="0"/>
            </a:br>
            <a:endParaRPr lang="ru-RU" sz="1600" dirty="0" smtClean="0"/>
          </a:p>
          <a:p>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381000"/>
          </a:xfrm>
        </p:spPr>
        <p:txBody>
          <a:bodyPr>
            <a:normAutofit fontScale="90000"/>
          </a:bodyPr>
          <a:lstStyle/>
          <a:p>
            <a:r>
              <a:rPr lang="ru-RU" dirty="0" smtClean="0"/>
              <a:t>Задания</a:t>
            </a:r>
            <a:endParaRPr lang="ru-RU" dirty="0"/>
          </a:p>
        </p:txBody>
      </p:sp>
      <p:sp>
        <p:nvSpPr>
          <p:cNvPr id="3" name="Содержимое 2"/>
          <p:cNvSpPr>
            <a:spLocks noGrp="1"/>
          </p:cNvSpPr>
          <p:nvPr>
            <p:ph idx="1"/>
          </p:nvPr>
        </p:nvSpPr>
        <p:spPr>
          <a:xfrm>
            <a:off x="457200" y="609600"/>
            <a:ext cx="8229600" cy="6019800"/>
          </a:xfrm>
        </p:spPr>
        <p:txBody>
          <a:bodyPr>
            <a:normAutofit/>
          </a:bodyPr>
          <a:lstStyle/>
          <a:p>
            <a:pPr>
              <a:buNone/>
            </a:pPr>
            <a:r>
              <a:rPr lang="ru-RU" sz="1600" dirty="0" smtClean="0"/>
              <a:t>   Владельцы ателье по пошиву одежды несут постоянные и переменные издержки. Что из перечисленного ниже относится в краткосрочном периоде к переменным издержкам ателье?  </a:t>
            </a:r>
          </a:p>
          <a:p>
            <a:pPr>
              <a:buNone/>
            </a:pPr>
            <a:r>
              <a:rPr lang="ru-RU" sz="1600" dirty="0" smtClean="0"/>
              <a:t>    1) арендная плата за помещение</a:t>
            </a:r>
          </a:p>
          <a:p>
            <a:pPr>
              <a:buNone/>
            </a:pPr>
            <a:r>
              <a:rPr lang="ru-RU" sz="1600" dirty="0" smtClean="0"/>
              <a:t>    2) приобретение сырья</a:t>
            </a:r>
          </a:p>
          <a:p>
            <a:pPr>
              <a:buNone/>
            </a:pPr>
            <a:r>
              <a:rPr lang="ru-RU" sz="1600" dirty="0" smtClean="0"/>
              <a:t>    3) проценты по кредитам</a:t>
            </a:r>
          </a:p>
          <a:p>
            <a:pPr>
              <a:buNone/>
            </a:pPr>
            <a:r>
              <a:rPr lang="ru-RU" sz="1600" dirty="0" smtClean="0"/>
              <a:t>    4) расходы на рекламу</a:t>
            </a:r>
          </a:p>
          <a:p>
            <a:pPr>
              <a:buNone/>
            </a:pPr>
            <a:r>
              <a:rPr lang="ru-RU" sz="1600" dirty="0" smtClean="0"/>
              <a:t>    5) оклады менеджеров</a:t>
            </a:r>
          </a:p>
          <a:p>
            <a:pPr>
              <a:buNone/>
            </a:pPr>
            <a:r>
              <a:rPr lang="ru-RU" sz="1600" dirty="0" smtClean="0"/>
              <a:t>    6) сдельная оплата персонала </a:t>
            </a:r>
          </a:p>
          <a:p>
            <a:pPr>
              <a:buNone/>
            </a:pPr>
            <a:endParaRPr lang="ru-RU" sz="1600" dirty="0" smtClean="0"/>
          </a:p>
          <a:p>
            <a:r>
              <a:rPr lang="ru-RU" sz="1600" dirty="0" smtClean="0"/>
              <a:t>Марина работает в производственном кооперативе, а Алла — в акционерном обществе. Найдите в приведённом ниже списке черты, общие для этих организационно-правовых форм предприятий, и запишите цифры, под которыми они указаны.</a:t>
            </a:r>
          </a:p>
          <a:p>
            <a:r>
              <a:rPr lang="ru-RU" sz="1600" dirty="0" smtClean="0"/>
              <a:t> </a:t>
            </a:r>
          </a:p>
          <a:p>
            <a:r>
              <a:rPr lang="ru-RU" sz="1600" dirty="0" smtClean="0"/>
              <a:t>1) распределение прибыли между работниками в соответствии с их трудовым участием</a:t>
            </a:r>
          </a:p>
          <a:p>
            <a:r>
              <a:rPr lang="ru-RU" sz="1600" dirty="0" smtClean="0"/>
              <a:t>2) необходимость бережного отношения к имуществу работодателя</a:t>
            </a:r>
          </a:p>
          <a:p>
            <a:r>
              <a:rPr lang="ru-RU" sz="1600" dirty="0" smtClean="0"/>
              <a:t>3) объединение нескольких мастеров, лично участвующих в оказании услуг</a:t>
            </a:r>
          </a:p>
          <a:p>
            <a:r>
              <a:rPr lang="ru-RU" sz="1600" dirty="0" smtClean="0"/>
              <a:t>4) обязанность работников соблюдать трудовую дисциплину</a:t>
            </a:r>
          </a:p>
          <a:p>
            <a:r>
              <a:rPr lang="ru-RU" sz="1600" dirty="0" smtClean="0"/>
              <a:t>5) получение дивидендов по итогам года</a:t>
            </a:r>
          </a:p>
          <a:p>
            <a:r>
              <a:rPr lang="ru-RU" sz="1600" dirty="0" smtClean="0"/>
              <a:t>6) обязательность заключения трудового договора с работниками</a:t>
            </a:r>
          </a:p>
          <a:p>
            <a:pPr>
              <a:buNone/>
            </a:pPr>
            <a:endParaRPr lang="ru-RU" sz="1600" dirty="0" smtClean="0"/>
          </a:p>
          <a:p>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381000"/>
          </a:xfrm>
        </p:spPr>
        <p:txBody>
          <a:bodyPr>
            <a:normAutofit fontScale="90000"/>
          </a:bodyPr>
          <a:lstStyle/>
          <a:p>
            <a:r>
              <a:rPr lang="ru-RU" dirty="0" smtClean="0"/>
              <a:t>Задания.</a:t>
            </a:r>
            <a:endParaRPr lang="ru-RU" dirty="0"/>
          </a:p>
        </p:txBody>
      </p:sp>
      <p:sp>
        <p:nvSpPr>
          <p:cNvPr id="3" name="Содержимое 2"/>
          <p:cNvSpPr>
            <a:spLocks noGrp="1"/>
          </p:cNvSpPr>
          <p:nvPr>
            <p:ph idx="1"/>
          </p:nvPr>
        </p:nvSpPr>
        <p:spPr>
          <a:xfrm>
            <a:off x="228600" y="685800"/>
            <a:ext cx="8686800" cy="5943600"/>
          </a:xfrm>
        </p:spPr>
        <p:txBody>
          <a:bodyPr>
            <a:normAutofit/>
          </a:bodyPr>
          <a:lstStyle/>
          <a:p>
            <a:r>
              <a:rPr lang="ru-RU" sz="1400" dirty="0" smtClean="0"/>
              <a:t>Выберите верные суждения о гражданском праве. Запишите цифры, под которыми указаны соответствующие положения. </a:t>
            </a:r>
          </a:p>
          <a:p>
            <a:r>
              <a:rPr lang="ru-RU" sz="1400" dirty="0" smtClean="0"/>
              <a:t>1) Гражданское право включает в себя систему правовых норм, определяющих преступность и наказуемость деяний.</a:t>
            </a:r>
          </a:p>
          <a:p>
            <a:r>
              <a:rPr lang="ru-RU" sz="1400" dirty="0" smtClean="0"/>
              <a:t>2) В основе взаимоотношений партнёров – частный интерес и автономная воля каждого участника в возникших правоотношениях.</a:t>
            </a:r>
          </a:p>
          <a:p>
            <a:r>
              <a:rPr lang="ru-RU" sz="1400" dirty="0" smtClean="0"/>
              <a:t>3) Нормы гражданского права регулируют имущественные и личные неимущественные отношения.</a:t>
            </a:r>
          </a:p>
          <a:p>
            <a:r>
              <a:rPr lang="ru-RU" sz="1400" dirty="0" smtClean="0"/>
              <a:t>4) Гражданско-правовые отношения, возникающие в связи с созданием и использованием произведений науки, литературы, искусства и т.п., регулирует авторское право.</a:t>
            </a:r>
          </a:p>
          <a:p>
            <a:r>
              <a:rPr lang="ru-RU" sz="1400" dirty="0" smtClean="0"/>
              <a:t>5) К способам защиты гражданских прав, установленных Гражданским кодексом РФ, относят предупреждение, дисквалификацию. </a:t>
            </a:r>
          </a:p>
          <a:p>
            <a:endParaRPr lang="ru-RU" sz="1400" dirty="0" smtClean="0"/>
          </a:p>
          <a:p>
            <a:r>
              <a:rPr lang="ru-RU" sz="1400" dirty="0" smtClean="0"/>
              <a:t>Установите соответствие  между признаками и организационно – правовыми формами предпринимательской деятельности:</a:t>
            </a:r>
          </a:p>
          <a:p>
            <a:r>
              <a:rPr lang="ru-RU" sz="1400" dirty="0" smtClean="0"/>
              <a:t>       ПРИЗНАКИ                                                                         </a:t>
            </a:r>
            <a:r>
              <a:rPr lang="ru-RU" sz="1400" dirty="0" err="1" smtClean="0"/>
              <a:t>Организац</a:t>
            </a:r>
            <a:r>
              <a:rPr lang="ru-RU" sz="1400" dirty="0" smtClean="0"/>
              <a:t> </a:t>
            </a:r>
            <a:r>
              <a:rPr lang="ru-RU" sz="1400" dirty="0" err="1" smtClean="0"/>
              <a:t>ионно</a:t>
            </a:r>
            <a:r>
              <a:rPr lang="ru-RU" sz="1400" dirty="0" smtClean="0"/>
              <a:t> – правовые формы:</a:t>
            </a:r>
          </a:p>
          <a:p>
            <a:r>
              <a:rPr lang="ru-RU" sz="1400" dirty="0" smtClean="0"/>
              <a:t>А)    Учредительным документом является договор              1. полное товарищество</a:t>
            </a:r>
          </a:p>
          <a:p>
            <a:r>
              <a:rPr lang="ru-RU" sz="1400" dirty="0" smtClean="0"/>
              <a:t>Б)     Относится к среднему бизнесу                                            2. ООО </a:t>
            </a:r>
          </a:p>
          <a:p>
            <a:r>
              <a:rPr lang="ru-RU" sz="1400" dirty="0" smtClean="0"/>
              <a:t>В)       Выход из фирмы участников невозможен </a:t>
            </a:r>
          </a:p>
          <a:p>
            <a:r>
              <a:rPr lang="ru-RU" sz="1400" dirty="0" smtClean="0"/>
              <a:t>Г)     Личное участие в деятельности не обязательно </a:t>
            </a:r>
          </a:p>
          <a:p>
            <a:r>
              <a:rPr lang="ru-RU" sz="1400" dirty="0" smtClean="0"/>
              <a:t> Д)   Ответственность по обязательством личным имуществом.                            </a:t>
            </a:r>
          </a:p>
          <a:p>
            <a:pPr>
              <a:buNone/>
            </a:pP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457200"/>
          </a:xfrm>
        </p:spPr>
        <p:txBody>
          <a:bodyPr>
            <a:normAutofit fontScale="90000"/>
          </a:bodyPr>
          <a:lstStyle/>
          <a:p>
            <a:r>
              <a:rPr lang="ru-RU" dirty="0" smtClean="0"/>
              <a:t>Задания</a:t>
            </a:r>
            <a:endParaRPr lang="ru-RU" dirty="0"/>
          </a:p>
        </p:txBody>
      </p:sp>
      <p:sp>
        <p:nvSpPr>
          <p:cNvPr id="3" name="Содержимое 2"/>
          <p:cNvSpPr>
            <a:spLocks noGrp="1"/>
          </p:cNvSpPr>
          <p:nvPr>
            <p:ph idx="1"/>
          </p:nvPr>
        </p:nvSpPr>
        <p:spPr>
          <a:xfrm>
            <a:off x="228600" y="762000"/>
            <a:ext cx="4876800" cy="5791200"/>
          </a:xfrm>
        </p:spPr>
        <p:txBody>
          <a:bodyPr>
            <a:normAutofit fontScale="62500" lnSpcReduction="20000"/>
          </a:bodyPr>
          <a:lstStyle/>
          <a:p>
            <a:r>
              <a:rPr lang="ru-RU" dirty="0" smtClean="0"/>
              <a:t>Фирма «</a:t>
            </a:r>
            <a:r>
              <a:rPr lang="ru-RU" dirty="0" err="1" smtClean="0"/>
              <a:t>Цветик-семицветик</a:t>
            </a:r>
            <a:r>
              <a:rPr lang="ru-RU" dirty="0" smtClean="0"/>
              <a:t>» согласно своему Уставу имеет основной целью деятельности оптовую продажу срезанных и </a:t>
            </a:r>
            <a:r>
              <a:rPr lang="ru-RU" dirty="0" err="1" smtClean="0"/>
              <a:t>горшковых</a:t>
            </a:r>
            <a:r>
              <a:rPr lang="ru-RU" dirty="0" smtClean="0"/>
              <a:t> цветов для получения прибыли. Капитал фирмы разделён на доли, владение которыми подтверждается ценными бумагами. Найдите в приведённом списке термины, которые могут быть использованы при характеристике данной фирмы, и запишите цифры, под которыми они указаны.</a:t>
            </a:r>
          </a:p>
          <a:p>
            <a:r>
              <a:rPr lang="ru-RU" dirty="0" smtClean="0"/>
              <a:t> </a:t>
            </a:r>
          </a:p>
          <a:p>
            <a:r>
              <a:rPr lang="ru-RU" dirty="0" smtClean="0"/>
              <a:t>1) унитарное предприятие</a:t>
            </a:r>
          </a:p>
          <a:p>
            <a:r>
              <a:rPr lang="ru-RU" dirty="0" smtClean="0"/>
              <a:t>2) коммерческая организация</a:t>
            </a:r>
          </a:p>
          <a:p>
            <a:r>
              <a:rPr lang="ru-RU" dirty="0" smtClean="0"/>
              <a:t>3) хозяйственное товарищество</a:t>
            </a:r>
          </a:p>
          <a:p>
            <a:r>
              <a:rPr lang="ru-RU" dirty="0" smtClean="0"/>
              <a:t>4) акционерное общество</a:t>
            </a:r>
          </a:p>
          <a:p>
            <a:r>
              <a:rPr lang="ru-RU" dirty="0" smtClean="0"/>
              <a:t>5) благотворительный фонд</a:t>
            </a:r>
          </a:p>
          <a:p>
            <a:r>
              <a:rPr lang="ru-RU" dirty="0" smtClean="0"/>
              <a:t>6) юридическое лицо</a:t>
            </a:r>
          </a:p>
          <a:p>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1162"/>
          </a:xfrm>
        </p:spPr>
        <p:txBody>
          <a:bodyPr>
            <a:normAutofit fontScale="90000"/>
          </a:bodyPr>
          <a:lstStyle/>
          <a:p>
            <a:r>
              <a:rPr lang="ru-RU" dirty="0" smtClean="0"/>
              <a:t>Задания</a:t>
            </a:r>
            <a:endParaRPr lang="ru-RU" dirty="0"/>
          </a:p>
        </p:txBody>
      </p:sp>
      <p:sp>
        <p:nvSpPr>
          <p:cNvPr id="3" name="Содержимое 2"/>
          <p:cNvSpPr>
            <a:spLocks noGrp="1"/>
          </p:cNvSpPr>
          <p:nvPr>
            <p:ph idx="1"/>
          </p:nvPr>
        </p:nvSpPr>
        <p:spPr>
          <a:xfrm>
            <a:off x="457200" y="838200"/>
            <a:ext cx="8229600" cy="5287963"/>
          </a:xfrm>
        </p:spPr>
        <p:txBody>
          <a:bodyPr/>
          <a:lstStyle/>
          <a:p>
            <a:pPr lvl="1">
              <a:buNone/>
            </a:pPr>
            <a:r>
              <a:rPr lang="ru-RU" dirty="0" smtClean="0"/>
              <a:t> </a:t>
            </a:r>
            <a:r>
              <a:rPr lang="ru-RU" sz="1200" dirty="0" smtClean="0"/>
              <a:t>Фирма А имеет Устав в   качестве учредительного документа. Какие иные признаки свидетельствуют о том, что эта фирма  по своей правовой форме является производственным кооперативом? </a:t>
            </a:r>
          </a:p>
          <a:p>
            <a:pPr lvl="1">
              <a:buAutoNum type="arabicParenR"/>
            </a:pPr>
            <a:r>
              <a:rPr lang="ru-RU" sz="1200" dirty="0" smtClean="0"/>
              <a:t>Требуется личное трудовое участие </a:t>
            </a:r>
          </a:p>
          <a:p>
            <a:pPr lvl="1">
              <a:buAutoNum type="arabicParenR"/>
            </a:pPr>
            <a:r>
              <a:rPr lang="ru-RU" sz="1200" dirty="0" smtClean="0"/>
              <a:t>Является некоммерческой организацией</a:t>
            </a:r>
          </a:p>
          <a:p>
            <a:pPr lvl="1">
              <a:buAutoNum type="arabicParenR"/>
            </a:pPr>
            <a:r>
              <a:rPr lang="ru-RU" sz="1200" dirty="0" smtClean="0"/>
              <a:t>Распределяется прибыль по капиталу пропорционально долям </a:t>
            </a:r>
          </a:p>
          <a:p>
            <a:pPr lvl="1">
              <a:buAutoNum type="arabicParenR"/>
            </a:pPr>
            <a:r>
              <a:rPr lang="ru-RU" sz="1200" dirty="0" smtClean="0"/>
              <a:t>Существует субсидиарная ответственность по обязательствам всем имуществом, кратным паю </a:t>
            </a:r>
          </a:p>
          <a:p>
            <a:pPr lvl="1">
              <a:buAutoNum type="arabicParenR"/>
            </a:pPr>
            <a:r>
              <a:rPr lang="ru-RU" sz="1200" dirty="0" smtClean="0"/>
              <a:t>Имеет место возможность выхода участников  </a:t>
            </a:r>
          </a:p>
          <a:p>
            <a:pPr lvl="1">
              <a:buAutoNum type="arabicParenR"/>
            </a:pPr>
            <a:r>
              <a:rPr lang="ru-RU" sz="1200" dirty="0" smtClean="0"/>
              <a:t>Может объединять трёх человек</a:t>
            </a:r>
          </a:p>
          <a:p>
            <a:pPr>
              <a:buAutoNum type="arabicParenR"/>
            </a:pPr>
            <a:endParaRPr lang="ru-RU" sz="1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457200"/>
          </a:xfrm>
        </p:spPr>
        <p:txBody>
          <a:bodyPr>
            <a:normAutofit fontScale="90000"/>
          </a:bodyPr>
          <a:lstStyle/>
          <a:p>
            <a:r>
              <a:rPr lang="ru-RU" dirty="0" smtClean="0"/>
              <a:t>Виды собственности </a:t>
            </a:r>
            <a:endParaRPr lang="ru-RU" dirty="0"/>
          </a:p>
        </p:txBody>
      </p:sp>
      <p:sp>
        <p:nvSpPr>
          <p:cNvPr id="3" name="Содержимое 2"/>
          <p:cNvSpPr>
            <a:spLocks noGrp="1"/>
          </p:cNvSpPr>
          <p:nvPr>
            <p:ph idx="1"/>
          </p:nvPr>
        </p:nvSpPr>
        <p:spPr>
          <a:xfrm>
            <a:off x="152400" y="762000"/>
            <a:ext cx="6096000" cy="1752600"/>
          </a:xfrm>
        </p:spPr>
        <p:txBody>
          <a:bodyPr/>
          <a:lstStyle/>
          <a:p>
            <a:pPr>
              <a:buNone/>
            </a:pPr>
            <a:r>
              <a:rPr lang="ru-RU" dirty="0" smtClean="0"/>
              <a:t>   </a:t>
            </a:r>
            <a:r>
              <a:rPr lang="ru-RU" sz="1800" dirty="0" smtClean="0"/>
              <a:t>Согласно части 2 </a:t>
            </a:r>
            <a:r>
              <a:rPr lang="ru-RU" sz="1800" u="sng" dirty="0" smtClean="0"/>
              <a:t>статьи 8 Конституции РФ </a:t>
            </a:r>
            <a:r>
              <a:rPr lang="ru-RU" sz="1800" dirty="0" smtClean="0"/>
              <a:t>«В Российской Федерации признаются и защищаются равным образом частная, государственная, муниципальная и иные формы собственности». Подобная норма дублируется в статье 212 Гражданского кодекса. </a:t>
            </a:r>
          </a:p>
          <a:p>
            <a:pPr>
              <a:buNone/>
            </a:pPr>
            <a:endParaRPr lang="ru-RU" sz="1800" dirty="0"/>
          </a:p>
        </p:txBody>
      </p:sp>
      <p:pic>
        <p:nvPicPr>
          <p:cNvPr id="1026" name="Picture 2" descr="C:\Users\Семен\Desktop\slide-43.jpg"/>
          <p:cNvPicPr>
            <a:picLocks noChangeAspect="1" noChangeArrowheads="1"/>
          </p:cNvPicPr>
          <p:nvPr/>
        </p:nvPicPr>
        <p:blipFill>
          <a:blip r:embed="rId2"/>
          <a:srcRect/>
          <a:stretch>
            <a:fillRect/>
          </a:stretch>
        </p:blipFill>
        <p:spPr bwMode="auto">
          <a:xfrm>
            <a:off x="1524000" y="2362200"/>
            <a:ext cx="6242050" cy="42672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457200"/>
          </a:xfrm>
        </p:spPr>
        <p:txBody>
          <a:bodyPr>
            <a:normAutofit fontScale="90000"/>
          </a:bodyPr>
          <a:lstStyle/>
          <a:p>
            <a:r>
              <a:rPr lang="ru-RU" dirty="0" smtClean="0"/>
              <a:t>Виды собственности</a:t>
            </a:r>
            <a:endParaRPr lang="ru-RU" dirty="0"/>
          </a:p>
        </p:txBody>
      </p:sp>
      <p:pic>
        <p:nvPicPr>
          <p:cNvPr id="2050" name="Picture 2" descr="C:\Users\Семен\Desktop\unnamed.jpg"/>
          <p:cNvPicPr>
            <a:picLocks noGrp="1" noChangeAspect="1" noChangeArrowheads="1"/>
          </p:cNvPicPr>
          <p:nvPr>
            <p:ph idx="1"/>
          </p:nvPr>
        </p:nvPicPr>
        <p:blipFill>
          <a:blip r:embed="rId2"/>
          <a:srcRect/>
          <a:stretch>
            <a:fillRect/>
          </a:stretch>
        </p:blipFill>
        <p:spPr bwMode="auto">
          <a:xfrm>
            <a:off x="228600" y="1676400"/>
            <a:ext cx="4495800" cy="5029200"/>
          </a:xfrm>
          <a:prstGeom prst="rect">
            <a:avLst/>
          </a:prstGeom>
          <a:noFill/>
        </p:spPr>
      </p:pic>
      <p:pic>
        <p:nvPicPr>
          <p:cNvPr id="2052" name="Picture 4" descr="C:\Users\Семен\Desktop\formy-sobstvennosti.png"/>
          <p:cNvPicPr>
            <a:picLocks noChangeAspect="1" noChangeArrowheads="1"/>
          </p:cNvPicPr>
          <p:nvPr/>
        </p:nvPicPr>
        <p:blipFill>
          <a:blip r:embed="rId3"/>
          <a:srcRect/>
          <a:stretch>
            <a:fillRect/>
          </a:stretch>
        </p:blipFill>
        <p:spPr bwMode="auto">
          <a:xfrm>
            <a:off x="5148263" y="685800"/>
            <a:ext cx="3995737" cy="41148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85800"/>
          </a:xfrm>
        </p:spPr>
        <p:txBody>
          <a:bodyPr>
            <a:normAutofit/>
          </a:bodyPr>
          <a:lstStyle/>
          <a:p>
            <a:r>
              <a:rPr lang="ru-RU" sz="3200" dirty="0" smtClean="0"/>
              <a:t>Понятие и содержание права  собственности</a:t>
            </a:r>
            <a:endParaRPr lang="ru-RU" sz="3200" dirty="0"/>
          </a:p>
        </p:txBody>
      </p:sp>
      <p:sp>
        <p:nvSpPr>
          <p:cNvPr id="3" name="Содержимое 2"/>
          <p:cNvSpPr>
            <a:spLocks noGrp="1"/>
          </p:cNvSpPr>
          <p:nvPr>
            <p:ph idx="1"/>
          </p:nvPr>
        </p:nvSpPr>
        <p:spPr>
          <a:xfrm>
            <a:off x="152400" y="762000"/>
            <a:ext cx="4953000" cy="5715000"/>
          </a:xfrm>
        </p:spPr>
        <p:txBody>
          <a:bodyPr>
            <a:normAutofit/>
          </a:bodyPr>
          <a:lstStyle/>
          <a:p>
            <a:pPr>
              <a:buNone/>
            </a:pPr>
            <a:r>
              <a:rPr lang="ru-RU" sz="1800" dirty="0" smtClean="0"/>
              <a:t>Право собственности в субъективном смысле – право конкретного собственника  по своему усмотрению  </a:t>
            </a:r>
            <a:r>
              <a:rPr lang="ru-RU" sz="1800" b="1" u="sng" dirty="0" smtClean="0"/>
              <a:t>владеть , пользоваться и распоряжаться  </a:t>
            </a:r>
            <a:r>
              <a:rPr lang="ru-RU" sz="1800" dirty="0" smtClean="0"/>
              <a:t>принадлежащим ему имуществом. </a:t>
            </a:r>
          </a:p>
          <a:p>
            <a:pPr>
              <a:buNone/>
            </a:pPr>
            <a:r>
              <a:rPr lang="ru-RU" sz="1800" dirty="0" smtClean="0"/>
              <a:t>Правомочия собственника: </a:t>
            </a:r>
          </a:p>
          <a:p>
            <a:pPr>
              <a:buFontTx/>
              <a:buChar char="-"/>
            </a:pPr>
            <a:r>
              <a:rPr lang="ru-RU" sz="1800" dirty="0" smtClean="0"/>
              <a:t>Владение – фактическое обладание вещью </a:t>
            </a:r>
          </a:p>
          <a:p>
            <a:pPr>
              <a:buFontTx/>
              <a:buChar char="-"/>
            </a:pPr>
            <a:r>
              <a:rPr lang="ru-RU" sz="1800" dirty="0" smtClean="0"/>
              <a:t>Пользование – возможность извлекать из неё полезные свойства </a:t>
            </a:r>
          </a:p>
          <a:p>
            <a:pPr>
              <a:buFontTx/>
              <a:buChar char="-"/>
            </a:pPr>
            <a:r>
              <a:rPr lang="ru-RU" sz="1800" dirty="0" smtClean="0"/>
              <a:t>Распоряжение  - возможность определять фактическую и юридическую судьбу вещи; </a:t>
            </a:r>
          </a:p>
          <a:p>
            <a:pPr>
              <a:buNone/>
            </a:pPr>
            <a:r>
              <a:rPr lang="ru-RU" sz="1800" dirty="0" smtClean="0"/>
              <a:t> Передавая отдельные правомочия ( например, правомочие пользования по договору аренды), собственник не утрачивает право собственности на имущество. </a:t>
            </a:r>
          </a:p>
          <a:p>
            <a:pPr>
              <a:buNone/>
            </a:pPr>
            <a:r>
              <a:rPr lang="ru-RU" sz="1800" dirty="0" smtClean="0"/>
              <a:t> </a:t>
            </a:r>
            <a:endParaRPr lang="ru-RU" sz="1800" dirty="0"/>
          </a:p>
        </p:txBody>
      </p:sp>
      <p:pic>
        <p:nvPicPr>
          <p:cNvPr id="3074" name="Picture 2" descr="C:\Users\Семен\Desktop\images.jpg"/>
          <p:cNvPicPr>
            <a:picLocks noChangeAspect="1" noChangeArrowheads="1"/>
          </p:cNvPicPr>
          <p:nvPr/>
        </p:nvPicPr>
        <p:blipFill>
          <a:blip r:embed="rId2"/>
          <a:srcRect/>
          <a:stretch>
            <a:fillRect/>
          </a:stretch>
        </p:blipFill>
        <p:spPr bwMode="auto">
          <a:xfrm>
            <a:off x="5334000" y="914400"/>
            <a:ext cx="3409950" cy="2438400"/>
          </a:xfrm>
          <a:prstGeom prst="rect">
            <a:avLst/>
          </a:prstGeom>
          <a:noFill/>
        </p:spPr>
      </p:pic>
      <p:pic>
        <p:nvPicPr>
          <p:cNvPr id="3075" name="Picture 3" descr="C:\Users\Семен\Desktop\images (1).jpg"/>
          <p:cNvPicPr>
            <a:picLocks noChangeAspect="1" noChangeArrowheads="1"/>
          </p:cNvPicPr>
          <p:nvPr/>
        </p:nvPicPr>
        <p:blipFill>
          <a:blip r:embed="rId3"/>
          <a:srcRect/>
          <a:stretch>
            <a:fillRect/>
          </a:stretch>
        </p:blipFill>
        <p:spPr bwMode="auto">
          <a:xfrm>
            <a:off x="5257800" y="3581400"/>
            <a:ext cx="3657600" cy="25908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685800"/>
          </a:xfrm>
        </p:spPr>
        <p:txBody>
          <a:bodyPr>
            <a:noAutofit/>
          </a:bodyPr>
          <a:lstStyle/>
          <a:p>
            <a:r>
              <a:rPr lang="ru-RU" sz="2800" dirty="0" smtClean="0"/>
              <a:t>Основания приобретения права собственности</a:t>
            </a:r>
            <a:endParaRPr lang="ru-RU" sz="2800" dirty="0"/>
          </a:p>
        </p:txBody>
      </p:sp>
      <p:sp>
        <p:nvSpPr>
          <p:cNvPr id="3" name="Содержимое 2"/>
          <p:cNvSpPr>
            <a:spLocks noGrp="1"/>
          </p:cNvSpPr>
          <p:nvPr>
            <p:ph idx="1"/>
          </p:nvPr>
        </p:nvSpPr>
        <p:spPr>
          <a:xfrm>
            <a:off x="304800" y="990600"/>
            <a:ext cx="8382000" cy="5562600"/>
          </a:xfrm>
        </p:spPr>
        <p:txBody>
          <a:bodyPr>
            <a:normAutofit fontScale="47500" lnSpcReduction="20000"/>
          </a:bodyPr>
          <a:lstStyle/>
          <a:p>
            <a:pPr>
              <a:buNone/>
            </a:pPr>
            <a:r>
              <a:rPr lang="ru-RU" dirty="0" smtClean="0"/>
              <a:t>    Способы возникновения права собственности принято разделять на </a:t>
            </a:r>
            <a:r>
              <a:rPr lang="ru-RU" b="1" dirty="0" smtClean="0"/>
              <a:t>первоначальны</a:t>
            </a:r>
            <a:r>
              <a:rPr lang="ru-RU" dirty="0" smtClean="0"/>
              <a:t>е и производные.</a:t>
            </a:r>
          </a:p>
          <a:p>
            <a:pPr>
              <a:buNone/>
            </a:pPr>
            <a:r>
              <a:rPr lang="ru-RU" dirty="0" smtClean="0"/>
              <a:t>    Первоначальные способы характеризуются тем, что право собственности возникает (устанавливается) либо впервые, либо независимо от воли прежнего собственника. К ним относятся следующие основания:</a:t>
            </a:r>
          </a:p>
          <a:p>
            <a:pPr>
              <a:buNone/>
            </a:pPr>
            <a:r>
              <a:rPr lang="ru-RU" dirty="0" smtClean="0"/>
              <a:t>      1. Приобретение права собственности на вновь созданную вещь. Вновь создаваемое недвижимое имущество (ст. 219 ГК РФ).</a:t>
            </a:r>
          </a:p>
          <a:p>
            <a:pPr>
              <a:buNone/>
            </a:pPr>
            <a:r>
              <a:rPr lang="ru-RU" dirty="0" smtClean="0"/>
              <a:t>      2. Приобретение права собственности на плоды, продукцию, доходы, полученные в результате использования имущества.</a:t>
            </a:r>
          </a:p>
          <a:p>
            <a:pPr>
              <a:buNone/>
            </a:pPr>
            <a:r>
              <a:rPr lang="ru-RU" dirty="0" smtClean="0"/>
              <a:t>      3. Приобретение права собственности в результате переработки</a:t>
            </a:r>
          </a:p>
          <a:p>
            <a:pPr>
              <a:buNone/>
            </a:pPr>
            <a:r>
              <a:rPr lang="ru-RU" dirty="0" smtClean="0"/>
              <a:t>          если иное не предусмотрено договором, право собственности на новую движимую вещь приобретается собственником материалов;</a:t>
            </a:r>
            <a:br>
              <a:rPr lang="ru-RU" dirty="0" smtClean="0"/>
            </a:br>
            <a:r>
              <a:rPr lang="ru-RU" dirty="0" smtClean="0"/>
              <a:t>если стоимость переработки вещи значительно превышает стоимость материалов, то собственником является переработчик, если он действовал добросовестно и осуществлял эту работу для себя (ст. 220 ГК РФ).</a:t>
            </a:r>
            <a:br>
              <a:rPr lang="ru-RU" dirty="0" smtClean="0"/>
            </a:br>
            <a:r>
              <a:rPr lang="ru-RU" dirty="0" smtClean="0"/>
              <a:t>4. Обращение в собственность </a:t>
            </a:r>
            <a:r>
              <a:rPr lang="ru-RU" b="1" dirty="0" smtClean="0"/>
              <a:t>общедоступных для сбора вещей </a:t>
            </a:r>
            <a:r>
              <a:rPr lang="ru-RU" dirty="0" smtClean="0"/>
              <a:t>(сбор ягод, лов рыбы и др.) (ст. 221 ГК РФ).</a:t>
            </a:r>
          </a:p>
          <a:p>
            <a:pPr>
              <a:buNone/>
            </a:pPr>
            <a:r>
              <a:rPr lang="ru-RU" dirty="0" smtClean="0"/>
              <a:t>     5. Приобретение права собственности на бесхозяйное имущество (вещи, от которых собственник отказался, находка, безнадзорные животные, </a:t>
            </a:r>
            <a:r>
              <a:rPr lang="ru-RU" b="1" dirty="0" smtClean="0"/>
              <a:t>клад</a:t>
            </a:r>
            <a:r>
              <a:rPr lang="ru-RU" dirty="0" smtClean="0"/>
              <a:t>) (ст. 225 – 235 ГК РФ).</a:t>
            </a:r>
          </a:p>
          <a:p>
            <a:pPr>
              <a:buNone/>
            </a:pPr>
            <a:r>
              <a:rPr lang="ru-RU" dirty="0" smtClean="0"/>
              <a:t>     6. Приобретение права собственности в </a:t>
            </a:r>
            <a:r>
              <a:rPr lang="ru-RU" b="1" dirty="0" smtClean="0"/>
              <a:t>результате </a:t>
            </a:r>
            <a:r>
              <a:rPr lang="ru-RU" b="1" dirty="0" err="1" smtClean="0"/>
              <a:t>приобретательной</a:t>
            </a:r>
            <a:r>
              <a:rPr lang="ru-RU" b="1" dirty="0" smtClean="0"/>
              <a:t> давности</a:t>
            </a:r>
            <a:r>
              <a:rPr lang="ru-RU" dirty="0" smtClean="0"/>
              <a:t>: если лицо не является собственником, но добросовестно, открыто и непрерывно владеет имуществом как своим (недвижимым – в течение 15 лет, иным – в течение 5 лет). До истечения указанных сроков это лицо пользуется защитой своего владения от всех иных лиц (ст. 231 ГК РФ).</a:t>
            </a:r>
          </a:p>
          <a:p>
            <a:pPr>
              <a:buNone/>
            </a:pPr>
            <a:r>
              <a:rPr lang="ru-RU" dirty="0" smtClean="0"/>
              <a:t>    7. Приобретение права собственности на </a:t>
            </a:r>
            <a:r>
              <a:rPr lang="ru-RU" b="1" dirty="0" smtClean="0"/>
              <a:t>самовольную постройку </a:t>
            </a:r>
            <a:r>
              <a:rPr lang="ru-RU" dirty="0" smtClean="0"/>
              <a:t>может быть признано судом, если участок в установленном порядке будет предоставлен под возведенную постройку (ст. 222 ГК РФ).</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1162"/>
          </a:xfrm>
        </p:spPr>
        <p:txBody>
          <a:bodyPr>
            <a:noAutofit/>
          </a:bodyPr>
          <a:lstStyle/>
          <a:p>
            <a:r>
              <a:rPr lang="ru-RU" sz="2800" b="1" u="sng" dirty="0" smtClean="0"/>
              <a:t>Метод  регулирования </a:t>
            </a:r>
            <a:r>
              <a:rPr lang="ru-RU" sz="2800" b="1" dirty="0" smtClean="0"/>
              <a:t>и принципы гражданского права</a:t>
            </a:r>
            <a:endParaRPr lang="ru-RU" sz="2800" b="1" dirty="0"/>
          </a:p>
        </p:txBody>
      </p:sp>
      <p:sp>
        <p:nvSpPr>
          <p:cNvPr id="3" name="Содержимое 2"/>
          <p:cNvSpPr>
            <a:spLocks noGrp="1"/>
          </p:cNvSpPr>
          <p:nvPr>
            <p:ph idx="1"/>
          </p:nvPr>
        </p:nvSpPr>
        <p:spPr>
          <a:xfrm>
            <a:off x="152400" y="914400"/>
            <a:ext cx="8458200" cy="5943600"/>
          </a:xfrm>
        </p:spPr>
        <p:txBody>
          <a:bodyPr>
            <a:normAutofit fontScale="92500" lnSpcReduction="10000"/>
          </a:bodyPr>
          <a:lstStyle/>
          <a:p>
            <a:pPr>
              <a:buNone/>
            </a:pPr>
            <a:r>
              <a:rPr lang="ru-RU" dirty="0" smtClean="0"/>
              <a:t> </a:t>
            </a:r>
            <a:r>
              <a:rPr lang="ru-RU" sz="1800" dirty="0" smtClean="0"/>
              <a:t>Метод конкретной отрасли права во многом определяется соотношением данных средств регулирования.  </a:t>
            </a:r>
            <a:r>
              <a:rPr lang="ru-RU" sz="1800" b="1" dirty="0" smtClean="0"/>
              <a:t>Метод гражданского права </a:t>
            </a:r>
            <a:r>
              <a:rPr lang="ru-RU" sz="1800" dirty="0" smtClean="0"/>
              <a:t>в основном определяется как </a:t>
            </a:r>
            <a:r>
              <a:rPr lang="ru-RU" sz="1800" b="1" dirty="0" smtClean="0"/>
              <a:t>диспозитивный</a:t>
            </a:r>
            <a:r>
              <a:rPr lang="ru-RU" sz="1800" dirty="0" smtClean="0"/>
              <a:t>, т. е. такой метод, в котором подавляющую роль играют </a:t>
            </a:r>
            <a:r>
              <a:rPr lang="ru-RU" sz="1800" b="1" dirty="0" smtClean="0"/>
              <a:t>средства   дозволения</a:t>
            </a:r>
            <a:r>
              <a:rPr lang="ru-RU" sz="1800" dirty="0" smtClean="0"/>
              <a:t>, причем чаще всего гражданское право не предоставляет выбор из заранее определенных законом вариантов поведения, а </a:t>
            </a:r>
            <a:r>
              <a:rPr lang="ru-RU" sz="1800" b="1" u="sng" dirty="0" smtClean="0"/>
              <a:t>предлагает участникам самим выработать свои варианты, т. е. стимулирует их </a:t>
            </a:r>
            <a:r>
              <a:rPr lang="ru-RU" sz="1800" u="sng" dirty="0" smtClean="0"/>
              <a:t>самостоятельность и инициативу</a:t>
            </a:r>
            <a:r>
              <a:rPr lang="ru-RU" sz="1800" dirty="0" smtClean="0"/>
              <a:t>. Однако неверным было бы думать, что гражданское право обходится без </a:t>
            </a:r>
            <a:r>
              <a:rPr lang="ru-RU" sz="1800" b="1" dirty="0" smtClean="0"/>
              <a:t>предписаний и запретов</a:t>
            </a:r>
            <a:r>
              <a:rPr lang="ru-RU" sz="1800" dirty="0" smtClean="0"/>
              <a:t>, которые устанавливаются для обеспечения свободы имущественного оборота, равенства участников, защиты от злоупотреблений гражданскими  правами. </a:t>
            </a:r>
          </a:p>
          <a:p>
            <a:pPr>
              <a:buNone/>
            </a:pPr>
            <a:r>
              <a:rPr lang="ru-RU" sz="1800" dirty="0" smtClean="0"/>
              <a:t>Метод гражданского права отличают следующие </a:t>
            </a:r>
            <a:r>
              <a:rPr lang="ru-RU" sz="1800" b="1" dirty="0" smtClean="0"/>
              <a:t>особенности. </a:t>
            </a:r>
          </a:p>
          <a:p>
            <a:pPr>
              <a:buAutoNum type="arabicPeriod"/>
            </a:pPr>
            <a:r>
              <a:rPr lang="ru-RU" sz="1800" dirty="0" smtClean="0"/>
              <a:t>Гражданское право </a:t>
            </a:r>
            <a:r>
              <a:rPr lang="ru-RU" sz="1800" b="1" dirty="0" smtClean="0"/>
              <a:t>признает юридическое равенство участников </a:t>
            </a:r>
            <a:r>
              <a:rPr lang="ru-RU" sz="1800" dirty="0" smtClean="0"/>
              <a:t>гражданско-правовых отношений, независимость субъектов</a:t>
            </a:r>
            <a:r>
              <a:rPr lang="ru-RU" sz="1800" b="1" dirty="0" smtClean="0"/>
              <a:t>, отсутствие  отношени</a:t>
            </a:r>
            <a:r>
              <a:rPr lang="ru-RU" sz="1800" dirty="0" smtClean="0"/>
              <a:t>й </a:t>
            </a:r>
            <a:r>
              <a:rPr lang="ru-RU" sz="1800" b="1" dirty="0" smtClean="0"/>
              <a:t>власти и подчинения</a:t>
            </a:r>
            <a:r>
              <a:rPr lang="ru-RU" sz="1800" dirty="0" smtClean="0"/>
              <a:t>.</a:t>
            </a:r>
          </a:p>
          <a:p>
            <a:pPr>
              <a:buAutoNum type="arabicPeriod"/>
            </a:pPr>
            <a:r>
              <a:rPr lang="ru-RU" sz="1800" dirty="0" smtClean="0"/>
              <a:t> Позитивное право регулирует поведение субъектов в основном с помощью приема право</a:t>
            </a:r>
            <a:r>
              <a:rPr lang="en-US" sz="1800" dirty="0" smtClean="0"/>
              <a:t> </a:t>
            </a:r>
            <a:r>
              <a:rPr lang="ru-RU" sz="1800" dirty="0" smtClean="0"/>
              <a:t>наделения, поэтому субъекты гражданского права приобретают и </a:t>
            </a:r>
            <a:r>
              <a:rPr lang="ru-RU" sz="1800" b="1" dirty="0" smtClean="0"/>
              <a:t>осуществляют свои права самостоятельно, по собственному усмотрению, на основе акта волеизъявления.</a:t>
            </a:r>
          </a:p>
          <a:p>
            <a:pPr>
              <a:buAutoNum type="arabicPeriod"/>
            </a:pPr>
            <a:r>
              <a:rPr lang="ru-RU" sz="1800" b="1" dirty="0" smtClean="0"/>
              <a:t>Конфликты между сторонами разрешаются на основе личной договоренности </a:t>
            </a:r>
            <a:r>
              <a:rPr lang="ru-RU" sz="1800" dirty="0" smtClean="0"/>
              <a:t>или судом, но не органами, связанными с одной из сторон административными и иными отношениями.</a:t>
            </a:r>
          </a:p>
          <a:p>
            <a:pPr>
              <a:buAutoNum type="arabicPeriod"/>
            </a:pPr>
            <a:r>
              <a:rPr lang="ru-RU" sz="1800" dirty="0" smtClean="0"/>
              <a:t> 4. Гражданско-правовая </a:t>
            </a:r>
            <a:r>
              <a:rPr lang="ru-RU" sz="1800" b="1" dirty="0" smtClean="0"/>
              <a:t>ответственность в основном носит имущественный и компенсационный характер</a:t>
            </a:r>
            <a:endParaRPr lang="ru-RU" sz="18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200"/>
            <a:ext cx="8229600" cy="457200"/>
          </a:xfrm>
        </p:spPr>
        <p:txBody>
          <a:bodyPr>
            <a:noAutofit/>
          </a:bodyPr>
          <a:lstStyle/>
          <a:p>
            <a:r>
              <a:rPr lang="ru-RU" sz="2800" dirty="0" smtClean="0"/>
              <a:t>Основания приобретения права собственности</a:t>
            </a:r>
            <a:endParaRPr lang="ru-RU" sz="2800" dirty="0"/>
          </a:p>
        </p:txBody>
      </p:sp>
      <p:sp>
        <p:nvSpPr>
          <p:cNvPr id="3" name="Содержимое 2"/>
          <p:cNvSpPr>
            <a:spLocks noGrp="1"/>
          </p:cNvSpPr>
          <p:nvPr>
            <p:ph idx="1"/>
          </p:nvPr>
        </p:nvSpPr>
        <p:spPr>
          <a:xfrm>
            <a:off x="228600" y="762000"/>
            <a:ext cx="8534400" cy="5867400"/>
          </a:xfrm>
        </p:spPr>
        <p:txBody>
          <a:bodyPr>
            <a:normAutofit/>
          </a:bodyPr>
          <a:lstStyle/>
          <a:p>
            <a:pPr>
              <a:buNone/>
            </a:pPr>
            <a:r>
              <a:rPr lang="ru-RU" sz="1800" dirty="0" smtClean="0"/>
              <a:t>     </a:t>
            </a:r>
            <a:r>
              <a:rPr lang="ru-RU" sz="1800" b="1" dirty="0" smtClean="0"/>
              <a:t>Производными признаются основания, связанные с переходом вещи (имущества) из собственности одного субъекта к другому, н</a:t>
            </a:r>
            <a:r>
              <a:rPr lang="ru-RU" sz="1800" dirty="0" smtClean="0"/>
              <a:t>а основе правопреемства или волеизъявления предшествующего собственника, являясь результатом договора, односторонней сделкой.</a:t>
            </a:r>
          </a:p>
          <a:p>
            <a:pPr>
              <a:buNone/>
            </a:pPr>
            <a:r>
              <a:rPr lang="ru-RU" sz="1800" dirty="0" smtClean="0"/>
              <a:t>     К ним относятся следующие основания:</a:t>
            </a:r>
          </a:p>
          <a:p>
            <a:pPr>
              <a:buNone/>
            </a:pPr>
            <a:r>
              <a:rPr lang="ru-RU" sz="1800" dirty="0" smtClean="0"/>
              <a:t>Приобретение права собственности по </a:t>
            </a:r>
            <a:r>
              <a:rPr lang="ru-RU" sz="1800" b="1" dirty="0" smtClean="0"/>
              <a:t>договору купли-продажи, мены, дарения или в результате иной сделки об отчуждении имущества.</a:t>
            </a:r>
            <a:r>
              <a:rPr lang="ru-RU" sz="1800" dirty="0" smtClean="0"/>
              <a:t/>
            </a:r>
            <a:br>
              <a:rPr lang="ru-RU" sz="1800" dirty="0" smtClean="0"/>
            </a:br>
            <a:r>
              <a:rPr lang="ru-RU" sz="1800" dirty="0" smtClean="0"/>
              <a:t>Приобретение права собственности на имущество юридического лица при его реорганизации.</a:t>
            </a:r>
            <a:br>
              <a:rPr lang="ru-RU" sz="1800" dirty="0" smtClean="0"/>
            </a:br>
            <a:r>
              <a:rPr lang="ru-RU" sz="1800" dirty="0" smtClean="0"/>
              <a:t>Наследование по завещанию или закону1.</a:t>
            </a:r>
            <a:br>
              <a:rPr lang="ru-RU" sz="1800" dirty="0" smtClean="0"/>
            </a:br>
            <a:r>
              <a:rPr lang="ru-RU" sz="1800" dirty="0" smtClean="0"/>
              <a:t>Приобретение права собственности членом жилищного, гаражного или иного потребительского кооператива на соответствующее помещение после внесения всей суммы паевого взноса. </a:t>
            </a:r>
          </a:p>
          <a:p>
            <a:pPr>
              <a:buNone/>
            </a:pPr>
            <a:r>
              <a:rPr lang="ru-RU" sz="1800" dirty="0" smtClean="0"/>
              <a:t> </a:t>
            </a:r>
            <a:r>
              <a:rPr lang="ru-RU" sz="1800" b="1" dirty="0" smtClean="0"/>
              <a:t>Право собственности прекращается </a:t>
            </a:r>
            <a:r>
              <a:rPr lang="ru-RU" sz="1800" dirty="0" smtClean="0"/>
              <a:t>при отчуждении  собственником своего имущества другим лицам, отказе от права собственности, гибели или уничтожении имущества, и при утрате права собственности на имущество. </a:t>
            </a:r>
          </a:p>
          <a:p>
            <a:pPr>
              <a:buNone/>
            </a:pPr>
            <a:r>
              <a:rPr lang="ru-RU" sz="1800" dirty="0" smtClean="0"/>
              <a:t> </a:t>
            </a:r>
            <a:r>
              <a:rPr lang="ru-RU" sz="1800" b="1" u="sng" dirty="0" smtClean="0"/>
              <a:t>Закон допускает принудительное изъятие  у собственника имущества.</a:t>
            </a:r>
            <a:endParaRPr lang="ru-RU" sz="1800" b="1" u="sng"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87362"/>
          </a:xfrm>
        </p:spPr>
        <p:txBody>
          <a:bodyPr>
            <a:normAutofit fontScale="90000"/>
          </a:bodyPr>
          <a:lstStyle/>
          <a:p>
            <a:r>
              <a:rPr lang="ru-RU" dirty="0" smtClean="0"/>
              <a:t>Способы защиты гражданских прав.</a:t>
            </a:r>
            <a:endParaRPr lang="ru-RU" dirty="0"/>
          </a:p>
        </p:txBody>
      </p:sp>
      <p:sp>
        <p:nvSpPr>
          <p:cNvPr id="3" name="Содержимое 2"/>
          <p:cNvSpPr>
            <a:spLocks noGrp="1"/>
          </p:cNvSpPr>
          <p:nvPr>
            <p:ph idx="1"/>
          </p:nvPr>
        </p:nvSpPr>
        <p:spPr>
          <a:xfrm>
            <a:off x="228600" y="990600"/>
            <a:ext cx="4800600" cy="5562600"/>
          </a:xfrm>
        </p:spPr>
        <p:txBody>
          <a:bodyPr/>
          <a:lstStyle/>
          <a:p>
            <a:pPr>
              <a:buNone/>
            </a:pPr>
            <a:r>
              <a:rPr lang="ru-RU" sz="1800" dirty="0" smtClean="0"/>
              <a:t> Это меры, направленные на восстановление нарушенного гражданского права.    Например:  </a:t>
            </a:r>
          </a:p>
          <a:p>
            <a:pPr>
              <a:buFontTx/>
              <a:buChar char="-"/>
            </a:pPr>
            <a:r>
              <a:rPr lang="ru-RU" sz="1800" dirty="0" smtClean="0"/>
              <a:t>Признание права  ( например, при утере документов)</a:t>
            </a:r>
          </a:p>
          <a:p>
            <a:pPr>
              <a:buFontTx/>
              <a:buChar char="-"/>
            </a:pPr>
            <a:r>
              <a:rPr lang="ru-RU" sz="1800" dirty="0" smtClean="0"/>
              <a:t>Восстановление права </a:t>
            </a:r>
          </a:p>
          <a:p>
            <a:pPr>
              <a:buNone/>
            </a:pPr>
            <a:r>
              <a:rPr lang="ru-RU" sz="1800" dirty="0" smtClean="0"/>
              <a:t> -     присуждение к исполнению обязанностей в натуре </a:t>
            </a:r>
          </a:p>
          <a:p>
            <a:pPr>
              <a:buNone/>
            </a:pPr>
            <a:r>
              <a:rPr lang="ru-RU" sz="1800" dirty="0" smtClean="0"/>
              <a:t> -     возмещение убытков  </a:t>
            </a:r>
          </a:p>
          <a:p>
            <a:pPr>
              <a:buNone/>
            </a:pPr>
            <a:r>
              <a:rPr lang="ru-RU" sz="1800" dirty="0" smtClean="0"/>
              <a:t> -     взыскание неустойки </a:t>
            </a:r>
          </a:p>
          <a:p>
            <a:pPr>
              <a:buNone/>
            </a:pPr>
            <a:r>
              <a:rPr lang="ru-RU" sz="1800" dirty="0" smtClean="0"/>
              <a:t> -     компенсация морального вреда </a:t>
            </a:r>
          </a:p>
          <a:p>
            <a:pPr>
              <a:buNone/>
            </a:pPr>
            <a:endParaRPr lang="ru-RU" sz="1800" dirty="0" smtClean="0"/>
          </a:p>
          <a:p>
            <a:pPr>
              <a:buNone/>
            </a:pPr>
            <a:r>
              <a:rPr lang="ru-RU" sz="1800" dirty="0" smtClean="0"/>
              <a:t> Любой субъект гражданских правоотношений имеет право защищать свои гражданские права как </a:t>
            </a:r>
            <a:r>
              <a:rPr lang="ru-RU" sz="1800" b="1" dirty="0" smtClean="0"/>
              <a:t>самостоятельно, так и через суд или другие государственные органы</a:t>
            </a:r>
            <a:r>
              <a:rPr lang="ru-RU" sz="1800" dirty="0" smtClean="0"/>
              <a:t>.</a:t>
            </a:r>
            <a:endParaRPr lang="ru-RU" sz="1800" dirty="0"/>
          </a:p>
        </p:txBody>
      </p:sp>
      <p:pic>
        <p:nvPicPr>
          <p:cNvPr id="4098" name="Picture 2" descr="C:\Users\Семен\Desktop\images (2).jpg"/>
          <p:cNvPicPr>
            <a:picLocks noChangeAspect="1" noChangeArrowheads="1"/>
          </p:cNvPicPr>
          <p:nvPr/>
        </p:nvPicPr>
        <p:blipFill>
          <a:blip r:embed="rId2"/>
          <a:srcRect/>
          <a:stretch>
            <a:fillRect/>
          </a:stretch>
        </p:blipFill>
        <p:spPr bwMode="auto">
          <a:xfrm>
            <a:off x="5638800" y="1143000"/>
            <a:ext cx="2857500" cy="2057400"/>
          </a:xfrm>
          <a:prstGeom prst="rect">
            <a:avLst/>
          </a:prstGeom>
          <a:noFill/>
        </p:spPr>
      </p:pic>
      <p:pic>
        <p:nvPicPr>
          <p:cNvPr id="4099" name="Picture 3" descr="C:\Users\Семен\Desktop\ca8e4484823fa3317119cbc9c919f5d1.jpg"/>
          <p:cNvPicPr>
            <a:picLocks noChangeAspect="1" noChangeArrowheads="1"/>
          </p:cNvPicPr>
          <p:nvPr/>
        </p:nvPicPr>
        <p:blipFill>
          <a:blip r:embed="rId3"/>
          <a:srcRect/>
          <a:stretch>
            <a:fillRect/>
          </a:stretch>
        </p:blipFill>
        <p:spPr bwMode="auto">
          <a:xfrm>
            <a:off x="4953000" y="4343400"/>
            <a:ext cx="4097867" cy="230505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87362"/>
          </a:xfrm>
        </p:spPr>
        <p:txBody>
          <a:bodyPr>
            <a:normAutofit fontScale="90000"/>
          </a:bodyPr>
          <a:lstStyle/>
          <a:p>
            <a:r>
              <a:rPr lang="ru-RU" dirty="0" smtClean="0"/>
              <a:t>Понятие сделки. </a:t>
            </a:r>
            <a:endParaRPr lang="ru-RU" dirty="0"/>
          </a:p>
        </p:txBody>
      </p:sp>
      <p:sp>
        <p:nvSpPr>
          <p:cNvPr id="3" name="Содержимое 2"/>
          <p:cNvSpPr>
            <a:spLocks noGrp="1"/>
          </p:cNvSpPr>
          <p:nvPr>
            <p:ph idx="1"/>
          </p:nvPr>
        </p:nvSpPr>
        <p:spPr>
          <a:xfrm>
            <a:off x="228600" y="990600"/>
            <a:ext cx="5562600" cy="5562600"/>
          </a:xfrm>
        </p:spPr>
        <p:txBody>
          <a:bodyPr>
            <a:normAutofit lnSpcReduction="10000"/>
          </a:bodyPr>
          <a:lstStyle/>
          <a:p>
            <a:pPr>
              <a:buNone/>
            </a:pPr>
            <a:r>
              <a:rPr lang="ru-RU" sz="1800" dirty="0" smtClean="0"/>
              <a:t>Сделка – действия граждан и юридических лиц, направленные на установление, изменение или прекращение  гражданских правоотношений. </a:t>
            </a:r>
          </a:p>
          <a:p>
            <a:pPr>
              <a:buNone/>
            </a:pPr>
            <a:r>
              <a:rPr lang="ru-RU" sz="1800" dirty="0" smtClean="0"/>
              <a:t>Сделка действительна, если соответствует условиям </a:t>
            </a:r>
          </a:p>
          <a:p>
            <a:pPr>
              <a:buNone/>
            </a:pPr>
            <a:r>
              <a:rPr lang="ru-RU" sz="1800" b="1" dirty="0" smtClean="0"/>
              <a:t>     Условия действительности сделок:</a:t>
            </a:r>
            <a:endParaRPr lang="ru-RU" sz="1800" dirty="0" smtClean="0"/>
          </a:p>
          <a:p>
            <a:pPr>
              <a:buNone/>
            </a:pPr>
            <a:r>
              <a:rPr lang="ru-RU" sz="1800" dirty="0" smtClean="0"/>
              <a:t>    1. законность содержания (сделка не должна противоречить никаким </a:t>
            </a:r>
            <a:r>
              <a:rPr lang="ru-RU" sz="1800" dirty="0" smtClean="0">
                <a:hlinkClick r:id="rId2"/>
              </a:rPr>
              <a:t>нормативным актам</a:t>
            </a:r>
            <a:r>
              <a:rPr lang="ru-RU" sz="1800" dirty="0" smtClean="0"/>
              <a:t>);</a:t>
            </a:r>
          </a:p>
          <a:p>
            <a:pPr>
              <a:buNone/>
            </a:pPr>
            <a:r>
              <a:rPr lang="ru-RU" sz="1800" dirty="0" smtClean="0"/>
              <a:t>    2. правоспособность и </a:t>
            </a:r>
            <a:r>
              <a:rPr lang="ru-RU" sz="1800" dirty="0" smtClean="0">
                <a:hlinkClick r:id="rId3"/>
              </a:rPr>
              <a:t>дееспособность</a:t>
            </a:r>
            <a:r>
              <a:rPr lang="ru-RU" sz="1800" dirty="0" smtClean="0"/>
              <a:t> участников;</a:t>
            </a:r>
          </a:p>
          <a:p>
            <a:pPr>
              <a:buNone/>
            </a:pPr>
            <a:r>
              <a:rPr lang="ru-RU" sz="1800" dirty="0" smtClean="0"/>
              <a:t>    3.соответствие воли волеизъявлению, т. е. лицо реально будет стремиться к достижению результата;</a:t>
            </a:r>
          </a:p>
          <a:p>
            <a:pPr>
              <a:buNone/>
            </a:pPr>
            <a:r>
              <a:rPr lang="ru-RU" sz="1800" dirty="0" smtClean="0"/>
              <a:t>    4. соблюдение формы.</a:t>
            </a:r>
          </a:p>
          <a:p>
            <a:r>
              <a:rPr lang="ru-RU" sz="1800" dirty="0" smtClean="0"/>
              <a:t>Сделки должны совершаться в простой письменной форме, за исключением сделок, требующих нотариального удостоверения. Соблюдение простой письменной формы не требуется для сделок, которые могут быть совершены устно. В </a:t>
            </a:r>
            <a:r>
              <a:rPr lang="ru-RU" sz="1800" dirty="0" smtClean="0">
                <a:hlinkClick r:id="rId4"/>
              </a:rPr>
              <a:t>гражданском праве</a:t>
            </a:r>
            <a:r>
              <a:rPr lang="ru-RU" sz="1800" dirty="0" smtClean="0"/>
              <a:t> существует деление </a:t>
            </a:r>
            <a:r>
              <a:rPr lang="ru-RU" sz="1800" dirty="0" smtClean="0">
                <a:hlinkClick r:id="rId5"/>
              </a:rPr>
              <a:t>недействительных сделок</a:t>
            </a:r>
            <a:r>
              <a:rPr lang="ru-RU" sz="1800" dirty="0" smtClean="0"/>
              <a:t> на </a:t>
            </a:r>
            <a:r>
              <a:rPr lang="ru-RU" sz="1800" b="1" dirty="0" err="1" smtClean="0"/>
              <a:t>оспоримые</a:t>
            </a:r>
            <a:r>
              <a:rPr lang="ru-RU" sz="1800" dirty="0" smtClean="0"/>
              <a:t> и </a:t>
            </a:r>
            <a:r>
              <a:rPr lang="ru-RU" sz="1800" b="1" dirty="0" smtClean="0"/>
              <a:t>ничтожные.</a:t>
            </a:r>
            <a:endParaRPr lang="ru-RU" sz="1800" dirty="0"/>
          </a:p>
        </p:txBody>
      </p:sp>
      <p:pic>
        <p:nvPicPr>
          <p:cNvPr id="5123" name="Picture 3" descr="C:\Users\Семен\Desktop\sdelka-chto-takoe.jpg"/>
          <p:cNvPicPr>
            <a:picLocks noChangeAspect="1" noChangeArrowheads="1"/>
          </p:cNvPicPr>
          <p:nvPr/>
        </p:nvPicPr>
        <p:blipFill>
          <a:blip r:embed="rId6"/>
          <a:srcRect/>
          <a:stretch>
            <a:fillRect/>
          </a:stretch>
        </p:blipFill>
        <p:spPr bwMode="auto">
          <a:xfrm>
            <a:off x="5222953" y="3962400"/>
            <a:ext cx="3921047" cy="24384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685800"/>
          </a:xfrm>
        </p:spPr>
        <p:txBody>
          <a:bodyPr>
            <a:normAutofit fontScale="90000"/>
          </a:bodyPr>
          <a:lstStyle/>
          <a:p>
            <a:r>
              <a:rPr lang="ru-RU" dirty="0" smtClean="0"/>
              <a:t>Недействительность сделок</a:t>
            </a:r>
            <a:endParaRPr lang="ru-RU" dirty="0"/>
          </a:p>
        </p:txBody>
      </p:sp>
      <p:sp>
        <p:nvSpPr>
          <p:cNvPr id="3" name="Содержимое 2"/>
          <p:cNvSpPr>
            <a:spLocks noGrp="1"/>
          </p:cNvSpPr>
          <p:nvPr>
            <p:ph idx="1"/>
          </p:nvPr>
        </p:nvSpPr>
        <p:spPr>
          <a:xfrm>
            <a:off x="457200" y="838200"/>
            <a:ext cx="8229600" cy="5715000"/>
          </a:xfrm>
        </p:spPr>
        <p:txBody>
          <a:bodyPr>
            <a:normAutofit lnSpcReduction="10000"/>
          </a:bodyPr>
          <a:lstStyle/>
          <a:p>
            <a:pPr>
              <a:buNone/>
            </a:pPr>
            <a:r>
              <a:rPr lang="ru-RU" b="1" dirty="0" smtClean="0"/>
              <a:t>    </a:t>
            </a:r>
            <a:r>
              <a:rPr lang="ru-RU" sz="1700" b="1" dirty="0" err="1" smtClean="0"/>
              <a:t>Оспоримые</a:t>
            </a:r>
            <a:r>
              <a:rPr lang="ru-RU" sz="1700" b="1" dirty="0" smtClean="0"/>
              <a:t> сделки</a:t>
            </a:r>
            <a:r>
              <a:rPr lang="ru-RU" sz="1700" dirty="0" smtClean="0"/>
              <a:t> – </a:t>
            </a:r>
            <a:r>
              <a:rPr lang="ru-RU" sz="1700" dirty="0" err="1" smtClean="0"/>
              <a:t>сделки</a:t>
            </a:r>
            <a:r>
              <a:rPr lang="ru-RU" sz="1700" dirty="0" smtClean="0"/>
              <a:t>, порождающие предусмотренные юридические последствия, обязательные для сторон и третьих лиц, но в силу обстоятельств могущие быть признанными недействительными и оспорены. </a:t>
            </a:r>
            <a:r>
              <a:rPr lang="ru-RU" sz="1700" b="1" dirty="0" smtClean="0"/>
              <a:t>Ничтожные сделки</a:t>
            </a:r>
            <a:r>
              <a:rPr lang="ru-RU" sz="1700" dirty="0" smtClean="0"/>
              <a:t> с </a:t>
            </a:r>
            <a:r>
              <a:rPr lang="ru-RU" sz="1700" b="1" dirty="0" smtClean="0"/>
              <a:t>самого начала не порождают никаких последствий, предусмотренных сторонами в сделке, они недействительны независимо от желания сторон </a:t>
            </a:r>
            <a:r>
              <a:rPr lang="ru-RU" sz="1700" dirty="0" smtClean="0"/>
              <a:t>(например, ничтожной признается сделка, направленная на ограничение правоспособности </a:t>
            </a:r>
            <a:r>
              <a:rPr lang="ru-RU" sz="1700" dirty="0" smtClean="0">
                <a:hlinkClick r:id="rId2"/>
              </a:rPr>
              <a:t>гражданина</a:t>
            </a:r>
            <a:r>
              <a:rPr lang="ru-RU" sz="1700" dirty="0" smtClean="0"/>
              <a:t>). Закон выделяет следующие </a:t>
            </a:r>
            <a:r>
              <a:rPr lang="ru-RU" sz="1700" b="1" dirty="0" smtClean="0"/>
              <a:t>виды недействительных сделок:</a:t>
            </a:r>
            <a:endParaRPr lang="ru-RU" sz="1700" dirty="0" smtClean="0"/>
          </a:p>
          <a:p>
            <a:pPr>
              <a:buNone/>
            </a:pPr>
            <a:r>
              <a:rPr lang="ru-RU" sz="1700" dirty="0" smtClean="0"/>
              <a:t>       а) сделки, не соответствующие закону или иным правовым актам;</a:t>
            </a:r>
            <a:br>
              <a:rPr lang="ru-RU" sz="1700" dirty="0" smtClean="0"/>
            </a:br>
            <a:r>
              <a:rPr lang="ru-RU" sz="1700" dirty="0" smtClean="0"/>
              <a:t>б) совершенные с целью, противной основам </a:t>
            </a:r>
            <a:r>
              <a:rPr lang="ru-RU" sz="1700" dirty="0" smtClean="0">
                <a:hlinkClick r:id="rId3"/>
              </a:rPr>
              <a:t>правопорядка</a:t>
            </a:r>
            <a:r>
              <a:rPr lang="ru-RU" sz="1700" dirty="0" smtClean="0"/>
              <a:t> и нравственности;</a:t>
            </a:r>
            <a:br>
              <a:rPr lang="ru-RU" sz="1700" dirty="0" smtClean="0"/>
            </a:br>
            <a:r>
              <a:rPr lang="ru-RU" sz="1700" dirty="0" smtClean="0"/>
              <a:t>в) мнимые и притворные сделки. Мнимая – сделка, совершаемая без намерения создать соответствующие ей правовые последствия. Притворная – сделка, совершаемая с целью прикрытия другой сделки; </a:t>
            </a:r>
          </a:p>
          <a:p>
            <a:pPr>
              <a:buNone/>
            </a:pPr>
            <a:r>
              <a:rPr lang="ru-RU" sz="1700" dirty="0" smtClean="0"/>
              <a:t>       г)  Сделки с пороком воли : </a:t>
            </a:r>
            <a:r>
              <a:rPr lang="ru-RU" sz="1800" dirty="0" smtClean="0"/>
              <a:t>совершенные под влиянием заблуждения; совершенные под влиянием обмана, насилия, угрозы, злонамеренного соглашения представителя одной стороны с другой стороной или стечения тяжелых обстоятельств; </a:t>
            </a:r>
          </a:p>
          <a:p>
            <a:pPr>
              <a:buNone/>
            </a:pPr>
            <a:endParaRPr lang="ru-RU" sz="1800" dirty="0" smtClean="0"/>
          </a:p>
          <a:p>
            <a:pPr>
              <a:buNone/>
            </a:pPr>
            <a:r>
              <a:rPr lang="ru-RU" sz="1800" dirty="0" smtClean="0"/>
              <a:t>   Сделка, совершенная </a:t>
            </a:r>
            <a:r>
              <a:rPr lang="ru-RU" sz="1800" dirty="0" smtClean="0">
                <a:hlinkClick r:id="rId4"/>
              </a:rPr>
              <a:t>юридическим лицом</a:t>
            </a:r>
            <a:r>
              <a:rPr lang="ru-RU" sz="1800" dirty="0" smtClean="0"/>
              <a:t>, будет недействительной, если она выходит за пределы специальной правоспособности юридического лица или совершена органами юридического лица с превышением их полномочий. </a:t>
            </a:r>
            <a:endParaRPr lang="ru-RU" sz="17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87362"/>
          </a:xfrm>
        </p:spPr>
        <p:txBody>
          <a:bodyPr>
            <a:normAutofit fontScale="90000"/>
          </a:bodyPr>
          <a:lstStyle/>
          <a:p>
            <a:r>
              <a:rPr lang="ru-RU" dirty="0" smtClean="0"/>
              <a:t>Виды сделок</a:t>
            </a:r>
            <a:endParaRPr lang="ru-RU" dirty="0"/>
          </a:p>
        </p:txBody>
      </p:sp>
      <p:sp>
        <p:nvSpPr>
          <p:cNvPr id="3" name="Содержимое 2"/>
          <p:cNvSpPr>
            <a:spLocks noGrp="1"/>
          </p:cNvSpPr>
          <p:nvPr>
            <p:ph idx="1"/>
          </p:nvPr>
        </p:nvSpPr>
        <p:spPr>
          <a:xfrm>
            <a:off x="152400" y="914400"/>
            <a:ext cx="5791200" cy="5638800"/>
          </a:xfrm>
        </p:spPr>
        <p:txBody>
          <a:bodyPr>
            <a:normAutofit fontScale="92500" lnSpcReduction="10000"/>
          </a:bodyPr>
          <a:lstStyle/>
          <a:p>
            <a:pPr>
              <a:buNone/>
            </a:pPr>
            <a:r>
              <a:rPr lang="ru-RU" dirty="0" smtClean="0"/>
              <a:t>  </a:t>
            </a:r>
            <a:r>
              <a:rPr lang="ru-RU" sz="1800" dirty="0" smtClean="0"/>
              <a:t>Виды сделок : </a:t>
            </a:r>
          </a:p>
          <a:p>
            <a:pPr>
              <a:buNone/>
            </a:pPr>
            <a:r>
              <a:rPr lang="ru-RU" sz="1800" dirty="0" smtClean="0"/>
              <a:t> 1. Односторонние ( завещание), </a:t>
            </a:r>
            <a:r>
              <a:rPr lang="ru-RU" sz="1800" dirty="0" err="1" smtClean="0"/>
              <a:t>дву</a:t>
            </a:r>
            <a:r>
              <a:rPr lang="ru-RU" sz="1800" dirty="0" smtClean="0"/>
              <a:t> – и многосторонние; </a:t>
            </a:r>
          </a:p>
          <a:p>
            <a:pPr>
              <a:buNone/>
            </a:pPr>
            <a:r>
              <a:rPr lang="ru-RU" sz="1800" dirty="0" smtClean="0"/>
              <a:t> 2. Возмездные и безвозмездные  </a:t>
            </a:r>
          </a:p>
          <a:p>
            <a:pPr>
              <a:buNone/>
            </a:pPr>
            <a:r>
              <a:rPr lang="ru-RU" sz="1800" dirty="0" smtClean="0"/>
              <a:t> 3. Устные, простые письменные и нотариальные ( по форме). Несоблюдение формы сделки может привести к признанию её недействительной. </a:t>
            </a:r>
          </a:p>
          <a:p>
            <a:pPr>
              <a:buNone/>
            </a:pPr>
            <a:endParaRPr lang="ru-RU" sz="1800" dirty="0" smtClean="0"/>
          </a:p>
          <a:p>
            <a:pPr>
              <a:buNone/>
            </a:pPr>
            <a:r>
              <a:rPr lang="ru-RU" sz="1800" dirty="0" smtClean="0"/>
              <a:t> </a:t>
            </a:r>
            <a:r>
              <a:rPr lang="ru-RU" sz="1800" b="1" dirty="0" smtClean="0"/>
              <a:t>Общий срок исковой давности составляет 3 года.  </a:t>
            </a:r>
          </a:p>
          <a:p>
            <a:pPr>
              <a:buNone/>
            </a:pPr>
            <a:r>
              <a:rPr lang="ru-RU" sz="1800" dirty="0" smtClean="0"/>
              <a:t>В случаях, когда недействительная сделка исполнена полностью или в какой-то части, возможно применение двусторонней реституции, односторонней реституции или неприменение реституции. </a:t>
            </a:r>
            <a:r>
              <a:rPr lang="ru-RU" sz="1800" b="1" dirty="0" smtClean="0"/>
              <a:t>Двусторонняя реституция</a:t>
            </a:r>
            <a:r>
              <a:rPr lang="ru-RU" sz="1800" dirty="0" smtClean="0"/>
              <a:t> – восстановление сторон в прежнее положение. </a:t>
            </a:r>
            <a:r>
              <a:rPr lang="ru-RU" sz="1800" b="1" dirty="0" smtClean="0"/>
              <a:t>Односторонняя реституция</a:t>
            </a:r>
            <a:r>
              <a:rPr lang="ru-RU" sz="1800" dirty="0" smtClean="0"/>
              <a:t> – восстановление в первоначальное положение только </a:t>
            </a:r>
            <a:r>
              <a:rPr lang="ru-RU" sz="1800" dirty="0" smtClean="0">
                <a:hlinkClick r:id="rId2"/>
              </a:rPr>
              <a:t>потерпевшей</a:t>
            </a:r>
            <a:r>
              <a:rPr lang="ru-RU" sz="1800" dirty="0" smtClean="0"/>
              <a:t> стороны. </a:t>
            </a:r>
            <a:r>
              <a:rPr lang="ru-RU" sz="1800" b="1" dirty="0" smtClean="0"/>
              <a:t>Неприменение реституции</a:t>
            </a:r>
            <a:r>
              <a:rPr lang="ru-RU" sz="1800" dirty="0" smtClean="0"/>
              <a:t> характерно для случаев, когда обе стороны виновны, обе действовали с </a:t>
            </a:r>
            <a:r>
              <a:rPr lang="ru-RU" sz="1800" dirty="0" smtClean="0">
                <a:hlinkClick r:id="rId3"/>
              </a:rPr>
              <a:t>умыслом</a:t>
            </a:r>
            <a:r>
              <a:rPr lang="ru-RU" sz="1800" dirty="0" smtClean="0"/>
              <a:t>, и поэтому обе должны нести невыгодные последствия по заключенной ими, а затем признанной недействительной сделке.</a:t>
            </a:r>
          </a:p>
          <a:p>
            <a:pPr>
              <a:buNone/>
            </a:pPr>
            <a:endParaRPr lang="ru-RU" sz="1800" dirty="0" smtClean="0"/>
          </a:p>
          <a:p>
            <a:pPr>
              <a:buNone/>
            </a:pPr>
            <a:endParaRPr lang="ru-RU" sz="1800" dirty="0"/>
          </a:p>
        </p:txBody>
      </p:sp>
      <p:pic>
        <p:nvPicPr>
          <p:cNvPr id="6146" name="Picture 2" descr="C:\Users\Семен\Desktop\download.jpg"/>
          <p:cNvPicPr>
            <a:picLocks noChangeAspect="1" noChangeArrowheads="1"/>
          </p:cNvPicPr>
          <p:nvPr/>
        </p:nvPicPr>
        <p:blipFill>
          <a:blip r:embed="rId4"/>
          <a:srcRect/>
          <a:stretch>
            <a:fillRect/>
          </a:stretch>
        </p:blipFill>
        <p:spPr bwMode="auto">
          <a:xfrm>
            <a:off x="6096000" y="1143000"/>
            <a:ext cx="2819400" cy="2057400"/>
          </a:xfrm>
          <a:prstGeom prst="rect">
            <a:avLst/>
          </a:prstGeom>
          <a:noFill/>
        </p:spPr>
      </p:pic>
      <p:pic>
        <p:nvPicPr>
          <p:cNvPr id="6147" name="Picture 3" descr="C:\Users\Семен\Desktop\Predstavitelstvo-na-storone-dolzhnika-1Logo.jpg"/>
          <p:cNvPicPr>
            <a:picLocks noChangeAspect="1" noChangeArrowheads="1"/>
          </p:cNvPicPr>
          <p:nvPr/>
        </p:nvPicPr>
        <p:blipFill>
          <a:blip r:embed="rId5"/>
          <a:srcRect/>
          <a:stretch>
            <a:fillRect/>
          </a:stretch>
        </p:blipFill>
        <p:spPr bwMode="auto">
          <a:xfrm>
            <a:off x="5943600" y="3505200"/>
            <a:ext cx="3200400" cy="32004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381000"/>
          </a:xfrm>
        </p:spPr>
        <p:txBody>
          <a:bodyPr>
            <a:normAutofit fontScale="90000"/>
          </a:bodyPr>
          <a:lstStyle/>
          <a:p>
            <a:r>
              <a:rPr lang="ru-RU" b="1" dirty="0" smtClean="0"/>
              <a:t>Понятие и значение наследования</a:t>
            </a:r>
          </a:p>
        </p:txBody>
      </p:sp>
      <p:sp>
        <p:nvSpPr>
          <p:cNvPr id="3" name="Содержимое 2"/>
          <p:cNvSpPr>
            <a:spLocks noGrp="1"/>
          </p:cNvSpPr>
          <p:nvPr>
            <p:ph idx="1"/>
          </p:nvPr>
        </p:nvSpPr>
        <p:spPr>
          <a:xfrm>
            <a:off x="0" y="609600"/>
            <a:ext cx="5334000" cy="6096000"/>
          </a:xfrm>
        </p:spPr>
        <p:txBody>
          <a:bodyPr>
            <a:normAutofit fontScale="92500" lnSpcReduction="20000"/>
          </a:bodyPr>
          <a:lstStyle/>
          <a:p>
            <a:pPr>
              <a:buNone/>
            </a:pPr>
            <a:r>
              <a:rPr lang="ru-RU" sz="1600" dirty="0" smtClean="0"/>
              <a:t>    Право наследования гарантируется Конституцией РФ и входит в число основных прав человека (ч. 4 ст. 35). Наследственное право неразрывно связано с правом частной собственности граждан РФ, гарантирует свободу завещания, позволяющую гражданам по своему усмотрению распорядиться имуществом на случай смерти, в рамках, предусмотренных законом, оберегает интересы несовершеннолетних детей. </a:t>
            </a:r>
          </a:p>
          <a:p>
            <a:pPr>
              <a:buNone/>
            </a:pPr>
            <a:r>
              <a:rPr lang="ru-RU" sz="1600" dirty="0" smtClean="0"/>
              <a:t>   Наследственное правопреемство является</a:t>
            </a:r>
            <a:r>
              <a:rPr lang="ru-RU" sz="1600" b="1" dirty="0" smtClean="0"/>
              <a:t> универсальным (общим).</a:t>
            </a:r>
            <a:r>
              <a:rPr lang="ru-RU" sz="1600" dirty="0" smtClean="0"/>
              <a:t> Это означает, что наследство, т. е. совокупность прав и обязанностей наследодателя, переходит к наследнику в неизменном виде </a:t>
            </a:r>
            <a:r>
              <a:rPr lang="ru-RU" sz="1600" b="1" dirty="0" smtClean="0"/>
              <a:t>как единое целое в один и тот же момент. При принятии наследства наследник становится носителем прав и обязанностей, переходящих </a:t>
            </a:r>
            <a:r>
              <a:rPr lang="ru-RU" sz="1600" dirty="0" smtClean="0"/>
              <a:t>к нему в порядке наследования с момента открытия наследства независимо от времени его фактического принятия, а также от момента государственной регистрации права наследника на это имущество, когда такое право подлежит регистрации (п. 4 ст. 1152 ГК РФ).</a:t>
            </a:r>
          </a:p>
          <a:p>
            <a:pPr>
              <a:buNone/>
            </a:pPr>
            <a:r>
              <a:rPr lang="ru-RU" sz="1600" dirty="0" smtClean="0"/>
              <a:t>   Переход наследства к наследнику как </a:t>
            </a:r>
            <a:r>
              <a:rPr lang="ru-RU" sz="1900" b="1" dirty="0" smtClean="0"/>
              <a:t>единого целого означает, что он не имеет права принять только какую-либо часть наследства, например право собственности на квартиру, а от принятия прав и обязанностей по авторскому договору отказаться. Наследство может быть принято только как единое целое, в его составе могут оказаться даже такие права и обязанности наследодателя, о которых наследник не имел представления.</a:t>
            </a:r>
          </a:p>
          <a:p>
            <a:pPr>
              <a:buNone/>
            </a:pPr>
            <a:endParaRPr lang="ru-RU" sz="1600" dirty="0" smtClean="0"/>
          </a:p>
          <a:p>
            <a:endParaRPr lang="ru-RU" dirty="0"/>
          </a:p>
        </p:txBody>
      </p:sp>
      <p:pic>
        <p:nvPicPr>
          <p:cNvPr id="4" name="Picture 2" descr="C:\Users\Семен\Desktop\images.jpg"/>
          <p:cNvPicPr>
            <a:picLocks noChangeAspect="1" noChangeArrowheads="1"/>
          </p:cNvPicPr>
          <p:nvPr/>
        </p:nvPicPr>
        <p:blipFill>
          <a:blip r:embed="rId2"/>
          <a:srcRect/>
          <a:stretch>
            <a:fillRect/>
          </a:stretch>
        </p:blipFill>
        <p:spPr bwMode="auto">
          <a:xfrm>
            <a:off x="5105400" y="2057400"/>
            <a:ext cx="3905250" cy="264795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381000"/>
          </a:xfrm>
        </p:spPr>
        <p:txBody>
          <a:bodyPr>
            <a:normAutofit fontScale="90000"/>
          </a:bodyPr>
          <a:lstStyle/>
          <a:p>
            <a:r>
              <a:rPr lang="ru-RU" dirty="0" smtClean="0"/>
              <a:t>Порядок наследования</a:t>
            </a:r>
            <a:endParaRPr lang="ru-RU" dirty="0"/>
          </a:p>
        </p:txBody>
      </p:sp>
      <p:sp>
        <p:nvSpPr>
          <p:cNvPr id="3" name="Содержимое 2"/>
          <p:cNvSpPr>
            <a:spLocks noGrp="1"/>
          </p:cNvSpPr>
          <p:nvPr>
            <p:ph idx="1"/>
          </p:nvPr>
        </p:nvSpPr>
        <p:spPr>
          <a:xfrm>
            <a:off x="228600" y="838200"/>
            <a:ext cx="5791200" cy="5715000"/>
          </a:xfrm>
        </p:spPr>
        <p:txBody>
          <a:bodyPr>
            <a:normAutofit fontScale="92500" lnSpcReduction="10000"/>
          </a:bodyPr>
          <a:lstStyle/>
          <a:p>
            <a:pPr>
              <a:buNone/>
            </a:pPr>
            <a:r>
              <a:rPr lang="ru-RU" sz="1800" dirty="0" smtClean="0"/>
              <a:t>Традиционно для российского наследственного права присущи два основания наследования:</a:t>
            </a:r>
            <a:r>
              <a:rPr lang="ru-RU" sz="1800" b="1" dirty="0" smtClean="0"/>
              <a:t> по завещанию</a:t>
            </a:r>
            <a:r>
              <a:rPr lang="ru-RU" sz="1800" dirty="0" smtClean="0"/>
              <a:t> и</a:t>
            </a:r>
            <a:r>
              <a:rPr lang="ru-RU" sz="1800" b="1" dirty="0" smtClean="0"/>
              <a:t> по закону</a:t>
            </a:r>
            <a:r>
              <a:rPr lang="ru-RU" sz="1800" dirty="0" smtClean="0"/>
              <a:t> (ст. 1111 ГК РФ). </a:t>
            </a:r>
          </a:p>
          <a:p>
            <a:pPr>
              <a:buNone/>
            </a:pPr>
            <a:r>
              <a:rPr lang="ru-RU" sz="1800" b="1" dirty="0" smtClean="0"/>
              <a:t>Временем открытый наследства,</a:t>
            </a:r>
            <a:r>
              <a:rPr lang="ru-RU" sz="1800" dirty="0" smtClean="0"/>
              <a:t> согласно п. 1 ст. 1114 ГК РФ является день смерти гражданина.  </a:t>
            </a:r>
          </a:p>
          <a:p>
            <a:pPr>
              <a:buNone/>
            </a:pPr>
            <a:r>
              <a:rPr lang="ru-RU" sz="1800" b="1" dirty="0" smtClean="0"/>
              <a:t>Местом открытия наследства</a:t>
            </a:r>
            <a:r>
              <a:rPr lang="ru-RU" sz="1800" dirty="0" smtClean="0"/>
              <a:t> является последнее место жительства наследодателя.  </a:t>
            </a:r>
          </a:p>
          <a:p>
            <a:pPr>
              <a:buNone/>
            </a:pPr>
            <a:r>
              <a:rPr lang="ru-RU" sz="1800" b="1" dirty="0" smtClean="0"/>
              <a:t> Недостойные наследники</a:t>
            </a:r>
          </a:p>
          <a:p>
            <a:pPr>
              <a:buNone/>
            </a:pPr>
            <a:r>
              <a:rPr lang="ru-RU" sz="1800" dirty="0" smtClean="0"/>
              <a:t>     Согласно ст. 1117 ГК РФ не наследуют ни по закону, ни завещанию граждане, которые своими </a:t>
            </a:r>
            <a:r>
              <a:rPr lang="ru-RU" sz="1800" b="1" dirty="0" smtClean="0"/>
              <a:t>умышленными противоправными действиями, направленными против наследодателя или кого-либо из наследников, а также лица, чьи действия были направлены против осуществления последней воли наследодателя, выраженной в завещании. </a:t>
            </a:r>
          </a:p>
          <a:p>
            <a:pPr>
              <a:buNone/>
            </a:pPr>
            <a:r>
              <a:rPr lang="ru-RU" sz="1800" b="1" dirty="0" smtClean="0"/>
              <a:t>Не наследуют род</a:t>
            </a:r>
            <a:r>
              <a:rPr lang="ru-RU" sz="1800" dirty="0" smtClean="0"/>
              <a:t>ители после детей, в отношении которых они были в судебном порядке </a:t>
            </a:r>
            <a:r>
              <a:rPr lang="ru-RU" sz="1800" b="1" dirty="0" smtClean="0"/>
              <a:t>лишены родительских</a:t>
            </a:r>
            <a:r>
              <a:rPr lang="ru-RU" sz="1800" dirty="0" smtClean="0"/>
              <a:t> </a:t>
            </a:r>
            <a:r>
              <a:rPr lang="ru-RU" sz="1800" b="1" dirty="0" smtClean="0"/>
              <a:t>прав и не восстановлены в этих правах ко времени открытия наследства</a:t>
            </a:r>
            <a:r>
              <a:rPr lang="ru-RU" sz="1800" dirty="0" smtClean="0"/>
              <a:t>. На основании решения суда могут быть отстранены от наследства лица, которые злостно уклонялись от своих обязанностей по содержанию наследодателя.</a:t>
            </a:r>
            <a:endParaRPr lang="ru-RU" sz="1800" b="1" dirty="0" smtClean="0"/>
          </a:p>
          <a:p>
            <a:pPr>
              <a:buNone/>
            </a:pPr>
            <a:endParaRPr lang="ru-RU" sz="1800" dirty="0"/>
          </a:p>
        </p:txBody>
      </p:sp>
      <p:pic>
        <p:nvPicPr>
          <p:cNvPr id="7170" name="Picture 2" descr="C:\Users\Семен\Desktop\image002-8.jpg"/>
          <p:cNvPicPr>
            <a:picLocks noChangeAspect="1" noChangeArrowheads="1"/>
          </p:cNvPicPr>
          <p:nvPr/>
        </p:nvPicPr>
        <p:blipFill>
          <a:blip r:embed="rId2"/>
          <a:srcRect/>
          <a:stretch>
            <a:fillRect/>
          </a:stretch>
        </p:blipFill>
        <p:spPr bwMode="auto">
          <a:xfrm>
            <a:off x="5829390" y="3505200"/>
            <a:ext cx="3314610" cy="1752600"/>
          </a:xfrm>
          <a:prstGeom prst="rect">
            <a:avLst/>
          </a:prstGeom>
          <a:noFill/>
        </p:spPr>
      </p:pic>
      <p:pic>
        <p:nvPicPr>
          <p:cNvPr id="7171" name="Picture 3" descr="C:\Users\Семен\Desktop\2f1755f160acc702f211562853e6c4f4-800x.jpg"/>
          <p:cNvPicPr>
            <a:picLocks noChangeAspect="1" noChangeArrowheads="1"/>
          </p:cNvPicPr>
          <p:nvPr/>
        </p:nvPicPr>
        <p:blipFill>
          <a:blip r:embed="rId3" cstate="print"/>
          <a:srcRect/>
          <a:stretch>
            <a:fillRect/>
          </a:stretch>
        </p:blipFill>
        <p:spPr bwMode="auto">
          <a:xfrm>
            <a:off x="5943600" y="685800"/>
            <a:ext cx="3200400" cy="24003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1162"/>
          </a:xfrm>
        </p:spPr>
        <p:txBody>
          <a:bodyPr>
            <a:normAutofit fontScale="90000"/>
          </a:bodyPr>
          <a:lstStyle/>
          <a:p>
            <a:r>
              <a:rPr lang="ru-RU" dirty="0" smtClean="0"/>
              <a:t>Очереди наследования по закону</a:t>
            </a:r>
            <a:endParaRPr lang="ru-RU" dirty="0"/>
          </a:p>
        </p:txBody>
      </p:sp>
      <p:sp>
        <p:nvSpPr>
          <p:cNvPr id="3" name="Содержимое 2"/>
          <p:cNvSpPr>
            <a:spLocks noGrp="1"/>
          </p:cNvSpPr>
          <p:nvPr>
            <p:ph idx="1"/>
          </p:nvPr>
        </p:nvSpPr>
        <p:spPr>
          <a:xfrm>
            <a:off x="304800" y="838200"/>
            <a:ext cx="8382000" cy="5715000"/>
          </a:xfrm>
        </p:spPr>
        <p:txBody>
          <a:bodyPr>
            <a:noAutofit/>
          </a:bodyPr>
          <a:lstStyle/>
          <a:p>
            <a:pPr>
              <a:buNone/>
            </a:pPr>
            <a:r>
              <a:rPr lang="ru-RU" sz="1400" dirty="0" smtClean="0"/>
              <a:t>       </a:t>
            </a:r>
            <a:r>
              <a:rPr lang="ru-RU" sz="1400" b="1" dirty="0" smtClean="0"/>
              <a:t>НАСЛЕДОВАНИЕ ПО ЗАКОНУ</a:t>
            </a:r>
          </a:p>
          <a:p>
            <a:pPr>
              <a:buNone/>
            </a:pPr>
            <a:r>
              <a:rPr lang="ru-RU" sz="1400" dirty="0" smtClean="0"/>
              <a:t>      Наследование по закону предусматривает передачу имущества наследодателя всем наследуемым родственникам, которые по закону делятся на несколько очередей. На сегодняшний день, на территории РФ установлены основных </a:t>
            </a:r>
            <a:r>
              <a:rPr lang="ru-RU" sz="1400" b="1" dirty="0" smtClean="0"/>
              <a:t>восемь очередей </a:t>
            </a:r>
            <a:r>
              <a:rPr lang="ru-RU" sz="1400" dirty="0" smtClean="0"/>
              <a:t>наследников по закону,</a:t>
            </a:r>
          </a:p>
          <a:p>
            <a:pPr>
              <a:buNone/>
            </a:pPr>
            <a:r>
              <a:rPr lang="ru-RU" sz="1400" dirty="0" smtClean="0"/>
              <a:t> 1. Родители, супруги и дети (равно как и внуки/их потомки по праву представления – наследники первой очереди;</a:t>
            </a:r>
          </a:p>
          <a:p>
            <a:pPr>
              <a:buNone/>
            </a:pPr>
            <a:r>
              <a:rPr lang="ru-RU" sz="1400" dirty="0" smtClean="0"/>
              <a:t> 2. Родные сестры и братья, бабушки и дедушки, племянницы и племянники – наследники второй очереди;</a:t>
            </a:r>
          </a:p>
          <a:p>
            <a:pPr>
              <a:buNone/>
            </a:pPr>
            <a:r>
              <a:rPr lang="ru-RU" sz="1400" dirty="0" smtClean="0"/>
              <a:t> 3. Родные тети и дяди, двоюродные сестры и братья – наследники третьей очереди;</a:t>
            </a:r>
          </a:p>
          <a:p>
            <a:pPr>
              <a:buNone/>
            </a:pPr>
            <a:r>
              <a:rPr lang="ru-RU" sz="1400" dirty="0" smtClean="0"/>
              <a:t> 4. Прабабушки и прадедушки – наследники четвертой очереди;</a:t>
            </a:r>
          </a:p>
          <a:p>
            <a:pPr>
              <a:buNone/>
            </a:pPr>
            <a:r>
              <a:rPr lang="ru-RU" sz="1400" dirty="0" smtClean="0"/>
              <a:t> 5. Дети племянницы и племянники, родные сестры и братья бабушек и дедушек – наследники пятой очереди</a:t>
            </a:r>
          </a:p>
          <a:p>
            <a:pPr>
              <a:buNone/>
            </a:pPr>
            <a:r>
              <a:rPr lang="ru-RU" sz="1400" dirty="0" smtClean="0"/>
              <a:t> 6. Двоюродные тети и дяди, внуки и дети племянников и сестер/братьев – наследники шестой очереди;</a:t>
            </a:r>
          </a:p>
          <a:p>
            <a:pPr>
              <a:buNone/>
            </a:pPr>
            <a:r>
              <a:rPr lang="ru-RU" sz="1400" dirty="0" smtClean="0"/>
              <a:t> 7. Падчерицы и пасынки, мачеха и отчим – наследники седьмой очереди;</a:t>
            </a:r>
          </a:p>
          <a:p>
            <a:pPr>
              <a:buNone/>
            </a:pPr>
            <a:r>
              <a:rPr lang="ru-RU" sz="1400" dirty="0" smtClean="0"/>
              <a:t>8. Восьмую очередь составляют наследники, являющиеся нетрудоспособными лицами, не менее одного года до смерти наследодателя состоявшие на его иждивении и проживающие с ним совместно, и не входящие в состав первых семи очередей. </a:t>
            </a:r>
          </a:p>
          <a:p>
            <a:pPr>
              <a:buNone/>
            </a:pPr>
            <a:r>
              <a:rPr lang="ru-RU" sz="1400" dirty="0" smtClean="0"/>
              <a:t>Все имущество, наследуемое по закону, делится между наследниками соответствующей очереди поровну, при этом наследником каждой очереди можно стать на условиях, что наследники предшествующей очереди не приняли наследство, отказались от него, утратили на него право либо отсутствуют.</a:t>
            </a:r>
          </a:p>
          <a:p>
            <a:pPr>
              <a:buNone/>
            </a:pPr>
            <a:endParaRPr lang="ru-RU" sz="1400" dirty="0" smtClean="0"/>
          </a:p>
          <a:p>
            <a:pPr>
              <a:buNone/>
            </a:pPr>
            <a:r>
              <a:rPr lang="ru-RU" sz="1400" dirty="0" smtClean="0"/>
              <a:t>Кроме того, в России наследуют по правам представления в случае, если наследник по закону умирает раньше наследодателя, либо одновременно с ним, тогда его потомки получают возможность наследовать имущество умершего</a:t>
            </a:r>
            <a:endParaRPr lang="ru-RU" sz="1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87362"/>
          </a:xfrm>
        </p:spPr>
        <p:txBody>
          <a:bodyPr>
            <a:normAutofit fontScale="90000"/>
          </a:bodyPr>
          <a:lstStyle/>
          <a:p>
            <a:r>
              <a:rPr lang="ru-RU" dirty="0" smtClean="0"/>
              <a:t>Сроки вступления в наследство</a:t>
            </a:r>
            <a:endParaRPr lang="ru-RU" dirty="0"/>
          </a:p>
        </p:txBody>
      </p:sp>
      <p:sp>
        <p:nvSpPr>
          <p:cNvPr id="3" name="Содержимое 2"/>
          <p:cNvSpPr>
            <a:spLocks noGrp="1"/>
          </p:cNvSpPr>
          <p:nvPr>
            <p:ph idx="1"/>
          </p:nvPr>
        </p:nvSpPr>
        <p:spPr>
          <a:xfrm>
            <a:off x="457200" y="762000"/>
            <a:ext cx="8229600" cy="5791200"/>
          </a:xfrm>
        </p:spPr>
        <p:txBody>
          <a:bodyPr>
            <a:normAutofit fontScale="70000" lnSpcReduction="20000"/>
          </a:bodyPr>
          <a:lstStyle/>
          <a:p>
            <a:pPr>
              <a:buNone/>
            </a:pPr>
            <a:r>
              <a:rPr lang="ru-RU" b="1" dirty="0" smtClean="0"/>
              <a:t>Вступить в права наследования гражданин должен в течении 6-ти </a:t>
            </a:r>
            <a:r>
              <a:rPr lang="ru-RU" dirty="0" smtClean="0"/>
              <a:t>месяцев с момента открытия наследства, </a:t>
            </a:r>
            <a:r>
              <a:rPr lang="ru-RU" b="1" dirty="0" smtClean="0"/>
              <a:t>по завершению этого периода наследник утрачивает право на получение наследства</a:t>
            </a:r>
            <a:r>
              <a:rPr lang="ru-RU" dirty="0" smtClean="0"/>
              <a:t>, за исключением случаев, когда он может озвучить уважительную причину несоблюдения законных сроков вступления в наследство, тогда суд может восстановить срок наследования  </a:t>
            </a:r>
          </a:p>
          <a:p>
            <a:pPr>
              <a:buNone/>
            </a:pPr>
            <a:r>
              <a:rPr lang="ru-RU" b="1" dirty="0" smtClean="0"/>
              <a:t>Обязательная доля в насл</a:t>
            </a:r>
            <a:r>
              <a:rPr lang="ru-RU" dirty="0" smtClean="0"/>
              <a:t>едстве. При составлении завещания закон обязывает завещателя выделить обязательную долю своим несовершеннолетним или нетрудоспособным детям, нетрудоспособному супругу или родителям, а также нетрудоспособным иждивенцам (ст. 1149 ГК РФ). Даже при несоблюдении данных норм закона, данная категория наследников независимо от завещания наследует не менее ½ доли имущества, которая причиталась бы им при наследовании по закону. Завещание, которое ущемляет права и интересы законных наследников, может быть оспорено в</a:t>
            </a:r>
            <a:endParaRPr lang="ru-R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Домашнее задание</a:t>
            </a:r>
            <a:endParaRPr lang="ru-RU"/>
          </a:p>
        </p:txBody>
      </p:sp>
      <p:sp>
        <p:nvSpPr>
          <p:cNvPr id="3" name="Содержимое 2"/>
          <p:cNvSpPr>
            <a:spLocks noGrp="1"/>
          </p:cNvSpPr>
          <p:nvPr>
            <p:ph idx="1"/>
          </p:nvPr>
        </p:nvSpPr>
        <p:spPr/>
        <p:txBody>
          <a:bodyPr/>
          <a:lstStyle/>
          <a:p>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2400" y="838200"/>
            <a:ext cx="6553200" cy="5943600"/>
          </a:xfrm>
        </p:spPr>
        <p:txBody>
          <a:bodyPr>
            <a:normAutofit fontScale="55000" lnSpcReduction="20000"/>
          </a:bodyPr>
          <a:lstStyle/>
          <a:p>
            <a:pPr>
              <a:buNone/>
            </a:pPr>
            <a:r>
              <a:rPr lang="ru-RU" dirty="0" smtClean="0"/>
              <a:t>. Гражданский кодекс РФ, устанавливая в ст. </a:t>
            </a:r>
            <a:r>
              <a:rPr lang="ru-RU" b="1" u="sng" dirty="0" smtClean="0"/>
              <a:t>1 следующие принципы: </a:t>
            </a:r>
          </a:p>
          <a:p>
            <a:pPr marL="514350" indent="-514350">
              <a:buAutoNum type="arabicParenR"/>
            </a:pPr>
            <a:r>
              <a:rPr lang="ru-RU" u="sng" dirty="0" smtClean="0"/>
              <a:t>невмешательство государства </a:t>
            </a:r>
            <a:r>
              <a:rPr lang="ru-RU" dirty="0" smtClean="0"/>
              <a:t>в гражданско-правовые отношения либо минимальное вмешательство (например, для защиты от произвола монополий, для охраны окружающей среды);</a:t>
            </a:r>
          </a:p>
          <a:p>
            <a:pPr marL="514350" indent="-514350">
              <a:buAutoNum type="arabicParenR"/>
            </a:pPr>
            <a:endParaRPr lang="ru-RU" dirty="0" smtClean="0"/>
          </a:p>
          <a:p>
            <a:pPr marL="514350" indent="-514350">
              <a:buAutoNum type="arabicParenR"/>
            </a:pPr>
            <a:r>
              <a:rPr lang="ru-RU" u="sng" dirty="0" smtClean="0"/>
              <a:t>Свобода распоряжения своим имуществом, свобода в установлении своих прав и обязанностей на основе договора </a:t>
            </a:r>
            <a:r>
              <a:rPr lang="ru-RU" dirty="0" smtClean="0"/>
              <a:t>и в определении любых не противоречащих законодательству условий договора. Лицо само решает, как распорядиться своим имуществом, заключать ли ему договор, с кем, на какую сумму и т. д.;</a:t>
            </a:r>
          </a:p>
          <a:p>
            <a:pPr marL="514350" indent="-514350">
              <a:buAutoNum type="arabicParenR"/>
            </a:pPr>
            <a:endParaRPr lang="ru-RU" dirty="0" smtClean="0"/>
          </a:p>
          <a:p>
            <a:pPr marL="514350" indent="-514350">
              <a:buAutoNum type="arabicParenR"/>
            </a:pPr>
            <a:r>
              <a:rPr lang="ru-RU" dirty="0" smtClean="0"/>
              <a:t>  </a:t>
            </a:r>
            <a:r>
              <a:rPr lang="ru-RU" u="sng" dirty="0" smtClean="0"/>
              <a:t>самостоятельная ответственность</a:t>
            </a:r>
            <a:r>
              <a:rPr lang="ru-RU" dirty="0" smtClean="0"/>
              <a:t>, которая вытекает из предыдущего принципа;</a:t>
            </a:r>
          </a:p>
          <a:p>
            <a:pPr marL="514350" indent="-514350">
              <a:buAutoNum type="arabicParenR"/>
            </a:pPr>
            <a:endParaRPr lang="ru-RU" dirty="0" smtClean="0"/>
          </a:p>
          <a:p>
            <a:pPr marL="514350" indent="-514350">
              <a:buAutoNum type="arabicParenR"/>
            </a:pPr>
            <a:r>
              <a:rPr lang="ru-RU" dirty="0" smtClean="0"/>
              <a:t>  </a:t>
            </a:r>
            <a:r>
              <a:rPr lang="ru-RU" u="sng" dirty="0" smtClean="0"/>
              <a:t>судебная защита своих прав, что гарантирует </a:t>
            </a:r>
            <a:r>
              <a:rPr lang="ru-RU" dirty="0" smtClean="0"/>
              <a:t>независимость и равенство участников гражданско-правовых отношений.  </a:t>
            </a:r>
          </a:p>
          <a:p>
            <a:pPr marL="514350" indent="-514350">
              <a:buAutoNum type="arabicParenR"/>
            </a:pPr>
            <a:r>
              <a:rPr lang="ru-RU" dirty="0" smtClean="0"/>
              <a:t>Равенство участников </a:t>
            </a:r>
            <a:r>
              <a:rPr lang="ru-RU" dirty="0" err="1" smtClean="0"/>
              <a:t>гражданско</a:t>
            </a:r>
            <a:r>
              <a:rPr lang="ru-RU" dirty="0" smtClean="0"/>
              <a:t> – правовых отношений </a:t>
            </a:r>
          </a:p>
          <a:p>
            <a:pPr marL="514350" indent="-514350">
              <a:buAutoNum type="arabicParenR"/>
            </a:pPr>
            <a:endParaRPr lang="ru-RU" dirty="0" smtClean="0"/>
          </a:p>
          <a:p>
            <a:pPr marL="514350" indent="-514350">
              <a:buAutoNum type="arabicParenR"/>
            </a:pPr>
            <a:r>
              <a:rPr lang="ru-RU" dirty="0" smtClean="0"/>
              <a:t>Неприкосновенность собственности</a:t>
            </a:r>
            <a:endParaRPr lang="ru-RU" dirty="0"/>
          </a:p>
        </p:txBody>
      </p:sp>
      <p:sp>
        <p:nvSpPr>
          <p:cNvPr id="4" name="Заголовок 1"/>
          <p:cNvSpPr>
            <a:spLocks noGrp="1"/>
          </p:cNvSpPr>
          <p:nvPr>
            <p:ph type="title"/>
          </p:nvPr>
        </p:nvSpPr>
        <p:spPr>
          <a:xfrm>
            <a:off x="457200" y="152400"/>
            <a:ext cx="8229600" cy="685800"/>
          </a:xfrm>
        </p:spPr>
        <p:txBody>
          <a:bodyPr>
            <a:noAutofit/>
          </a:bodyPr>
          <a:lstStyle/>
          <a:p>
            <a:r>
              <a:rPr lang="ru-RU" sz="2800" b="1" dirty="0" smtClean="0"/>
              <a:t>Метод  регулирования и </a:t>
            </a:r>
            <a:r>
              <a:rPr lang="ru-RU" sz="2800" b="1" u="sng" dirty="0" smtClean="0"/>
              <a:t>принципы гражданского права</a:t>
            </a:r>
            <a:endParaRPr lang="ru-RU" sz="2800" b="1" u="sng" dirty="0"/>
          </a:p>
        </p:txBody>
      </p:sp>
      <p:pic>
        <p:nvPicPr>
          <p:cNvPr id="1026" name="Picture 2" descr="C:\Users\Семен\Desktop\images (2).jpg"/>
          <p:cNvPicPr>
            <a:picLocks noChangeAspect="1" noChangeArrowheads="1"/>
          </p:cNvPicPr>
          <p:nvPr/>
        </p:nvPicPr>
        <p:blipFill>
          <a:blip r:embed="rId2"/>
          <a:srcRect/>
          <a:stretch>
            <a:fillRect/>
          </a:stretch>
        </p:blipFill>
        <p:spPr bwMode="auto">
          <a:xfrm>
            <a:off x="6629400" y="1600200"/>
            <a:ext cx="2286000" cy="1524000"/>
          </a:xfrm>
          <a:prstGeom prst="rect">
            <a:avLst/>
          </a:prstGeom>
          <a:noFill/>
        </p:spPr>
      </p:pic>
      <p:pic>
        <p:nvPicPr>
          <p:cNvPr id="1027" name="Picture 3" descr="C:\Users\Семен\Desktop\images (1).jpg"/>
          <p:cNvPicPr>
            <a:picLocks noChangeAspect="1" noChangeArrowheads="1"/>
          </p:cNvPicPr>
          <p:nvPr/>
        </p:nvPicPr>
        <p:blipFill>
          <a:blip r:embed="rId3"/>
          <a:srcRect/>
          <a:stretch>
            <a:fillRect/>
          </a:stretch>
        </p:blipFill>
        <p:spPr bwMode="auto">
          <a:xfrm>
            <a:off x="6515100" y="4038600"/>
            <a:ext cx="2628900" cy="174307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533400"/>
          </a:xfrm>
        </p:spPr>
        <p:txBody>
          <a:bodyPr>
            <a:normAutofit fontScale="90000"/>
          </a:bodyPr>
          <a:lstStyle/>
          <a:p>
            <a:r>
              <a:rPr lang="ru-RU" dirty="0" smtClean="0"/>
              <a:t> </a:t>
            </a:r>
            <a:r>
              <a:rPr lang="ru-RU" sz="3100" dirty="0" smtClean="0"/>
              <a:t>Субъекты правовых отношений – физические лица</a:t>
            </a:r>
            <a:endParaRPr lang="ru-RU" sz="3100" dirty="0"/>
          </a:p>
        </p:txBody>
      </p:sp>
      <p:sp>
        <p:nvSpPr>
          <p:cNvPr id="3" name="Содержимое 2"/>
          <p:cNvSpPr>
            <a:spLocks noGrp="1"/>
          </p:cNvSpPr>
          <p:nvPr>
            <p:ph idx="1"/>
          </p:nvPr>
        </p:nvSpPr>
        <p:spPr>
          <a:xfrm>
            <a:off x="76200" y="762000"/>
            <a:ext cx="6324600" cy="5943600"/>
          </a:xfrm>
        </p:spPr>
        <p:txBody>
          <a:bodyPr>
            <a:normAutofit lnSpcReduction="10000"/>
          </a:bodyPr>
          <a:lstStyle/>
          <a:p>
            <a:pPr>
              <a:buNone/>
            </a:pPr>
            <a:r>
              <a:rPr lang="ru-RU" sz="1800" dirty="0" smtClean="0"/>
              <a:t>Субъектами гражданских правоотношений могут быть только лица, обладающие гражданской </a:t>
            </a:r>
            <a:r>
              <a:rPr lang="ru-RU" sz="1800" dirty="0" err="1" smtClean="0"/>
              <a:t>правосубъектностью</a:t>
            </a:r>
            <a:r>
              <a:rPr lang="ru-RU" sz="1800" dirty="0" smtClean="0"/>
              <a:t>, а именно:</a:t>
            </a:r>
          </a:p>
          <a:p>
            <a:pPr>
              <a:buNone/>
            </a:pPr>
            <a:r>
              <a:rPr lang="ru-RU" sz="1800" dirty="0" smtClean="0"/>
              <a:t> 1) граждане;</a:t>
            </a:r>
          </a:p>
          <a:p>
            <a:pPr>
              <a:buNone/>
            </a:pPr>
            <a:r>
              <a:rPr lang="ru-RU" sz="1800" dirty="0" smtClean="0"/>
              <a:t> 2) юридические лица;</a:t>
            </a:r>
          </a:p>
          <a:p>
            <a:pPr>
              <a:buNone/>
            </a:pPr>
            <a:r>
              <a:rPr lang="ru-RU" sz="1800" dirty="0" smtClean="0"/>
              <a:t> 3) государственные и муниципальные образования = (публично – правовые образования) </a:t>
            </a:r>
          </a:p>
          <a:p>
            <a:pPr>
              <a:buNone/>
            </a:pPr>
            <a:r>
              <a:rPr lang="ru-RU" sz="1400" b="1" u="sng" dirty="0" smtClean="0"/>
              <a:t>Гражданская правоспособность </a:t>
            </a:r>
            <a:r>
              <a:rPr lang="ru-RU" sz="1400" b="1" dirty="0" smtClean="0"/>
              <a:t>граждан (физических лиц) — это способность иметь гражданские права и нести обязанности, т. е. быть субъектом этих прав и обязанностей. </a:t>
            </a:r>
            <a:r>
              <a:rPr lang="ru-RU" sz="1400" dirty="0" smtClean="0"/>
              <a:t>Она возникает в момент рождения гражданина и прекращается с его смертью.  </a:t>
            </a:r>
          </a:p>
          <a:p>
            <a:pPr>
              <a:buNone/>
            </a:pPr>
            <a:r>
              <a:rPr lang="ru-RU" sz="1400" b="1" u="sng" dirty="0" smtClean="0"/>
              <a:t>Дееспособность гражд</a:t>
            </a:r>
            <a:r>
              <a:rPr lang="ru-RU" sz="1400" b="1" dirty="0" smtClean="0"/>
              <a:t>ан (физических лиц) — это способность гражданина своими действиями приобретать и осуществлять гражданские права, создавать для себя гражданские обязанности и исполнять их.  </a:t>
            </a:r>
          </a:p>
          <a:p>
            <a:pPr>
              <a:buNone/>
            </a:pPr>
            <a:r>
              <a:rPr lang="ru-RU" sz="1400" dirty="0" smtClean="0"/>
              <a:t>Смысл категории дееспособности заключается в том, что только при </a:t>
            </a:r>
            <a:r>
              <a:rPr lang="ru-RU" sz="1400" u="sng" dirty="0" smtClean="0"/>
              <a:t>ее наличии лицо сможет активно участвовать в имущественном обороте, лично без чьего-либо согласия заключая договоры, выдавая доверенности и т. д. Наличие дееспособности также означает наличие </a:t>
            </a:r>
            <a:r>
              <a:rPr lang="ru-RU" sz="1400" u="sng" dirty="0" err="1" smtClean="0"/>
              <a:t>деликтоспособности</a:t>
            </a:r>
            <a:r>
              <a:rPr lang="ru-RU" sz="1400" u="sng" dirty="0" smtClean="0"/>
              <a:t>, т. е. способности самому нести ответственность за неправомерные действия.  </a:t>
            </a:r>
          </a:p>
          <a:p>
            <a:pPr>
              <a:buNone/>
            </a:pPr>
            <a:r>
              <a:rPr lang="ru-RU" sz="1400" b="1" dirty="0" smtClean="0"/>
              <a:t>Виды дееспособности.</a:t>
            </a:r>
            <a:r>
              <a:rPr lang="ru-RU" sz="1400" dirty="0" smtClean="0"/>
              <a:t> Закон устанавливает следующие их виды:</a:t>
            </a:r>
          </a:p>
          <a:p>
            <a:pPr>
              <a:buNone/>
            </a:pPr>
            <a:endParaRPr lang="ru-RU" sz="1400" dirty="0" smtClean="0"/>
          </a:p>
          <a:p>
            <a:pPr>
              <a:buAutoNum type="arabicParenR"/>
            </a:pPr>
            <a:r>
              <a:rPr lang="ru-RU" sz="1400" dirty="0" smtClean="0"/>
              <a:t>полная дееспособность; </a:t>
            </a:r>
          </a:p>
          <a:p>
            <a:pPr>
              <a:buAutoNum type="arabicParenR"/>
            </a:pPr>
            <a:r>
              <a:rPr lang="ru-RU" sz="1400" dirty="0" smtClean="0"/>
              <a:t>2) частичная дееспособность;</a:t>
            </a:r>
          </a:p>
          <a:p>
            <a:pPr>
              <a:buAutoNum type="arabicParenR"/>
            </a:pPr>
            <a:r>
              <a:rPr lang="ru-RU" sz="1400" dirty="0" smtClean="0"/>
              <a:t> 3) неполная дееспособность;</a:t>
            </a:r>
          </a:p>
          <a:p>
            <a:pPr>
              <a:buAutoNum type="arabicParenR"/>
            </a:pPr>
            <a:r>
              <a:rPr lang="ru-RU" sz="1400" dirty="0" smtClean="0"/>
              <a:t> 4) ограниченная дееспособность.</a:t>
            </a:r>
            <a:endParaRPr lang="ru-RU" sz="1400" b="1" u="sng" dirty="0"/>
          </a:p>
        </p:txBody>
      </p:sp>
      <p:pic>
        <p:nvPicPr>
          <p:cNvPr id="1026" name="Picture 2" descr="C:\Users\Семен\Desktop\shutterstock_1156455904.jpg"/>
          <p:cNvPicPr>
            <a:picLocks noChangeAspect="1" noChangeArrowheads="1"/>
          </p:cNvPicPr>
          <p:nvPr/>
        </p:nvPicPr>
        <p:blipFill>
          <a:blip r:embed="rId2" cstate="print"/>
          <a:srcRect/>
          <a:stretch>
            <a:fillRect/>
          </a:stretch>
        </p:blipFill>
        <p:spPr bwMode="auto">
          <a:xfrm>
            <a:off x="6287928" y="2971800"/>
            <a:ext cx="2856072" cy="1905000"/>
          </a:xfrm>
          <a:prstGeom prst="rect">
            <a:avLst/>
          </a:prstGeom>
          <a:noFill/>
        </p:spPr>
      </p:pic>
      <p:pic>
        <p:nvPicPr>
          <p:cNvPr id="1027" name="Picture 3" descr="C:\Users\Семен\Desktop\maxresdefault.jpg"/>
          <p:cNvPicPr>
            <a:picLocks noChangeAspect="1" noChangeArrowheads="1"/>
          </p:cNvPicPr>
          <p:nvPr/>
        </p:nvPicPr>
        <p:blipFill>
          <a:blip r:embed="rId3" cstate="print"/>
          <a:srcRect/>
          <a:stretch>
            <a:fillRect/>
          </a:stretch>
        </p:blipFill>
        <p:spPr bwMode="auto">
          <a:xfrm>
            <a:off x="6299200" y="990600"/>
            <a:ext cx="2844800" cy="1600200"/>
          </a:xfrm>
          <a:prstGeom prst="rect">
            <a:avLst/>
          </a:prstGeom>
          <a:noFill/>
        </p:spPr>
      </p:pic>
      <p:pic>
        <p:nvPicPr>
          <p:cNvPr id="1028" name="Picture 4" descr="C:\Users\Семен\Desktop\dovolnyj-avtomobilist-1068x712-720x340.jpg"/>
          <p:cNvPicPr>
            <a:picLocks noChangeAspect="1" noChangeArrowheads="1"/>
          </p:cNvPicPr>
          <p:nvPr/>
        </p:nvPicPr>
        <p:blipFill>
          <a:blip r:embed="rId4"/>
          <a:srcRect/>
          <a:stretch>
            <a:fillRect/>
          </a:stretch>
        </p:blipFill>
        <p:spPr bwMode="auto">
          <a:xfrm>
            <a:off x="5638800" y="5105400"/>
            <a:ext cx="3429000" cy="16192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609600"/>
          </a:xfrm>
        </p:spPr>
        <p:txBody>
          <a:bodyPr>
            <a:normAutofit fontScale="90000"/>
          </a:bodyPr>
          <a:lstStyle/>
          <a:p>
            <a:r>
              <a:rPr lang="ru-RU" dirty="0" smtClean="0"/>
              <a:t> </a:t>
            </a:r>
            <a:r>
              <a:rPr lang="ru-RU" sz="3100" dirty="0" smtClean="0"/>
              <a:t>Субъекты правовых отношений – физические лица</a:t>
            </a:r>
            <a:endParaRPr lang="ru-RU" sz="3100" dirty="0"/>
          </a:p>
        </p:txBody>
      </p:sp>
      <p:sp>
        <p:nvSpPr>
          <p:cNvPr id="3" name="Содержимое 2"/>
          <p:cNvSpPr>
            <a:spLocks noGrp="1"/>
          </p:cNvSpPr>
          <p:nvPr>
            <p:ph idx="1"/>
          </p:nvPr>
        </p:nvSpPr>
        <p:spPr>
          <a:xfrm>
            <a:off x="3657600" y="762000"/>
            <a:ext cx="5029200" cy="5867400"/>
          </a:xfrm>
        </p:spPr>
        <p:txBody>
          <a:bodyPr>
            <a:normAutofit fontScale="47500" lnSpcReduction="20000"/>
          </a:bodyPr>
          <a:lstStyle/>
          <a:p>
            <a:pPr>
              <a:buNone/>
            </a:pPr>
            <a:r>
              <a:rPr lang="ru-RU" b="1" dirty="0" smtClean="0"/>
              <a:t>Полная дееспособность</a:t>
            </a:r>
            <a:r>
              <a:rPr lang="ru-RU" dirty="0" smtClean="0"/>
              <a:t>, т. е. способность своими действиями приобретать и осуществлять любые не запрещенные законом права и принимать и исполнять любые не запрещенные законом обязанности, возникает при достижении лицом </a:t>
            </a:r>
            <a:r>
              <a:rPr lang="ru-RU" b="1" dirty="0" smtClean="0"/>
              <a:t>18-летнего возраста</a:t>
            </a:r>
            <a:r>
              <a:rPr lang="ru-RU" dirty="0" smtClean="0"/>
              <a:t>.</a:t>
            </a:r>
          </a:p>
          <a:p>
            <a:pPr>
              <a:buNone/>
            </a:pPr>
            <a:r>
              <a:rPr lang="ru-RU" dirty="0" smtClean="0"/>
              <a:t> Закон предусматривает </a:t>
            </a:r>
            <a:r>
              <a:rPr lang="ru-RU" b="1" dirty="0" smtClean="0"/>
              <a:t>два исключения </a:t>
            </a:r>
            <a:r>
              <a:rPr lang="ru-RU" dirty="0" smtClean="0"/>
              <a:t>из этого правила.</a:t>
            </a:r>
          </a:p>
          <a:p>
            <a:pPr>
              <a:buNone/>
            </a:pPr>
            <a:r>
              <a:rPr lang="ru-RU" dirty="0" smtClean="0"/>
              <a:t> 1. Гражданин приобретает полную дееспособность до достижения им 18-летнего возраста в случае </a:t>
            </a:r>
            <a:r>
              <a:rPr lang="ru-RU" b="1" dirty="0" smtClean="0"/>
              <a:t>вступления в бра</a:t>
            </a:r>
            <a:r>
              <a:rPr lang="ru-RU" dirty="0" smtClean="0"/>
              <a:t>к. Дело в том, что местные органы власти при наличии уважительных причин могут снизить брачный возраст на два года и более. Приобретенная в результате брака дееспособность сохраняется в полном объеме и в случае расторжения брака до 18 лет.</a:t>
            </a:r>
          </a:p>
          <a:p>
            <a:pPr>
              <a:buNone/>
            </a:pPr>
            <a:r>
              <a:rPr lang="ru-RU" dirty="0" smtClean="0"/>
              <a:t> 2. Гражданин приобретает полную дееспособность в </a:t>
            </a:r>
            <a:r>
              <a:rPr lang="ru-RU" b="1" dirty="0" smtClean="0"/>
              <a:t>случае эмансипац</a:t>
            </a:r>
            <a:r>
              <a:rPr lang="ru-RU" dirty="0" smtClean="0"/>
              <a:t>ии, т. е. объявления несовершеннолетнего, достигшего </a:t>
            </a:r>
            <a:r>
              <a:rPr lang="ru-RU" b="1" dirty="0" smtClean="0"/>
              <a:t>16 лет, </a:t>
            </a:r>
            <a:r>
              <a:rPr lang="ru-RU" dirty="0" smtClean="0"/>
              <a:t>полностью дееспособным, если:</a:t>
            </a:r>
          </a:p>
          <a:p>
            <a:pPr>
              <a:buNone/>
            </a:pPr>
            <a:r>
              <a:rPr lang="ru-RU" dirty="0" smtClean="0"/>
              <a:t> а</a:t>
            </a:r>
            <a:r>
              <a:rPr lang="ru-RU" b="1" dirty="0" smtClean="0"/>
              <a:t>) он работает по трудовому договору </a:t>
            </a:r>
            <a:r>
              <a:rPr lang="ru-RU" dirty="0" smtClean="0"/>
              <a:t>(контракту) или</a:t>
            </a:r>
          </a:p>
          <a:p>
            <a:pPr>
              <a:buNone/>
            </a:pPr>
            <a:r>
              <a:rPr lang="ru-RU" dirty="0" smtClean="0"/>
              <a:t>      с согласия родителей, усыновителей, попечителей </a:t>
            </a:r>
            <a:r>
              <a:rPr lang="ru-RU" b="1" dirty="0" smtClean="0"/>
              <a:t>занимается предпринимательской деятельностью</a:t>
            </a:r>
            <a:r>
              <a:rPr lang="ru-RU" dirty="0" smtClean="0"/>
              <a:t>; </a:t>
            </a:r>
          </a:p>
          <a:p>
            <a:pPr>
              <a:buNone/>
            </a:pPr>
            <a:endParaRPr lang="ru-RU" dirty="0" smtClean="0"/>
          </a:p>
          <a:p>
            <a:pPr>
              <a:buNone/>
            </a:pPr>
            <a:r>
              <a:rPr lang="ru-RU" dirty="0" smtClean="0"/>
              <a:t>б)  </a:t>
            </a:r>
            <a:r>
              <a:rPr lang="ru-RU" b="1" dirty="0" smtClean="0"/>
              <a:t>эмансипаци</a:t>
            </a:r>
            <a:r>
              <a:rPr lang="ru-RU" dirty="0" smtClean="0"/>
              <a:t>я производится по решению органа опеки и попечительства — с согласия обоих родителей, усыновителей или попечителя либо при отсутствии такого согласия — </a:t>
            </a:r>
            <a:r>
              <a:rPr lang="ru-RU" b="1" dirty="0" smtClean="0"/>
              <a:t>по решению суда</a:t>
            </a:r>
            <a:r>
              <a:rPr lang="ru-RU" dirty="0" smtClean="0"/>
              <a:t>.</a:t>
            </a:r>
            <a:endParaRPr lang="ru-RU" dirty="0"/>
          </a:p>
        </p:txBody>
      </p:sp>
      <p:pic>
        <p:nvPicPr>
          <p:cNvPr id="2051" name="Picture 3" descr="C:\Users\Семен\Desktop\images (1).jpg"/>
          <p:cNvPicPr>
            <a:picLocks noChangeAspect="1" noChangeArrowheads="1"/>
          </p:cNvPicPr>
          <p:nvPr/>
        </p:nvPicPr>
        <p:blipFill>
          <a:blip r:embed="rId2"/>
          <a:srcRect/>
          <a:stretch>
            <a:fillRect/>
          </a:stretch>
        </p:blipFill>
        <p:spPr bwMode="auto">
          <a:xfrm>
            <a:off x="152400" y="838200"/>
            <a:ext cx="3435246" cy="2286000"/>
          </a:xfrm>
          <a:prstGeom prst="rect">
            <a:avLst/>
          </a:prstGeom>
          <a:noFill/>
        </p:spPr>
      </p:pic>
      <p:pic>
        <p:nvPicPr>
          <p:cNvPr id="2052" name="Picture 4" descr="C:\Users\Семен\Desktop\unnamed (1).jpg"/>
          <p:cNvPicPr>
            <a:picLocks noChangeAspect="1" noChangeArrowheads="1"/>
          </p:cNvPicPr>
          <p:nvPr/>
        </p:nvPicPr>
        <p:blipFill>
          <a:blip r:embed="rId3"/>
          <a:srcRect/>
          <a:stretch>
            <a:fillRect/>
          </a:stretch>
        </p:blipFill>
        <p:spPr bwMode="auto">
          <a:xfrm>
            <a:off x="152400" y="3810000"/>
            <a:ext cx="3429838" cy="2438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3562"/>
          </a:xfrm>
        </p:spPr>
        <p:txBody>
          <a:bodyPr>
            <a:normAutofit/>
          </a:bodyPr>
          <a:lstStyle/>
          <a:p>
            <a:r>
              <a:rPr lang="ru-RU" sz="2800" dirty="0" smtClean="0"/>
              <a:t>Субъекты правовых отношений – физические лица</a:t>
            </a:r>
            <a:endParaRPr lang="ru-RU" sz="2800" dirty="0"/>
          </a:p>
        </p:txBody>
      </p:sp>
      <p:sp>
        <p:nvSpPr>
          <p:cNvPr id="3" name="Содержимое 2"/>
          <p:cNvSpPr>
            <a:spLocks noGrp="1"/>
          </p:cNvSpPr>
          <p:nvPr>
            <p:ph idx="1"/>
          </p:nvPr>
        </p:nvSpPr>
        <p:spPr>
          <a:xfrm>
            <a:off x="228600" y="838200"/>
            <a:ext cx="5562600" cy="5867400"/>
          </a:xfrm>
        </p:spPr>
        <p:txBody>
          <a:bodyPr>
            <a:normAutofit fontScale="92500"/>
          </a:bodyPr>
          <a:lstStyle/>
          <a:p>
            <a:pPr>
              <a:buNone/>
            </a:pPr>
            <a:r>
              <a:rPr lang="ru-RU" sz="1600" b="1" dirty="0" smtClean="0"/>
              <a:t>Частичной дееспособностью обладают малолетние в возрасте от 6 до 14 ле</a:t>
            </a:r>
            <a:r>
              <a:rPr lang="ru-RU" sz="1600" dirty="0" smtClean="0"/>
              <a:t>т.. Все остальные сделки за несовершеннолетних могут совершать только их родители, усыновители, опекуны.  </a:t>
            </a:r>
          </a:p>
          <a:p>
            <a:pPr>
              <a:buNone/>
            </a:pPr>
            <a:r>
              <a:rPr lang="ru-RU" sz="1600" b="1" dirty="0" smtClean="0"/>
              <a:t>Неполной дееспособностью обладают несовершеннолетние в возрасте от 14 до 18 ле</a:t>
            </a:r>
            <a:r>
              <a:rPr lang="ru-RU" sz="1600" dirty="0" smtClean="0"/>
              <a:t>т. Лица указанной категории вправе:</a:t>
            </a:r>
          </a:p>
          <a:p>
            <a:pPr>
              <a:buNone/>
            </a:pPr>
            <a:r>
              <a:rPr lang="ru-RU" sz="1600" dirty="0" smtClean="0"/>
              <a:t> 1) самостоятельно распоряжаться своим заработком, стипендией, иными доходами;</a:t>
            </a:r>
          </a:p>
          <a:p>
            <a:pPr>
              <a:buNone/>
            </a:pPr>
            <a:r>
              <a:rPr lang="ru-RU" sz="1600" dirty="0" smtClean="0"/>
              <a:t> 2) осуществлять авторские и изобретательские права (например, заключать авторские договоры, подавать заявку на патент и т. п.); </a:t>
            </a:r>
          </a:p>
          <a:p>
            <a:pPr>
              <a:buNone/>
            </a:pPr>
            <a:r>
              <a:rPr lang="ru-RU" sz="1600" dirty="0" smtClean="0"/>
              <a:t>3) вносить вклады в кредитные учреждения и распоряжаться таким вкладом. Если вклад внесен на имя несовершеннолетнего другим лицом, то распоряжаться им несовершеннолетний сможет только с письменного согласия родителей, усыновителей, попечителей;</a:t>
            </a:r>
          </a:p>
          <a:p>
            <a:pPr>
              <a:buNone/>
            </a:pPr>
            <a:r>
              <a:rPr lang="ru-RU" sz="1600" dirty="0" smtClean="0"/>
              <a:t>4) с 16 лет несовершеннолетний вправе быть членом кооператива; </a:t>
            </a:r>
          </a:p>
          <a:p>
            <a:pPr>
              <a:buNone/>
            </a:pPr>
            <a:r>
              <a:rPr lang="ru-RU" sz="1600" dirty="0" smtClean="0"/>
              <a:t>5) кроме того, несовершеннолетний может совершать все сделки, предусмотренные для малолетнего. Остальные сделки несовершеннолетний в возрасте от 14 до 18 лет совершает сам, но с письменного согласия своих законных представителей (родителей, усыновителей, попечителя). </a:t>
            </a:r>
            <a:endParaRPr lang="ru-RU" sz="1600" dirty="0"/>
          </a:p>
        </p:txBody>
      </p:sp>
      <p:pic>
        <p:nvPicPr>
          <p:cNvPr id="3074" name="Picture 2" descr="C:\Users\Семен\Desktop\download.jpg"/>
          <p:cNvPicPr>
            <a:picLocks noChangeAspect="1" noChangeArrowheads="1"/>
          </p:cNvPicPr>
          <p:nvPr/>
        </p:nvPicPr>
        <p:blipFill>
          <a:blip r:embed="rId2"/>
          <a:srcRect/>
          <a:stretch>
            <a:fillRect/>
          </a:stretch>
        </p:blipFill>
        <p:spPr bwMode="auto">
          <a:xfrm>
            <a:off x="5715000" y="4114800"/>
            <a:ext cx="3265714" cy="1905000"/>
          </a:xfrm>
          <a:prstGeom prst="rect">
            <a:avLst/>
          </a:prstGeom>
          <a:noFill/>
        </p:spPr>
      </p:pic>
      <p:pic>
        <p:nvPicPr>
          <p:cNvPr id="3075" name="Picture 3" descr="C:\Users\Семен\Desktop\bb32935b-1dca-4b69-bf1c-40effd1cadba.jpg"/>
          <p:cNvPicPr>
            <a:picLocks noChangeAspect="1" noChangeArrowheads="1"/>
          </p:cNvPicPr>
          <p:nvPr/>
        </p:nvPicPr>
        <p:blipFill>
          <a:blip r:embed="rId3"/>
          <a:srcRect/>
          <a:stretch>
            <a:fillRect/>
          </a:stretch>
        </p:blipFill>
        <p:spPr bwMode="auto">
          <a:xfrm>
            <a:off x="5600700" y="914400"/>
            <a:ext cx="3543300" cy="2362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87362"/>
          </a:xfrm>
        </p:spPr>
        <p:txBody>
          <a:bodyPr>
            <a:normAutofit fontScale="90000"/>
          </a:bodyPr>
          <a:lstStyle/>
          <a:p>
            <a:r>
              <a:rPr lang="ru-RU" sz="3100" dirty="0" smtClean="0"/>
              <a:t>Субъекты правовых отношений – юридические лица</a:t>
            </a:r>
            <a:endParaRPr lang="ru-RU" sz="3100" dirty="0"/>
          </a:p>
        </p:txBody>
      </p:sp>
      <p:sp>
        <p:nvSpPr>
          <p:cNvPr id="3" name="Содержимое 2"/>
          <p:cNvSpPr>
            <a:spLocks noGrp="1"/>
          </p:cNvSpPr>
          <p:nvPr>
            <p:ph idx="1"/>
          </p:nvPr>
        </p:nvSpPr>
        <p:spPr>
          <a:xfrm>
            <a:off x="3124200" y="762000"/>
            <a:ext cx="5562600" cy="5867400"/>
          </a:xfrm>
        </p:spPr>
        <p:txBody>
          <a:bodyPr>
            <a:normAutofit fontScale="55000" lnSpcReduction="20000"/>
          </a:bodyPr>
          <a:lstStyle/>
          <a:p>
            <a:pPr>
              <a:buNone/>
            </a:pPr>
            <a:r>
              <a:rPr lang="ru-RU" b="1" dirty="0" smtClean="0"/>
              <a:t>Понятие юридического лица</a:t>
            </a:r>
            <a:r>
              <a:rPr lang="ru-RU" dirty="0" smtClean="0"/>
              <a:t>. Развитой товарно-денежный оборот ставит перед людьми несколько проблем. </a:t>
            </a:r>
          </a:p>
          <a:p>
            <a:pPr marL="514350" indent="-514350">
              <a:buAutoNum type="arabicPeriod"/>
            </a:pPr>
            <a:r>
              <a:rPr lang="ru-RU" u="sng" dirty="0" smtClean="0"/>
              <a:t>Как быть </a:t>
            </a:r>
            <a:r>
              <a:rPr lang="ru-RU" dirty="0" smtClean="0"/>
              <a:t>в случае необходимости совершения крупных сделок, если капитала каждого отдельного участника для этого недостаточно, но они желают объединить свои усилия? </a:t>
            </a:r>
          </a:p>
          <a:p>
            <a:pPr marL="514350" indent="-514350">
              <a:buAutoNum type="arabicPeriod"/>
            </a:pPr>
            <a:r>
              <a:rPr lang="ru-RU" dirty="0" smtClean="0"/>
              <a:t> </a:t>
            </a:r>
            <a:r>
              <a:rPr lang="ru-RU" u="sng" dirty="0" smtClean="0"/>
              <a:t>Как оформлять </a:t>
            </a:r>
            <a:r>
              <a:rPr lang="ru-RU" dirty="0" smtClean="0"/>
              <a:t>сделки, совершаемые от имени всех лиц, сложивших капитал? </a:t>
            </a:r>
          </a:p>
          <a:p>
            <a:pPr marL="514350" indent="-514350">
              <a:buAutoNum type="arabicPeriod"/>
            </a:pPr>
            <a:r>
              <a:rPr lang="ru-RU" dirty="0" smtClean="0"/>
              <a:t> </a:t>
            </a:r>
            <a:r>
              <a:rPr lang="ru-RU" u="sng" dirty="0" smtClean="0"/>
              <a:t>Как можно умен</a:t>
            </a:r>
            <a:r>
              <a:rPr lang="ru-RU" dirty="0" smtClean="0"/>
              <a:t>ьшить риск имущественной ответственности при совершении сделок подобного рода? </a:t>
            </a:r>
          </a:p>
          <a:p>
            <a:pPr marL="514350" indent="-514350">
              <a:buNone/>
            </a:pPr>
            <a:r>
              <a:rPr lang="ru-RU" b="1" dirty="0" smtClean="0"/>
              <a:t>     Первыми </a:t>
            </a:r>
            <a:r>
              <a:rPr lang="ru-RU" dirty="0" smtClean="0"/>
              <a:t>эти проблемы попытались разрешить </a:t>
            </a:r>
            <a:r>
              <a:rPr lang="ru-RU" b="1" dirty="0" smtClean="0"/>
              <a:t>древние римляне</a:t>
            </a:r>
            <a:r>
              <a:rPr lang="ru-RU" dirty="0" smtClean="0"/>
              <a:t>, сообразив, </a:t>
            </a:r>
            <a:r>
              <a:rPr lang="ru-RU" b="1" dirty="0" smtClean="0"/>
              <a:t>что некоторой совокупности имущества можно даровать самостоятельную активную </a:t>
            </a:r>
            <a:r>
              <a:rPr lang="ru-RU" dirty="0" smtClean="0"/>
              <a:t>жизнь, представив  её в виде </a:t>
            </a:r>
            <a:r>
              <a:rPr lang="ru-RU" b="1" dirty="0" smtClean="0"/>
              <a:t>отдельного лица, </a:t>
            </a:r>
            <a:r>
              <a:rPr lang="ru-RU" dirty="0" smtClean="0"/>
              <a:t>участника имущественного оборота.</a:t>
            </a:r>
          </a:p>
          <a:p>
            <a:pPr marL="514350" indent="-514350">
              <a:buNone/>
            </a:pPr>
            <a:r>
              <a:rPr lang="ru-RU" dirty="0" smtClean="0"/>
              <a:t>     Сама же </a:t>
            </a:r>
            <a:r>
              <a:rPr lang="ru-RU" b="1" dirty="0" smtClean="0"/>
              <a:t>конструкция самостоятельного лица</a:t>
            </a:r>
            <a:r>
              <a:rPr lang="ru-RU" dirty="0" smtClean="0"/>
              <a:t> </a:t>
            </a:r>
            <a:r>
              <a:rPr lang="ru-RU" b="1" dirty="0" smtClean="0"/>
              <a:t>позволяе</a:t>
            </a:r>
            <a:r>
              <a:rPr lang="ru-RU" dirty="0" smtClean="0"/>
              <a:t>т  собрать значительный капитал в одних руках, сделать более простым и удобным деловой оборот, а также </a:t>
            </a:r>
            <a:r>
              <a:rPr lang="ru-RU" b="1" dirty="0" smtClean="0"/>
              <a:t>уменьшить ответственность тех лиц, которые реально стоят за спиной имуществом.</a:t>
            </a:r>
            <a:endParaRPr lang="ru-RU" b="1" dirty="0"/>
          </a:p>
        </p:txBody>
      </p:sp>
      <p:pic>
        <p:nvPicPr>
          <p:cNvPr id="4098" name="Picture 2" descr="C:\Users\Семен\Desktop\scale_1200.jpg"/>
          <p:cNvPicPr>
            <a:picLocks noChangeAspect="1" noChangeArrowheads="1"/>
          </p:cNvPicPr>
          <p:nvPr/>
        </p:nvPicPr>
        <p:blipFill>
          <a:blip r:embed="rId2"/>
          <a:srcRect/>
          <a:stretch>
            <a:fillRect/>
          </a:stretch>
        </p:blipFill>
        <p:spPr bwMode="auto">
          <a:xfrm>
            <a:off x="152400" y="1066800"/>
            <a:ext cx="3352800" cy="3200400"/>
          </a:xfrm>
          <a:prstGeom prst="rect">
            <a:avLst/>
          </a:prstGeom>
          <a:noFill/>
        </p:spPr>
      </p:pic>
      <p:pic>
        <p:nvPicPr>
          <p:cNvPr id="4099" name="Picture 3" descr="C:\Users\Семен\Desktop\unnamed (2).jpg"/>
          <p:cNvPicPr>
            <a:picLocks noChangeAspect="1" noChangeArrowheads="1"/>
          </p:cNvPicPr>
          <p:nvPr/>
        </p:nvPicPr>
        <p:blipFill>
          <a:blip r:embed="rId3"/>
          <a:srcRect/>
          <a:stretch>
            <a:fillRect/>
          </a:stretch>
        </p:blipFill>
        <p:spPr bwMode="auto">
          <a:xfrm>
            <a:off x="0" y="5176243"/>
            <a:ext cx="3602760" cy="168175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33400"/>
          </a:xfrm>
        </p:spPr>
        <p:txBody>
          <a:bodyPr>
            <a:noAutofit/>
          </a:bodyPr>
          <a:lstStyle/>
          <a:p>
            <a:r>
              <a:rPr lang="ru-RU" sz="2800" dirty="0" smtClean="0"/>
              <a:t>Субъекты правовых отношений – юридические лица</a:t>
            </a:r>
            <a:endParaRPr lang="ru-RU" sz="2800" dirty="0"/>
          </a:p>
        </p:txBody>
      </p:sp>
      <p:sp>
        <p:nvSpPr>
          <p:cNvPr id="3" name="Содержимое 2"/>
          <p:cNvSpPr>
            <a:spLocks noGrp="1"/>
          </p:cNvSpPr>
          <p:nvPr>
            <p:ph idx="1"/>
          </p:nvPr>
        </p:nvSpPr>
        <p:spPr>
          <a:xfrm>
            <a:off x="152400" y="457200"/>
            <a:ext cx="8839200" cy="6172200"/>
          </a:xfrm>
        </p:spPr>
        <p:txBody>
          <a:bodyPr>
            <a:normAutofit lnSpcReduction="10000"/>
          </a:bodyPr>
          <a:lstStyle/>
          <a:p>
            <a:pPr>
              <a:buNone/>
            </a:pPr>
            <a:r>
              <a:rPr lang="ru-RU" sz="1600" b="1" dirty="0" smtClean="0">
                <a:solidFill>
                  <a:schemeClr val="accent6">
                    <a:lumMod val="50000"/>
                  </a:schemeClr>
                </a:solidFill>
              </a:rPr>
              <a:t>Юридическим лицом признается организация, </a:t>
            </a:r>
            <a:r>
              <a:rPr lang="ru-RU" sz="1600" dirty="0" smtClean="0">
                <a:solidFill>
                  <a:schemeClr val="accent6">
                    <a:lumMod val="50000"/>
                  </a:schemeClr>
                </a:solidFill>
              </a:rPr>
              <a:t>которая имеет</a:t>
            </a:r>
          </a:p>
          <a:p>
            <a:pPr>
              <a:buNone/>
            </a:pPr>
            <a:r>
              <a:rPr lang="ru-RU" sz="1600" dirty="0" smtClean="0">
                <a:solidFill>
                  <a:schemeClr val="accent6">
                    <a:lumMod val="50000"/>
                  </a:schemeClr>
                </a:solidFill>
              </a:rPr>
              <a:t> 1.отраженное на самостоятельном балансе или в смете обособленное имущество и</a:t>
            </a:r>
          </a:p>
          <a:p>
            <a:pPr>
              <a:buNone/>
            </a:pPr>
            <a:r>
              <a:rPr lang="ru-RU" sz="1600" dirty="0" smtClean="0">
                <a:solidFill>
                  <a:schemeClr val="accent6">
                    <a:lumMod val="50000"/>
                  </a:schemeClr>
                </a:solidFill>
              </a:rPr>
              <a:t>2. отвечает по своим обязательствам этим имуществом,</a:t>
            </a:r>
          </a:p>
          <a:p>
            <a:pPr>
              <a:buNone/>
            </a:pPr>
            <a:r>
              <a:rPr lang="ru-RU" sz="1600" dirty="0" smtClean="0">
                <a:solidFill>
                  <a:schemeClr val="accent6">
                    <a:lumMod val="50000"/>
                  </a:schemeClr>
                </a:solidFill>
              </a:rPr>
              <a:t>3. может от своего имени приобретать и осуществлять имущественные и личные неимущественные права, нести обязанности, быть истцом и ответчиком в суде.  </a:t>
            </a:r>
          </a:p>
          <a:p>
            <a:pPr>
              <a:buNone/>
            </a:pPr>
            <a:r>
              <a:rPr lang="ru-RU" sz="1600" u="sng" dirty="0" smtClean="0"/>
              <a:t>Признаки юридического лица:  </a:t>
            </a:r>
          </a:p>
          <a:p>
            <a:pPr>
              <a:buAutoNum type="arabicPeriod"/>
            </a:pPr>
            <a:r>
              <a:rPr lang="ru-RU" sz="1400" u="sng" dirty="0" err="1" smtClean="0"/>
              <a:t>Юридическ</a:t>
            </a:r>
            <a:r>
              <a:rPr lang="ru-RU" sz="1400" u="sng" dirty="0" smtClean="0"/>
              <a:t> </a:t>
            </a:r>
            <a:r>
              <a:rPr lang="ru-RU" sz="1400" u="sng" dirty="0" err="1" smtClean="0"/>
              <a:t>ое</a:t>
            </a:r>
            <a:r>
              <a:rPr lang="ru-RU" sz="1400" u="sng" dirty="0" smtClean="0"/>
              <a:t> лицо — это организац</a:t>
            </a:r>
            <a:r>
              <a:rPr lang="ru-RU" sz="1400" dirty="0" smtClean="0"/>
              <a:t>ия. Это требование воплощается в </a:t>
            </a:r>
            <a:r>
              <a:rPr lang="ru-RU" sz="1400" u="sng" dirty="0" smtClean="0"/>
              <a:t>четкой внутренней структуре организ</a:t>
            </a:r>
            <a:r>
              <a:rPr lang="ru-RU" sz="1400" dirty="0" smtClean="0"/>
              <a:t>ации, наличии органов управления, структурных подразделений,  </a:t>
            </a:r>
            <a:r>
              <a:rPr lang="ru-RU" sz="1400" u="sng" dirty="0" smtClean="0"/>
              <a:t>которое  закреплено в уставе, учредительном договоре, где определяются наименование юридического лица, порядок управления деятел</a:t>
            </a:r>
            <a:r>
              <a:rPr lang="ru-RU" sz="1400" dirty="0" smtClean="0"/>
              <a:t>ьностью. </a:t>
            </a:r>
          </a:p>
          <a:p>
            <a:pPr>
              <a:buAutoNum type="arabicPeriod"/>
            </a:pPr>
            <a:r>
              <a:rPr lang="ru-RU" sz="1400" dirty="0" smtClean="0"/>
              <a:t> </a:t>
            </a:r>
            <a:r>
              <a:rPr lang="ru-RU" sz="1400" u="sng" dirty="0" smtClean="0"/>
              <a:t>Наличие обособленного имущества</a:t>
            </a:r>
            <a:r>
              <a:rPr lang="ru-RU" sz="1400" dirty="0" smtClean="0"/>
              <a:t>. Имущество юридического лица должно быть отражено на балансе или в смете;   законом определяется </a:t>
            </a:r>
            <a:r>
              <a:rPr lang="ru-RU" sz="1400" u="sng" dirty="0" smtClean="0"/>
              <a:t>минимальный размер обособленного имущества — минимальный уставный капитал</a:t>
            </a:r>
            <a:r>
              <a:rPr lang="ru-RU" sz="1400" dirty="0" smtClean="0"/>
              <a:t>. Уставный капитал составляется из стоимости вкладов его участников и является собственностью юридического лица.  Внешняя  форма имущественной самостоятельности — </a:t>
            </a:r>
            <a:r>
              <a:rPr lang="ru-RU" sz="1400" u="sng" dirty="0" smtClean="0"/>
              <a:t>наличие расчетного счета, который представляет собой как бы «окошко во внешний мир».  </a:t>
            </a:r>
          </a:p>
          <a:p>
            <a:pPr>
              <a:buAutoNum type="arabicPeriod"/>
            </a:pPr>
            <a:r>
              <a:rPr lang="ru-RU" sz="1400" u="sng" dirty="0" smtClean="0"/>
              <a:t> Способность отвечать по обязательствам своим имуществом</a:t>
            </a:r>
            <a:r>
              <a:rPr lang="ru-RU" sz="1400" dirty="0" smtClean="0"/>
              <a:t>. По общему правилу юридические лица отвечают по своим обязательствам всем принадлежащим им имуществом. Обратная сторона этого правила: </a:t>
            </a:r>
            <a:r>
              <a:rPr lang="ru-RU" sz="1400" u="sng" dirty="0" smtClean="0"/>
              <a:t>участники (учредители) юридического лица не отвечают по его долгам своим имуще</a:t>
            </a:r>
            <a:r>
              <a:rPr lang="ru-RU" sz="1400" dirty="0" smtClean="0"/>
              <a:t>ством. Только в порядке исключения можно возложить бремя имущественной ответственности на собственность участников (например, в полных товариществах).  </a:t>
            </a:r>
          </a:p>
          <a:p>
            <a:pPr>
              <a:buAutoNum type="arabicPeriod"/>
            </a:pPr>
            <a:r>
              <a:rPr lang="ru-RU" sz="1400" dirty="0" smtClean="0"/>
              <a:t> Способность </a:t>
            </a:r>
            <a:r>
              <a:rPr lang="ru-RU" sz="1400" u="sng" dirty="0" smtClean="0"/>
              <a:t>выступать в</a:t>
            </a:r>
            <a:r>
              <a:rPr lang="ru-RU" sz="1400" dirty="0" smtClean="0"/>
              <a:t> имущественном </a:t>
            </a:r>
            <a:r>
              <a:rPr lang="ru-RU" sz="1400" u="sng" dirty="0" smtClean="0"/>
              <a:t>обороте от своего имени</a:t>
            </a:r>
            <a:r>
              <a:rPr lang="ru-RU" sz="1400" dirty="0" smtClean="0"/>
              <a:t>. Юридическое лицо, выступая в имущественном обороте, обладает </a:t>
            </a:r>
            <a:r>
              <a:rPr lang="ru-RU" sz="1400" u="sng" dirty="0" smtClean="0"/>
              <a:t>фирменным наименованием</a:t>
            </a:r>
            <a:r>
              <a:rPr lang="ru-RU" sz="1400" dirty="0" smtClean="0"/>
              <a:t>, </a:t>
            </a:r>
            <a:r>
              <a:rPr lang="ru-RU" sz="1400" u="sng" dirty="0" smtClean="0"/>
              <a:t>закрепленным в учредительных документах.</a:t>
            </a:r>
            <a:r>
              <a:rPr lang="ru-RU" sz="1400" dirty="0" smtClean="0"/>
              <a:t> Заключая сделки, юридическое лицо приобретает права и обязанности для себя, а не для участников или структурных подразделений. Это отличает его от представительств и филиалов, которые, не являясь по общему правилу юридическими лицами, действуют по доверенности создавших их юридических лиц и, заключая договоры, приобретают права и обязанности для юридического лица.</a:t>
            </a:r>
          </a:p>
          <a:p>
            <a:pPr>
              <a:buAutoNum type="arabicPeriod"/>
            </a:pPr>
            <a:endParaRPr lang="ru-RU" sz="1400" dirty="0" smtClean="0"/>
          </a:p>
          <a:p>
            <a:pPr>
              <a:buAutoNum type="arabicPeriod"/>
            </a:pPr>
            <a:r>
              <a:rPr lang="ru-RU" sz="1400" dirty="0" smtClean="0"/>
              <a:t>.Возможность предъявлять иски и выступать в качестве ответчика в суде. </a:t>
            </a:r>
          </a:p>
          <a:p>
            <a:pPr>
              <a:buAutoNum type="arabicPeriod"/>
            </a:pPr>
            <a:endParaRPr lang="ru-RU" sz="1400" u="sng"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1029</TotalTime>
  <Words>3307</Words>
  <PresentationFormat>Экран (4:3)</PresentationFormat>
  <Paragraphs>375</Paragraphs>
  <Slides>39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Office Theme</vt:lpstr>
      <vt:lpstr>Основы гражданского права</vt:lpstr>
      <vt:lpstr>Предмет и метод:  гражданское право регулирует:</vt:lpstr>
      <vt:lpstr>Метод  регулирования и принципы гражданского права</vt:lpstr>
      <vt:lpstr>Метод  регулирования и принципы гражданского права</vt:lpstr>
      <vt:lpstr> Субъекты правовых отношений – физические лица</vt:lpstr>
      <vt:lpstr> Субъекты правовых отношений – физические лица</vt:lpstr>
      <vt:lpstr>Субъекты правовых отношений – физические лица</vt:lpstr>
      <vt:lpstr>Субъекты правовых отношений – юридические лица</vt:lpstr>
      <vt:lpstr>Субъекты правовых отношений – юридические лица</vt:lpstr>
      <vt:lpstr>Виды юридических лиц. </vt:lpstr>
      <vt:lpstr>Правоспсобность юридического лица</vt:lpstr>
      <vt:lpstr>Виды юридических лиц</vt:lpstr>
      <vt:lpstr>Характеристика  товариществ</vt:lpstr>
      <vt:lpstr>Характеристика обществ</vt:lpstr>
      <vt:lpstr>Характеристика кооператива и фермерского хозяйства</vt:lpstr>
      <vt:lpstr>Учредительные документы предприятия</vt:lpstr>
      <vt:lpstr>Унитарное предприятие</vt:lpstr>
      <vt:lpstr>Индивидуальное предпринимательство</vt:lpstr>
      <vt:lpstr>Задания</vt:lpstr>
      <vt:lpstr>Задания</vt:lpstr>
      <vt:lpstr>Задания</vt:lpstr>
      <vt:lpstr>Задания</vt:lpstr>
      <vt:lpstr>Задания.</vt:lpstr>
      <vt:lpstr>Задания</vt:lpstr>
      <vt:lpstr>Задания</vt:lpstr>
      <vt:lpstr>Виды собственности </vt:lpstr>
      <vt:lpstr>Виды собственности</vt:lpstr>
      <vt:lpstr>Понятие и содержание права  собственности</vt:lpstr>
      <vt:lpstr>Основания приобретения права собственности</vt:lpstr>
      <vt:lpstr>Основания приобретения права собственности</vt:lpstr>
      <vt:lpstr>Способы защиты гражданских прав.</vt:lpstr>
      <vt:lpstr>Понятие сделки. </vt:lpstr>
      <vt:lpstr>Недействительность сделок</vt:lpstr>
      <vt:lpstr>Виды сделок</vt:lpstr>
      <vt:lpstr>Понятие и значение наследования</vt:lpstr>
      <vt:lpstr>Порядок наследования</vt:lpstr>
      <vt:lpstr>Очереди наследования по закону</vt:lpstr>
      <vt:lpstr>Сроки вступления в наследство</vt:lpstr>
      <vt:lpstr>Домашнее задание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Основы гражданского права</dc:title>
  <dc:creator>Семен</dc:creator>
  <cp:lastModifiedBy>Семен</cp:lastModifiedBy>
  <cp:revision>116</cp:revision>
  <dcterms:created xsi:type="dcterms:W3CDTF">2021-03-13T07:25:38Z</dcterms:created>
  <dcterms:modified xsi:type="dcterms:W3CDTF">2021-04-02T01:04:25Z</dcterms:modified>
</cp:coreProperties>
</file>