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343400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Экономическое развитие России во второй половине </a:t>
            </a:r>
            <a:r>
              <a:rPr lang="en-US" dirty="0" smtClean="0"/>
              <a:t>XIX </a:t>
            </a:r>
            <a:r>
              <a:rPr lang="ru-RU" dirty="0" smtClean="0"/>
              <a:t>века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867400"/>
            <a:ext cx="6400800" cy="609600"/>
          </a:xfrm>
        </p:spPr>
        <p:txBody>
          <a:bodyPr/>
          <a:lstStyle/>
          <a:p>
            <a:r>
              <a:rPr lang="ru-RU" dirty="0" smtClean="0"/>
              <a:t> история 9 класс</a:t>
            </a:r>
            <a:endParaRPr lang="ru-RU" dirty="0"/>
          </a:p>
        </p:txBody>
      </p:sp>
      <p:pic>
        <p:nvPicPr>
          <p:cNvPr id="5" name="Picture 4" descr="C:\Users\Семен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44876"/>
            <a:ext cx="4495800" cy="3165582"/>
          </a:xfrm>
          <a:prstGeom prst="rect">
            <a:avLst/>
          </a:prstGeom>
          <a:noFill/>
        </p:spPr>
      </p:pic>
      <p:pic>
        <p:nvPicPr>
          <p:cNvPr id="1026" name="Picture 2" descr="C:\Users\Семен\Desktop\10703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762000"/>
            <a:ext cx="4133850" cy="3136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Развитие сельского хозяйства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685800"/>
            <a:ext cx="5562600" cy="6172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Принято различать два пути развития капитализма в сельском хозяйстве: прусский и американский.  </a:t>
            </a:r>
          </a:p>
          <a:p>
            <a:pPr>
              <a:buNone/>
            </a:pPr>
            <a:r>
              <a:rPr lang="ru-RU" sz="1800" dirty="0" smtClean="0"/>
              <a:t> Американский путь предполагал собственника больших земельных  хозяйств, на которых разворачивается товарное производство сельхозпродукции. </a:t>
            </a:r>
          </a:p>
          <a:p>
            <a:pPr>
              <a:buNone/>
            </a:pPr>
            <a:r>
              <a:rPr lang="ru-RU" sz="1800" dirty="0" smtClean="0"/>
              <a:t> Прусский- </a:t>
            </a:r>
            <a:r>
              <a:rPr lang="ru-RU" sz="1800" dirty="0" err="1" smtClean="0"/>
              <a:t>помещичьий</a:t>
            </a:r>
            <a:r>
              <a:rPr lang="ru-RU" sz="1800" dirty="0" smtClean="0"/>
              <a:t> путь – это путь, когда крестьянин арендует землю у помещика, при этом средств на развитие хозяйства у него не остаётся. Такие хозяйства  не могут насытить рынок продукцией и – главное – не могут покупать технику. </a:t>
            </a:r>
          </a:p>
          <a:p>
            <a:pPr>
              <a:buNone/>
            </a:pPr>
            <a:r>
              <a:rPr lang="ru-RU" sz="1800" dirty="0" smtClean="0"/>
              <a:t> Россия после отмены крепостного права пошла по прусскому пути. Кроме прочего, крестьянин не был собственником своего надела – и не стремился вкладывать в него средства.</a:t>
            </a:r>
          </a:p>
          <a:p>
            <a:pPr>
              <a:buNone/>
            </a:pPr>
            <a:r>
              <a:rPr lang="ru-RU" sz="1800" dirty="0" smtClean="0"/>
              <a:t>  30 тысяч помещиков владели 70 млн. десятин земли, а 10. 5 </a:t>
            </a:r>
            <a:r>
              <a:rPr lang="ru-RU" sz="1800" dirty="0" err="1" smtClean="0"/>
              <a:t>млн</a:t>
            </a:r>
            <a:r>
              <a:rPr lang="ru-RU" sz="1800" dirty="0" smtClean="0"/>
              <a:t>  крестьян – 75 </a:t>
            </a:r>
            <a:r>
              <a:rPr lang="ru-RU" sz="1800" dirty="0" err="1" smtClean="0"/>
              <a:t>млн</a:t>
            </a:r>
            <a:r>
              <a:rPr lang="ru-RU" sz="1800" dirty="0" smtClean="0"/>
              <a:t> десятин.  Рост населения в деревне приводил к обнищанию крестьянства. О развитии фермерства не было и речи.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050" name="AutoShape 2" descr="Крестьянство и сельское хозяйство в XVIII ве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Семен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6795" y="990600"/>
            <a:ext cx="3507205" cy="2514600"/>
          </a:xfrm>
          <a:prstGeom prst="rect">
            <a:avLst/>
          </a:prstGeom>
          <a:noFill/>
        </p:spPr>
      </p:pic>
      <p:pic>
        <p:nvPicPr>
          <p:cNvPr id="2052" name="Picture 4" descr="C:\Users\Семен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810000"/>
            <a:ext cx="3571267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социальное расслоение в деревне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762000"/>
            <a:ext cx="51816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В деревне стали появляться </a:t>
            </a:r>
            <a:r>
              <a:rPr lang="ru-RU" sz="1800" b="1" dirty="0" smtClean="0"/>
              <a:t>« </a:t>
            </a:r>
            <a:r>
              <a:rPr lang="ru-RU" sz="1800" b="1" dirty="0" err="1" smtClean="0"/>
              <a:t>капиталистые</a:t>
            </a:r>
            <a:r>
              <a:rPr lang="ru-RU" sz="1800" dirty="0" smtClean="0"/>
              <a:t>» крестьяне,  которые  давали деньги в рост, торговали, нанимали батраков. Их стали называть «кулаки». Таких крестьян было 4-6% от общего числа. Остальные едва сводили концы с концами, часто уходили зимой на заработки в город.  ( </a:t>
            </a:r>
            <a:r>
              <a:rPr lang="ru-RU" sz="1800" b="1" dirty="0" smtClean="0"/>
              <a:t>отходничество</a:t>
            </a:r>
            <a:r>
              <a:rPr lang="ru-RU" sz="1800" dirty="0" smtClean="0"/>
              <a:t>)</a:t>
            </a:r>
          </a:p>
          <a:p>
            <a:pPr>
              <a:buNone/>
            </a:pPr>
            <a:r>
              <a:rPr lang="ru-RU" sz="1800" dirty="0" smtClean="0"/>
              <a:t> Помещики же плохо приспосабливались к капиталистической реальности. Заниматься предпринимательством они не умели и не хотели. Чаще всего они сдавали свои земли в аренду крестьянам, и те обрабатывали её теми же убогими орудиями, что и свои наделы.  </a:t>
            </a:r>
          </a:p>
          <a:p>
            <a:pPr>
              <a:buNone/>
            </a:pPr>
            <a:r>
              <a:rPr lang="ru-RU" sz="1800" dirty="0" smtClean="0"/>
              <a:t> Однако крестьяне, почувствовав свободу, старались работать «на себя» изо всех сил. Вывоз хлеба из России с 1860года к 1880 вырос в три раза. При этом </a:t>
            </a:r>
            <a:r>
              <a:rPr lang="ru-RU" sz="1800" b="1" dirty="0" smtClean="0"/>
              <a:t>голод в крестьянских хозяйствах был обычным делом.</a:t>
            </a:r>
            <a:endParaRPr lang="ru-RU" sz="1800" b="1" dirty="0"/>
          </a:p>
        </p:txBody>
      </p:sp>
      <p:pic>
        <p:nvPicPr>
          <p:cNvPr id="1025" name="Picture 1" descr="C:\Users\Семен\Desktop\184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838200"/>
            <a:ext cx="3942878" cy="2743200"/>
          </a:xfrm>
          <a:prstGeom prst="rect">
            <a:avLst/>
          </a:prstGeom>
          <a:noFill/>
        </p:spPr>
      </p:pic>
      <p:pic>
        <p:nvPicPr>
          <p:cNvPr id="1026" name="Picture 2" descr="C:\Users\Семен\Desktop\de-1200x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733800"/>
            <a:ext cx="37592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Развитие промышленности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62400" y="762000"/>
            <a:ext cx="5029200" cy="5943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В Росси промышленный переворот завершился позднее, чем в Европе. В Англии в 1825 году произошёл первый экономический кризис перепроизводства. Россия закупала рельсы и паровозы для </a:t>
            </a:r>
            <a:r>
              <a:rPr lang="ru-RU" sz="1800" u="sng" dirty="0" smtClean="0"/>
              <a:t>первой железной дороги </a:t>
            </a:r>
            <a:r>
              <a:rPr lang="ru-RU" sz="1800" dirty="0" smtClean="0"/>
              <a:t>в Англии.( 1937год) </a:t>
            </a:r>
          </a:p>
          <a:p>
            <a:pPr>
              <a:buNone/>
            </a:pPr>
            <a:r>
              <a:rPr lang="ru-RU" sz="1800" dirty="0" smtClean="0"/>
              <a:t>   Но уже в 1880-90-е годы и в России завершился промышленный переворот.  Появились машиностроительные предприятия: Коломенский  завод выпускал паровозы и дизельные двигатели.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u="sng" dirty="0" smtClean="0"/>
              <a:t>Путиловский завод </a:t>
            </a:r>
            <a:r>
              <a:rPr lang="ru-RU" sz="1800" dirty="0" smtClean="0"/>
              <a:t>в Петербурге производил паровые машины и пушки.  </a:t>
            </a:r>
            <a:r>
              <a:rPr lang="ru-RU" sz="1800" dirty="0" err="1" smtClean="0"/>
              <a:t>Обуховский</a:t>
            </a:r>
            <a:r>
              <a:rPr lang="ru-RU" sz="1800" dirty="0" smtClean="0"/>
              <a:t> завод производил 20 сортов стали, броню для кораблей, артиллерийские башенные установки, пушки разных калибров, снаряды, мины, стальное, медное и чугунное литьё, пароходные коленчатые валы, хирургические и чертёжные инструменты, стальные ружейные стволы и магазинные коробки для винтовок,</a:t>
            </a:r>
            <a:endParaRPr lang="ru-RU" sz="1800" dirty="0"/>
          </a:p>
        </p:txBody>
      </p:sp>
      <p:pic>
        <p:nvPicPr>
          <p:cNvPr id="16386" name="Picture 2" descr="C:\Users\Семен\Desktop\c68838038bbffb5cc674544d6630cac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3289300" cy="1806327"/>
          </a:xfrm>
          <a:prstGeom prst="rect">
            <a:avLst/>
          </a:prstGeom>
          <a:noFill/>
        </p:spPr>
      </p:pic>
      <p:pic>
        <p:nvPicPr>
          <p:cNvPr id="16387" name="Picture 3" descr="C:\Users\Семен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57600"/>
            <a:ext cx="4038600" cy="2130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Формирование русской буржуазии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685800"/>
            <a:ext cx="56388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Постепенно в России  стало складываться предпринимательство.  Купцы и </a:t>
            </a:r>
            <a:r>
              <a:rPr lang="ru-RU" sz="1800" dirty="0" err="1" smtClean="0"/>
              <a:t>капиталистые</a:t>
            </a:r>
            <a:r>
              <a:rPr lang="ru-RU" sz="1800" dirty="0" smtClean="0"/>
              <a:t> крестьяне стали вкладываться в производство. Быстрее всего развивалось производство в пищевой, текстильной и  лёгкой промышленности.</a:t>
            </a:r>
          </a:p>
          <a:p>
            <a:pPr>
              <a:buNone/>
            </a:pPr>
            <a:r>
              <a:rPr lang="ru-RU" sz="1800" dirty="0" smtClean="0"/>
              <a:t> Многие династии предпринимателей были выходцами из старообрядческой среды: Морозовы, Прохоровы, Третьяковы, </a:t>
            </a:r>
            <a:r>
              <a:rPr lang="ru-RU" sz="1800" dirty="0" err="1" smtClean="0"/>
              <a:t>Солдатенковы</a:t>
            </a:r>
            <a:r>
              <a:rPr lang="ru-RU" sz="1800" dirty="0" smtClean="0"/>
              <a:t>, </a:t>
            </a:r>
            <a:r>
              <a:rPr lang="ru-RU" sz="1800" dirty="0" err="1" smtClean="0"/>
              <a:t>Рябушинские</a:t>
            </a:r>
            <a:r>
              <a:rPr lang="ru-RU" sz="1800" dirty="0" smtClean="0"/>
              <a:t>. Устои старообрядчества приучали к трудолюбию и бережливости, а богобоязненность заставляла жертвовать деньги на благотворительность и меценатство. </a:t>
            </a:r>
          </a:p>
          <a:p>
            <a:pPr>
              <a:buNone/>
            </a:pPr>
            <a:r>
              <a:rPr lang="ru-RU" sz="1800" dirty="0" smtClean="0"/>
              <a:t>В Вятке тоже была буржуазия – в основном, купеческая. Имена местных купцов были известны далеко за пределами вятской земли. Их знали в деловых кругах России, Европы и Америки.</a:t>
            </a:r>
          </a:p>
          <a:p>
            <a:pPr>
              <a:buNone/>
            </a:pPr>
            <a:r>
              <a:rPr lang="ru-RU" sz="1800" dirty="0" smtClean="0"/>
              <a:t> Наиболее известные вятские купеческие династии: </a:t>
            </a:r>
            <a:r>
              <a:rPr lang="ru-RU" sz="1800" dirty="0" err="1" smtClean="0"/>
              <a:t>Машковцевы</a:t>
            </a:r>
            <a:r>
              <a:rPr lang="ru-RU" sz="1800" dirty="0" smtClean="0"/>
              <a:t>, </a:t>
            </a:r>
            <a:r>
              <a:rPr lang="ru-RU" sz="1800" dirty="0" err="1" smtClean="0"/>
              <a:t>Кардаковы</a:t>
            </a:r>
            <a:r>
              <a:rPr lang="ru-RU" sz="1800" dirty="0" smtClean="0"/>
              <a:t>, </a:t>
            </a:r>
            <a:r>
              <a:rPr lang="ru-RU" sz="1800" dirty="0" err="1" smtClean="0"/>
              <a:t>Булычёвы</a:t>
            </a:r>
            <a:r>
              <a:rPr lang="ru-RU" sz="1800" dirty="0" smtClean="0"/>
              <a:t>, </a:t>
            </a:r>
            <a:r>
              <a:rPr lang="ru-RU" sz="1800" dirty="0" err="1" smtClean="0"/>
              <a:t>Клобуковы</a:t>
            </a:r>
            <a:r>
              <a:rPr lang="ru-RU" sz="1800" dirty="0" smtClean="0"/>
              <a:t>, </a:t>
            </a:r>
            <a:r>
              <a:rPr lang="ru-RU" sz="1800" dirty="0" err="1" smtClean="0"/>
              <a:t>Прозоровы</a:t>
            </a:r>
            <a:r>
              <a:rPr lang="ru-RU" sz="1800" dirty="0" smtClean="0"/>
              <a:t>, Анфилатовы, </a:t>
            </a:r>
            <a:r>
              <a:rPr lang="ru-RU" sz="1800" dirty="0" err="1" smtClean="0"/>
              <a:t>Тырышкины</a:t>
            </a:r>
            <a:r>
              <a:rPr lang="ru-RU" sz="1800" dirty="0" smtClean="0"/>
              <a:t>, Коробовы, </a:t>
            </a:r>
            <a:r>
              <a:rPr lang="ru-RU" sz="1800" dirty="0" err="1" smtClean="0"/>
              <a:t>Громозовы</a:t>
            </a:r>
            <a:r>
              <a:rPr lang="ru-RU" sz="1800" dirty="0" smtClean="0"/>
              <a:t>, Лаптевы, Рязанцевы и другие.</a:t>
            </a:r>
            <a:endParaRPr lang="ru-RU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Вятская буржуазия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2000"/>
            <a:ext cx="5334000" cy="58674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3400" dirty="0" smtClean="0"/>
              <a:t>Это один из домов </a:t>
            </a:r>
            <a:r>
              <a:rPr lang="ru-RU" sz="3400" b="1" dirty="0" smtClean="0"/>
              <a:t>Якова </a:t>
            </a:r>
            <a:r>
              <a:rPr lang="ru-RU" sz="3400" b="1" dirty="0" err="1" smtClean="0"/>
              <a:t>Прозорова</a:t>
            </a:r>
            <a:r>
              <a:rPr lang="ru-RU" sz="3400" dirty="0" smtClean="0"/>
              <a:t>, он передал здание городу под училище. Сам Яков </a:t>
            </a:r>
            <a:r>
              <a:rPr lang="ru-RU" sz="3400" dirty="0" err="1" smtClean="0"/>
              <a:t>Прозоров</a:t>
            </a:r>
            <a:r>
              <a:rPr lang="ru-RU" sz="3400" dirty="0" smtClean="0"/>
              <a:t> был купцом 1-й гильдии, домовладельцем и даже городским головой в 1859 — 1862 годах. Свои доходы он вкладывал в недвижимость и покупал дома, пристани, складские помещения и амбары, участки земли, мельницы в Вятской и других губерниях. Сдаваемая в аренду, используемая в торговой деятельности недвижимость приносила большую прибыль.</a:t>
            </a:r>
          </a:p>
          <a:p>
            <a:pPr>
              <a:buNone/>
            </a:pPr>
            <a:r>
              <a:rPr lang="ru-RU" sz="3400" dirty="0" smtClean="0"/>
              <a:t> Многие приобретения Яков </a:t>
            </a:r>
            <a:r>
              <a:rPr lang="ru-RU" sz="3400" dirty="0" err="1" smtClean="0"/>
              <a:t>Прозоров</a:t>
            </a:r>
            <a:r>
              <a:rPr lang="ru-RU" sz="3400" dirty="0" smtClean="0"/>
              <a:t> передал или оставил по завещанию вятскому </a:t>
            </a:r>
            <a:r>
              <a:rPr lang="ru-RU" sz="3400" u="sng" dirty="0" smtClean="0"/>
              <a:t>Благотворительному Обществу, приютам, богадельням, учреждениям </a:t>
            </a:r>
            <a:r>
              <a:rPr lang="ru-RU" sz="3400" dirty="0" smtClean="0"/>
              <a:t>просвещения. Общая стоимость домов, пожертвованных им городу, по ценам 1884 года составляла более 500 тысяч рублей. Например, дома </a:t>
            </a:r>
            <a:r>
              <a:rPr lang="ru-RU" sz="3400" u="sng" dirty="0" smtClean="0"/>
              <a:t>№31 и 33 по улице Московской Яков </a:t>
            </a:r>
            <a:r>
              <a:rPr lang="ru-RU" sz="3400" u="sng" dirty="0" err="1" smtClean="0"/>
              <a:t>Прозоров</a:t>
            </a:r>
            <a:r>
              <a:rPr lang="ru-RU" sz="3400" u="sng" dirty="0" smtClean="0"/>
              <a:t> вместе с большой суммой денег передал под городское четырёхклассное училище.</a:t>
            </a:r>
          </a:p>
          <a:p>
            <a:pPr>
              <a:buNone/>
            </a:pPr>
            <a:r>
              <a:rPr lang="ru-RU" sz="3400" dirty="0" smtClean="0"/>
              <a:t> В конторских книгах этого купца была особая статья «счёт благотворительности», на которую с прибыли перечислялось 10% ежегодно. Благотворительность  Якова </a:t>
            </a:r>
            <a:r>
              <a:rPr lang="ru-RU" sz="3400" dirty="0" err="1" smtClean="0"/>
              <a:t>Прозорова</a:t>
            </a:r>
            <a:r>
              <a:rPr lang="ru-RU" sz="3400" dirty="0" smtClean="0"/>
              <a:t> снискала ему уважение, его называли кормильцем и благодетелем бедных.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7410" name="Picture 2" descr="C:\Users\Семен\Desktop\2. Дом Прозорова (справа с балкончиком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990600"/>
            <a:ext cx="3886200" cy="2725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Вятская буржуазия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838200"/>
            <a:ext cx="8610600" cy="5791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Тихон </a:t>
            </a:r>
            <a:r>
              <a:rPr lang="ru-RU" dirty="0" err="1" smtClean="0"/>
              <a:t>Булычёв</a:t>
            </a:r>
            <a:r>
              <a:rPr lang="ru-RU" dirty="0" smtClean="0"/>
              <a:t> - ярчайший представитель династии купцов, которые были выходцами из крестьян. Его прадед Егор </a:t>
            </a:r>
            <a:r>
              <a:rPr lang="ru-RU" dirty="0" err="1" smtClean="0"/>
              <a:t>Булычёв</a:t>
            </a:r>
            <a:r>
              <a:rPr lang="ru-RU" dirty="0" smtClean="0"/>
              <a:t> в конце XVIII века вёл торговлю через архангельский порт, имея контакты с лондонскими торговыми фирмами.</a:t>
            </a:r>
          </a:p>
          <a:p>
            <a:pPr>
              <a:buNone/>
            </a:pPr>
            <a:r>
              <a:rPr lang="ru-RU" dirty="0" smtClean="0"/>
              <a:t> Его правнук Тихон стал одним из самых известных людей города Вятки, почётным гражданином, миллионером, </a:t>
            </a:r>
            <a:r>
              <a:rPr lang="ru-RU" u="sng" dirty="0" err="1" smtClean="0"/>
              <a:t>пароходовладельцем</a:t>
            </a:r>
            <a:r>
              <a:rPr lang="ru-RU" dirty="0" smtClean="0"/>
              <a:t> и общественным деятелем. Он сумел продлить пароходную линию за Казань до Нижнего Новгорода, доведя численность своего флота до 19 судов. </a:t>
            </a:r>
          </a:p>
          <a:p>
            <a:pPr>
              <a:buNone/>
            </a:pPr>
            <a:r>
              <a:rPr lang="ru-RU" dirty="0" smtClean="0"/>
              <a:t>Помимо известности в качестве успешного коммерсанта, Тихон </a:t>
            </a:r>
            <a:r>
              <a:rPr lang="ru-RU" dirty="0" err="1" smtClean="0"/>
              <a:t>Булычёв</a:t>
            </a:r>
            <a:r>
              <a:rPr lang="ru-RU" dirty="0" smtClean="0"/>
              <a:t> приобрел славу выдающегося </a:t>
            </a:r>
            <a:r>
              <a:rPr lang="ru-RU" b="1" dirty="0" smtClean="0"/>
              <a:t>благотворителя. </a:t>
            </a:r>
            <a:r>
              <a:rPr lang="ru-RU" dirty="0" smtClean="0"/>
              <a:t>Он выделял большие финансовые средства на </a:t>
            </a:r>
            <a:r>
              <a:rPr lang="ru-RU" b="1" dirty="0" smtClean="0"/>
              <a:t>содержание детского приюта, приобретение рентгеновского аппарата для больницы, </a:t>
            </a:r>
            <a:r>
              <a:rPr lang="ru-RU" dirty="0" smtClean="0"/>
              <a:t>поставки </a:t>
            </a:r>
            <a:r>
              <a:rPr lang="ru-RU" b="1" dirty="0" smtClean="0"/>
              <a:t>продовольствия для тюрем</a:t>
            </a:r>
            <a:r>
              <a:rPr lang="ru-RU" dirty="0" smtClean="0"/>
              <a:t>, финансировал строительство общежития мужской гимназии и т. 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Вятская буржуазия</a:t>
            </a:r>
            <a:endParaRPr lang="ru-RU" dirty="0"/>
          </a:p>
        </p:txBody>
      </p:sp>
      <p:pic>
        <p:nvPicPr>
          <p:cNvPr id="18434" name="Picture 2" descr="C:\Users\Семен\Desktop\булычев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9804" y="1600201"/>
            <a:ext cx="5104195" cy="3200400"/>
          </a:xfrm>
          <a:prstGeom prst="rect">
            <a:avLst/>
          </a:prstGeom>
          <a:noFill/>
        </p:spPr>
      </p:pic>
      <p:pic>
        <p:nvPicPr>
          <p:cNvPr id="18435" name="Picture 3" descr="C:\Users\Семен\Desktop\булычев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95400"/>
            <a:ext cx="3164343" cy="410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Вятская буржуазия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2000"/>
            <a:ext cx="5181600" cy="60198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Козьма</a:t>
            </a:r>
            <a:r>
              <a:rPr lang="ru-RU" dirty="0" smtClean="0"/>
              <a:t> Лаптев был представителем купеческой династии, которую основали </a:t>
            </a:r>
            <a:r>
              <a:rPr lang="ru-RU" u="sng" dirty="0" smtClean="0"/>
              <a:t>выходцы из крестьян,</a:t>
            </a:r>
            <a:r>
              <a:rPr lang="ru-RU" dirty="0" smtClean="0"/>
              <a:t> занимавшиеся изготовлением и продажей изделий из кожи. В 1891 году они образовали полное товарищество «Игнатий Лаптев с сыновьями», куда вошёл и </a:t>
            </a:r>
            <a:r>
              <a:rPr lang="ru-RU" dirty="0" err="1" smtClean="0"/>
              <a:t>Козьма</a:t>
            </a:r>
            <a:r>
              <a:rPr lang="ru-RU" dirty="0" smtClean="0"/>
              <a:t>. Вскоре он выделился из семейного дела и учредил торговый дом «</a:t>
            </a:r>
            <a:r>
              <a:rPr lang="ru-RU" dirty="0" err="1" smtClean="0"/>
              <a:t>Козьма</a:t>
            </a:r>
            <a:r>
              <a:rPr lang="ru-RU" dirty="0" smtClean="0"/>
              <a:t> Игнатьевич Лаптев с сыновьями». Накануне первой мировой войны семейные фирмы Лаптевых занимали одно из ведущих мест в своей отрасли в Вятской губернии.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Как и другие члены династии, </a:t>
            </a:r>
            <a:r>
              <a:rPr lang="ru-RU" dirty="0" err="1" smtClean="0"/>
              <a:t>Козьма</a:t>
            </a:r>
            <a:r>
              <a:rPr lang="ru-RU" dirty="0" smtClean="0"/>
              <a:t> был </a:t>
            </a:r>
            <a:r>
              <a:rPr lang="ru-RU" u="sng" dirty="0" smtClean="0"/>
              <a:t>старообрядцем. </a:t>
            </a:r>
            <a:r>
              <a:rPr lang="ru-RU" dirty="0" smtClean="0"/>
              <a:t>В своём доме на Николаевской Лаптевы содержали старообрядческую молельню, жертвовали много на благоустройство старообрядческого кладбища и содержание часовни при нём.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Это миллионер </a:t>
            </a:r>
            <a:r>
              <a:rPr lang="ru-RU" dirty="0" err="1" smtClean="0"/>
              <a:t>Козьма</a:t>
            </a:r>
            <a:r>
              <a:rPr lang="ru-RU" dirty="0" smtClean="0"/>
              <a:t> Лаптев познакомил Вятку с автомобилем. Он любил эпатаж, пышность, при этом отмечали его стремление помогать людям, он был активным членом вятской учёной архивной комиссии и губернского попечительного комитета детских приютов.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9458" name="Picture 2" descr="C:\Users\Семен\Desktop\дом лапте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6200" y="3581400"/>
            <a:ext cx="3860800" cy="2895600"/>
          </a:xfrm>
          <a:prstGeom prst="rect">
            <a:avLst/>
          </a:prstGeom>
          <a:noFill/>
        </p:spPr>
      </p:pic>
      <p:pic>
        <p:nvPicPr>
          <p:cNvPr id="19459" name="Picture 3" descr="C:\Users\Семен\Desktop\лаптев козь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0"/>
            <a:ext cx="24384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657</Words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Экономическое развитие России во второй половине XIX века</vt:lpstr>
      <vt:lpstr> Развитие сельского хозяйства</vt:lpstr>
      <vt:lpstr> социальное расслоение в деревне</vt:lpstr>
      <vt:lpstr>  Развитие промышленности</vt:lpstr>
      <vt:lpstr> Формирование русской буржуазии </vt:lpstr>
      <vt:lpstr>Вятская буржуазия</vt:lpstr>
      <vt:lpstr>Вятская буржуазия</vt:lpstr>
      <vt:lpstr>Вятская буржуазия</vt:lpstr>
      <vt:lpstr>Вятская буржуазия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Экономическое развитие России во второй половине XIX века</dc:title>
  <dc:creator>Семен</dc:creator>
  <cp:lastModifiedBy>Семен</cp:lastModifiedBy>
  <cp:revision>10</cp:revision>
  <dcterms:created xsi:type="dcterms:W3CDTF">2022-04-22T17:14:12Z</dcterms:created>
  <dcterms:modified xsi:type="dcterms:W3CDTF">2022-04-22T19:53:30Z</dcterms:modified>
</cp:coreProperties>
</file>