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3" r:id="rId15"/>
    <p:sldId id="274" r:id="rId16"/>
    <p:sldId id="269" r:id="rId17"/>
    <p:sldId id="270" r:id="rId18"/>
    <p:sldId id="276" r:id="rId19"/>
    <p:sldId id="271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1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93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73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26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7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01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9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31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CB85-7F5F-4F23-9690-814C711477E9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85BC-B83C-474B-8939-262579C8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90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opwar.ru/histor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opwar.ru/armament/avi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Военные </a:t>
            </a:r>
            <a:r>
              <a:rPr lang="ru-RU" dirty="0" smtClean="0"/>
              <a:t>действия в Великой Отечественной войне в 1942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история 11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4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56" y="265537"/>
            <a:ext cx="11746117" cy="558328"/>
          </a:xfrm>
        </p:spPr>
        <p:txBody>
          <a:bodyPr>
            <a:noAutofit/>
          </a:bodyPr>
          <a:lstStyle/>
          <a:p>
            <a:r>
              <a:rPr lang="ru-RU" sz="3200" b="1" dirty="0"/>
              <a:t>Приказ народного комиссара обороны Союза ССР №227 (28 июля 1942 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456" y="1004935"/>
            <a:ext cx="11149343" cy="5748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Враг бросает на фронт все новые силы и, не считаясь с большими для него потерями, лезет вперед, рвется вглубь Советского Союза, захватывает новые районы, опустошает и разоряет наши города и села, насилует, грабит и убивает советское население. Бои идут в районе Воронежа, на Дону, на юге у ворот Северного Кавказа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а) безусловно ликвидировать </a:t>
            </a:r>
            <a:r>
              <a:rPr lang="ru-RU" sz="1800" b="1" dirty="0"/>
              <a:t>отступательные настроения в войсках и железной рукой пресекать пропаганду о том</a:t>
            </a:r>
            <a:r>
              <a:rPr lang="ru-RU" sz="1800" dirty="0"/>
              <a:t>, что мы можем и должны якобы отступать и дальше на восток, что от такого отступления не будет якобы вреда;</a:t>
            </a:r>
          </a:p>
          <a:p>
            <a:r>
              <a:rPr lang="ru-RU" sz="1800" dirty="0"/>
              <a:t>б) безусловно снимать с поста и направлять в Ставку для привлечения к военному суду командующих армиями, допустивших самовольный отход войск с занимаемых позиций, без приказа командования фронта;</a:t>
            </a:r>
          </a:p>
          <a:p>
            <a:r>
              <a:rPr lang="ru-RU" sz="1800" dirty="0"/>
              <a:t>в) сформировать в пределах фронта от 1 до 3 (смотря по обстановке) </a:t>
            </a:r>
            <a:r>
              <a:rPr lang="ru-RU" sz="1800" b="1" u="sng" dirty="0"/>
              <a:t>штрафных батальонов </a:t>
            </a:r>
            <a:r>
              <a:rPr lang="ru-RU" sz="1800" b="1" dirty="0"/>
              <a:t>(по 800 человек), </a:t>
            </a:r>
            <a:r>
              <a:rPr lang="ru-RU" sz="1800" dirty="0"/>
              <a:t>куда направлять средних и старших командиров и соответствующих политработников всех родов войск, провинившихся в нарушении дисциплины по трусости или неустойчивости, и поставить их </a:t>
            </a:r>
            <a:r>
              <a:rPr lang="ru-RU" sz="1800" b="1" dirty="0"/>
              <a:t>на более трудные участки фронта, </a:t>
            </a:r>
            <a:r>
              <a:rPr lang="ru-RU" sz="1800" b="1" u="sng" dirty="0"/>
              <a:t>чтобы дать им возможность искупить кровью свои преступления против Родины</a:t>
            </a:r>
            <a:r>
              <a:rPr lang="ru-RU" sz="1800" b="1" u="sng" dirty="0" smtClean="0"/>
              <a:t>. </a:t>
            </a:r>
          </a:p>
          <a:p>
            <a:r>
              <a:rPr lang="ru-RU" sz="1800" dirty="0"/>
              <a:t>а) безусловно снимать с постов командиров и комиссаров корпусов и дивизий, допустивших самовольный отход войск с занимаемых позиций без приказа командования армии, и направлять их в военный совет фронта для предания военному суду;</a:t>
            </a:r>
          </a:p>
          <a:p>
            <a:r>
              <a:rPr lang="ru-RU" sz="1800" dirty="0"/>
              <a:t>б) сформировать в пределах армии 3-5 </a:t>
            </a:r>
            <a:r>
              <a:rPr lang="ru-RU" sz="1800" u="sng" dirty="0"/>
              <a:t>хорошо </a:t>
            </a:r>
            <a:r>
              <a:rPr lang="ru-RU" sz="1800" b="1" u="sng" dirty="0"/>
              <a:t>вооруженных заградительных отрядов </a:t>
            </a:r>
            <a:r>
              <a:rPr lang="ru-RU" sz="1800" dirty="0"/>
              <a:t>(по 200 человек в каждом), поставить их в непосредственном тылу неустойчивых дивизий и обязать их в случае паники и беспорядочного отхода частей </a:t>
            </a:r>
            <a:r>
              <a:rPr lang="ru-RU" sz="1800" u="sng" dirty="0"/>
              <a:t>дивизии расстреливать на месте паникеров и трусов </a:t>
            </a:r>
            <a:r>
              <a:rPr lang="ru-RU" sz="1800" dirty="0"/>
              <a:t>и тем помочь честным бойцам дивизий выполнить свой долг перед Родиной;</a:t>
            </a:r>
          </a:p>
          <a:p>
            <a:r>
              <a:rPr lang="ru-RU" sz="1800" dirty="0"/>
              <a:t>в) сформировать в пределах армии от 5 до 10 (смотря по обстановке</a:t>
            </a:r>
            <a:r>
              <a:rPr lang="ru-RU" sz="1800" u="sng" dirty="0"/>
              <a:t>) </a:t>
            </a:r>
            <a:r>
              <a:rPr lang="ru-RU" sz="1800" b="1" u="sng" dirty="0"/>
              <a:t>штрафных рот </a:t>
            </a:r>
            <a:r>
              <a:rPr lang="ru-RU" sz="1800" dirty="0"/>
              <a:t>(от 150 до 200 человек в каждой), куда направлять рядовых бойцов и младших командиров, провинившихся в нарушении дисциплины по трусости или неустойчивости, и поставить их на трудные участки армии, чтобы дать им </a:t>
            </a:r>
            <a:r>
              <a:rPr lang="ru-RU" sz="1800" u="sng" dirty="0"/>
              <a:t>возможность искупить кровью свои преступления перед Родиной.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5281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069"/>
            <a:ext cx="10515600" cy="4798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677807" cy="6464174"/>
          </a:xfrm>
        </p:spPr>
      </p:pic>
    </p:spTree>
    <p:extLst>
      <p:ext uri="{BB962C8B-B14F-4D97-AF65-F5344CB8AC3E}">
        <p14:creationId xmlns:p14="http://schemas.microsoft.com/office/powerpoint/2010/main" xmlns="" val="3606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33" y="162962"/>
            <a:ext cx="10515600" cy="443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b="1" dirty="0" smtClean="0"/>
              <a:t>Наступление немецких войск на </a:t>
            </a:r>
            <a:r>
              <a:rPr lang="ru-RU" b="1" dirty="0" smtClean="0"/>
              <a:t>С</a:t>
            </a:r>
            <a:r>
              <a:rPr lang="ru-RU" b="1" dirty="0" smtClean="0"/>
              <a:t>талинград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717" y="742384"/>
            <a:ext cx="7713551" cy="5866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Битва за Сталинград унесла жизни более миллиона человек. Победа в ней Красной Армии ознаменовала собой перелом в Великой </a:t>
            </a:r>
            <a:r>
              <a:rPr lang="ru-RU" sz="2000" dirty="0" smtClean="0"/>
              <a:t>Отечественной </a:t>
            </a:r>
            <a:r>
              <a:rPr lang="ru-RU" sz="2000" dirty="0"/>
              <a:t>войне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Однако юг СССР выбрал и Гитлер в качестве основного направления для удара военной кампании 1942 года. Начавшееся наступление Красной Армии под Харьковом завершилось окружением 6-й и 57-й армий. Для Вермахта открылась дорога на Восток. После непродолжительного перерыва, в конце </a:t>
            </a:r>
            <a:r>
              <a:rPr lang="ru-RU" sz="2000" u="sng" dirty="0"/>
              <a:t>июня 1942 года началось наступление немецких войск по направлению к Волге и Кавказу</a:t>
            </a:r>
            <a:r>
              <a:rPr lang="ru-RU" sz="2000" u="sng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Согласно плану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Блау</a:t>
            </a:r>
            <a:r>
              <a:rPr lang="ru-RU" sz="2000" b="1" dirty="0" smtClean="0"/>
              <a:t>», </a:t>
            </a:r>
            <a:r>
              <a:rPr lang="ru-RU" sz="2000" dirty="0" smtClean="0"/>
              <a:t>принятому немецким командованием ещё в апреле 1942 года, предполагалось сокрушить оборону Красной Армии на южном участке советско-германского фронта.</a:t>
            </a:r>
          </a:p>
          <a:p>
            <a:pPr marL="0" indent="0">
              <a:buNone/>
            </a:pPr>
            <a:r>
              <a:rPr lang="ru-RU" sz="2000" dirty="0" smtClean="0"/>
              <a:t>     В</a:t>
            </a:r>
            <a:r>
              <a:rPr lang="ru-RU" sz="2000" dirty="0"/>
              <a:t> это же время Гитлер разделил наступающую группировку войск на две части. Группе армий «А», которой командовал генерал-фельдмаршал Вильгельм Лист, предписывалось продолжать наступление по направлению на Кавказ. Группа армий «Б», руководимая генерал-полковником Максимилианом фон </a:t>
            </a:r>
            <a:r>
              <a:rPr lang="ru-RU" sz="2000" dirty="0" err="1"/>
              <a:t>Вейхсом</a:t>
            </a:r>
            <a:r>
              <a:rPr lang="ru-RU" sz="2000" dirty="0"/>
              <a:t>, должна была прорываться к Волге. В её состав входила и </a:t>
            </a:r>
            <a:r>
              <a:rPr lang="ru-RU" sz="2000" b="1" dirty="0"/>
              <a:t>6-я армия генерал-лейтенанта </a:t>
            </a:r>
            <a:r>
              <a:rPr lang="ru-RU" sz="2000" b="1" dirty="0" err="1"/>
              <a:t>Ф.Паулюса</a:t>
            </a:r>
            <a:r>
              <a:rPr lang="ru-RU" sz="2000" b="1" dirty="0"/>
              <a:t>, перед которой поставили задачу овладения Сталинградом.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98" y="974339"/>
            <a:ext cx="3764170" cy="55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910"/>
            <a:ext cx="10515600" cy="7785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Оборонительные бои за </a:t>
            </a:r>
            <a:r>
              <a:rPr lang="ru-RU" sz="3600" b="1" dirty="0" smtClean="0"/>
              <a:t>Сталинград</a:t>
            </a:r>
            <a:br>
              <a:rPr lang="ru-RU" sz="3600" b="1" dirty="0" smtClean="0"/>
            </a:br>
            <a:r>
              <a:rPr lang="ru-RU" sz="3600" b="1" dirty="0" smtClean="0"/>
              <a:t>              </a:t>
            </a:r>
            <a:r>
              <a:rPr lang="ru-RU" sz="3600" b="1" dirty="0" smtClean="0"/>
              <a:t>17.07 -12.09. 1942 года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192" y="1140737"/>
            <a:ext cx="7387628" cy="554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Оборонительная </a:t>
            </a:r>
            <a:r>
              <a:rPr lang="ru-RU" dirty="0"/>
              <a:t>фаза битвы за Сталинград началась </a:t>
            </a:r>
            <a:r>
              <a:rPr lang="ru-RU" dirty="0" smtClean="0"/>
              <a:t>17</a:t>
            </a:r>
            <a:r>
              <a:rPr lang="ru-RU" dirty="0"/>
              <a:t> июля 1942 года. Тогда части 62-й армии встретились с танковым авангардом немецких войск у хутора Морозова. </a:t>
            </a:r>
            <a:r>
              <a:rPr lang="ru-RU" b="1" dirty="0"/>
              <a:t>В течение недели Вермахт смог прорваться к Дону </a:t>
            </a:r>
            <a:r>
              <a:rPr lang="ru-RU" dirty="0"/>
              <a:t>и создать угрозу флангам 62-й армии. К концу июля советские войска заняли оборону на водных рубежах и стали готовиться к очередной попытке прорыва. </a:t>
            </a:r>
            <a:r>
              <a:rPr lang="ru-RU" b="1" dirty="0"/>
              <a:t>28 июля 1942 года выходит знаменитый приказ № 227. «Ни шагу назад!» — такие слова летели </a:t>
            </a:r>
            <a:r>
              <a:rPr lang="ru-RU" dirty="0"/>
              <a:t>из Москвы к измотанным тяжёлыми боями войскам Сталинградского фронта.</a:t>
            </a:r>
          </a:p>
        </p:txBody>
      </p:sp>
      <p:pic>
        <p:nvPicPr>
          <p:cNvPr id="6146" name="Picture 2" descr="Немецкие танки у Волги | Warspo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793" y="883516"/>
            <a:ext cx="4382071" cy="2946101"/>
          </a:xfrm>
          <a:prstGeom prst="rect">
            <a:avLst/>
          </a:prstGeom>
          <a:noFill/>
        </p:spPr>
      </p:pic>
      <p:sp>
        <p:nvSpPr>
          <p:cNvPr id="6148" name="AutoShape 4" descr="Сталинградская битва. 17 июля 1942 года – 2 февраля 1943 года | World of  Ta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Семен\Desktop\1342114816_bundesarchiv_bild_101i-216-0445-18_russland-mitte-nord_panzer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9233" y="3848288"/>
            <a:ext cx="4302659" cy="275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386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8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Наступление немецких войск на Сталингр</a:t>
            </a:r>
            <a:r>
              <a:rPr lang="ru-RU" dirty="0" smtClean="0"/>
              <a:t>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290" y="1041148"/>
            <a:ext cx="8157062" cy="5613149"/>
          </a:xfrm>
        </p:spPr>
      </p:pic>
    </p:spTree>
    <p:extLst>
      <p:ext uri="{BB962C8B-B14F-4D97-AF65-F5344CB8AC3E}">
        <p14:creationId xmlns:p14="http://schemas.microsoft.com/office/powerpoint/2010/main" xmlns="" val="217586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643"/>
            <a:ext cx="10515600" cy="4164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огне и крови: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338" y="552261"/>
            <a:ext cx="7134130" cy="6174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23 августа 1942 г. немецкие танки подошли к Сталинграду. С этого дня фашистская авиация стала систематически бомбить город.</a:t>
            </a:r>
            <a:r>
              <a:rPr lang="ru-RU" sz="2400" dirty="0" smtClean="0"/>
              <a:t> </a:t>
            </a:r>
            <a:r>
              <a:rPr lang="ru-RU" sz="2400" b="1" dirty="0" smtClean="0"/>
              <a:t>23 </a:t>
            </a:r>
            <a:r>
              <a:rPr lang="ru-RU" sz="2400" b="1" dirty="0" smtClean="0"/>
              <a:t>августа 1942 </a:t>
            </a:r>
            <a:r>
              <a:rPr lang="ru-RU" sz="2400" dirty="0" smtClean="0"/>
              <a:t>года, наступил самый страшный день Сталинградской битвы. Фашистская авиация совершила </a:t>
            </a:r>
            <a:r>
              <a:rPr lang="ru-RU" sz="2400" b="1" dirty="0" smtClean="0"/>
              <a:t>массированный </a:t>
            </a:r>
            <a:r>
              <a:rPr lang="ru-RU" sz="2400" b="1" dirty="0" smtClean="0"/>
              <a:t>налет на город. 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1000 </a:t>
            </a:r>
            <a:r>
              <a:rPr lang="ru-RU" sz="2400" b="1" dirty="0" smtClean="0"/>
              <a:t>тонн взрывчатки сбросили нацисты на </a:t>
            </a:r>
            <a:r>
              <a:rPr lang="ru-RU" sz="2400" dirty="0" smtClean="0"/>
              <a:t>город. Более 40 тысяч жителей были убиты снарядами, заживо сожжены в огне, погребены под зданиями, умерли от ран, задохнулись от пожаров.</a:t>
            </a:r>
          </a:p>
          <a:p>
            <a:pPr>
              <a:buNone/>
            </a:pPr>
            <a:r>
              <a:rPr lang="ru-RU" sz="2400" dirty="0" smtClean="0"/>
              <a:t> В </a:t>
            </a:r>
            <a:r>
              <a:rPr lang="ru-RU" sz="2400" dirty="0" smtClean="0"/>
              <a:t>этом аду на земле Сталинград должен был исчезнуть. Но когда трехкилометровые столбы черного дыма рассеялись, из руин, боли и смерти поднялся </a:t>
            </a:r>
            <a:r>
              <a:rPr lang="ru-RU" sz="2400" dirty="0" smtClean="0"/>
              <a:t>Сталинград.  </a:t>
            </a:r>
          </a:p>
          <a:p>
            <a:pPr>
              <a:buNone/>
            </a:pPr>
            <a:r>
              <a:rPr lang="ru-RU" sz="2400" dirty="0" smtClean="0"/>
              <a:t>Городские бои за Сталинград, в период Великой Отечественной Войны, являлись одними из самых ожесточенных. Немцы еще не испытывали такого сопротивления за все время ведения войны на территории СССР.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22" name="Picture 2" descr="C:\Users\Семен\Desktop\x_d12f9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549" y="281412"/>
            <a:ext cx="4570181" cy="3412402"/>
          </a:xfrm>
          <a:prstGeom prst="rect">
            <a:avLst/>
          </a:prstGeom>
          <a:noFill/>
        </p:spPr>
      </p:pic>
      <p:pic>
        <p:nvPicPr>
          <p:cNvPr id="30723" name="Picture 3" descr="C:\Users\Семен\Desktop\YQC-DYBiI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213" y="3901903"/>
            <a:ext cx="4529742" cy="2643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4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Городские </a:t>
            </a:r>
            <a:r>
              <a:rPr lang="ru-RU" b="1" dirty="0" smtClean="0"/>
              <a:t>бои 13.09--18.11.  1942 года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3438" y="624690"/>
            <a:ext cx="6868562" cy="6111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/>
              <a:t>В середине сентября начались бои за центр Сталинграда</a:t>
            </a:r>
            <a:r>
              <a:rPr lang="ru-RU" sz="2000" dirty="0"/>
              <a:t>. Сражения велись буквально за каждый дом — точнее, за то, что зачастую от них оставалось. «Мамаев Курган», «Дом Павлова», «Красный Октябрь» — практически у всех на слуху названия тех домов или районов, за которые велись наиболее тяжёлые бои. Запертые в городе и окружённые со всех сторон частями Вермахта, 62-я и 64-я армии с трудом оборонялись в условиях недостатка боеприпасов и </a:t>
            </a:r>
            <a:r>
              <a:rPr lang="ru-RU" sz="2000" dirty="0" smtClean="0"/>
              <a:t>продовольствия.</a:t>
            </a:r>
          </a:p>
          <a:p>
            <a:pPr marL="0" indent="0">
              <a:buNone/>
            </a:pPr>
            <a:r>
              <a:rPr lang="ru-RU" sz="2000" dirty="0" smtClean="0"/>
              <a:t>Улицы </a:t>
            </a:r>
            <a:r>
              <a:rPr lang="ru-RU" sz="2000" dirty="0" smtClean="0"/>
              <a:t>были завалены грудами обломков, что служило огромным препятствием для танков. Все решала пехота. Бои велись не то что за квартал или улицу - бились за каждый дом, за каждый этаж. Некоторые дома походили на слоеные пироги: На первом этаже были советские воины, на втором немцы, а на третьем снова советские воины. В таком положении воюющие могли находиться не одни сутки.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 smtClean="0"/>
              <a:t>рассказам ветеранов ВОВ, иногда можно было даже услышать дыхание противника, находящегося буквально в метре от тебя за соседней стеной. Нередко бои в зданиях переходили в </a:t>
            </a:r>
            <a:r>
              <a:rPr lang="ru-RU" sz="2000" b="1" dirty="0" smtClean="0"/>
              <a:t>рукопашную чего немцы боялись больше всего - отточенные саперные лопатки и ножи русских приводили их в ужас. </a:t>
            </a:r>
            <a:r>
              <a:rPr lang="ru-RU" sz="2000" dirty="0" smtClean="0"/>
              <a:t>Исход такой битвы решало уже не оружие, а сила духа, умение, злость.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таких боях проявлялся настоящий дух советских воинов.</a:t>
            </a:r>
            <a:r>
              <a:rPr lang="ru-RU" sz="2000" dirty="0" smtClean="0"/>
              <a:t>    </a:t>
            </a:r>
            <a:r>
              <a:rPr lang="ru-RU" sz="2000" b="1" dirty="0" smtClean="0"/>
              <a:t>К</a:t>
            </a:r>
            <a:r>
              <a:rPr lang="ru-RU" sz="2000" b="1" dirty="0"/>
              <a:t> ноябрю 1942 года советские войска удерживали лишь три плацдарма в Сталинграде. Однако и немцы были настолько измотаны многомесячными боями, что не смогли окончательно выбить красноармейцев с волжского побережья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1" name="Picture 1" descr="C:\Users\Семен\Desktop\tACQA0F9nq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58" y="618796"/>
            <a:ext cx="5192782" cy="2966377"/>
          </a:xfrm>
          <a:prstGeom prst="rect">
            <a:avLst/>
          </a:prstGeom>
          <a:noFill/>
        </p:spPr>
      </p:pic>
      <p:pic>
        <p:nvPicPr>
          <p:cNvPr id="5122" name="Picture 2" descr="C:\Users\Семен\Desktop\og_og_1500799645282759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02" y="3762810"/>
            <a:ext cx="5251010" cy="2742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6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48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Операция «Уран</a:t>
            </a:r>
            <a:r>
              <a:rPr lang="ru-RU" b="1" dirty="0" smtClean="0"/>
              <a:t>»   19.11-23.11  1942 года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36" y="516048"/>
            <a:ext cx="4572000" cy="6047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    14</a:t>
            </a:r>
            <a:r>
              <a:rPr lang="ru-RU" sz="2000" dirty="0"/>
              <a:t> ноября Ставка утвердила </a:t>
            </a:r>
            <a:r>
              <a:rPr lang="ru-RU" sz="2000" b="1" dirty="0"/>
              <a:t>план по разгрому немецкий сил в Сталинграде.</a:t>
            </a:r>
            <a:r>
              <a:rPr lang="ru-RU" sz="2000" dirty="0"/>
              <a:t> Он предусматривал удары с севера и юга по «основанию» клина с вершиной, 6-й армией, в городе. Эти рубежи обороняли союзники нацистской Германии — румынские, итальянские, хорватские дивизии, не столь надёжные, как части Вермахта.</a:t>
            </a:r>
          </a:p>
          <a:p>
            <a:pPr marL="0" indent="0">
              <a:buNone/>
            </a:pPr>
            <a:r>
              <a:rPr lang="ru-RU" sz="2000" dirty="0" smtClean="0"/>
              <a:t>      Специально </a:t>
            </a:r>
            <a:r>
              <a:rPr lang="ru-RU" sz="2000" dirty="0"/>
              <a:t>для операции был сформирован </a:t>
            </a:r>
            <a:r>
              <a:rPr lang="ru-RU" sz="2000" b="1" dirty="0"/>
              <a:t>Донской фронт, </a:t>
            </a:r>
            <a:r>
              <a:rPr lang="ru-RU" sz="2000" dirty="0"/>
              <a:t>возглавленный генералом </a:t>
            </a:r>
            <a:r>
              <a:rPr lang="ru-RU" sz="2000" b="1" dirty="0"/>
              <a:t>К.Рокоссовским.</a:t>
            </a: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b="1" dirty="0" err="1" smtClean="0"/>
              <a:t>Юго</a:t>
            </a:r>
            <a:r>
              <a:rPr lang="ru-RU" sz="2000" b="1" dirty="0" smtClean="0"/>
              <a:t>- западным фронтом командовал генерал Н. Ватутин, Сталинградским – генерал А. Ерёменко.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19 ноября началось наступление </a:t>
            </a:r>
            <a:r>
              <a:rPr lang="ru-RU" sz="2000" dirty="0" smtClean="0"/>
              <a:t>Сталинградского и Донского фронтов навстречу друг другу. Немецкие войска сильной контратакой попытались остановить наше наступление, но были сломлены.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518" y="1158843"/>
            <a:ext cx="82105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17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7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Командующие фронтами в Сталинградском сражении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657" y="968721"/>
            <a:ext cx="7396682" cy="56946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Андрей </a:t>
            </a:r>
            <a:r>
              <a:rPr lang="ru-RU" b="1" dirty="0" smtClean="0"/>
              <a:t>И</a:t>
            </a:r>
            <a:r>
              <a:rPr lang="ru-RU" b="1" dirty="0" smtClean="0"/>
              <a:t>ванович Ерёменко- </a:t>
            </a:r>
            <a:r>
              <a:rPr lang="ru-RU" dirty="0" smtClean="0"/>
              <a:t>командующий Сталинградским фронтом.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Николай Фёдорович Ватутин </a:t>
            </a:r>
            <a:r>
              <a:rPr lang="ru-RU" dirty="0" smtClean="0"/>
              <a:t>– командующий Сталинградским фронтом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Константин Константинович Рокоссовский </a:t>
            </a:r>
            <a:r>
              <a:rPr lang="ru-RU" dirty="0" smtClean="0"/>
              <a:t>– командующий Донским фронтом</a:t>
            </a:r>
            <a:endParaRPr lang="ru-RU" dirty="0"/>
          </a:p>
        </p:txBody>
      </p:sp>
      <p:pic>
        <p:nvPicPr>
          <p:cNvPr id="33794" name="Picture 2" descr="C:\Users\Семен\Desktop\fwuR6zk7V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4701" y="875124"/>
            <a:ext cx="1982048" cy="2672762"/>
          </a:xfrm>
          <a:prstGeom prst="rect">
            <a:avLst/>
          </a:prstGeom>
          <a:noFill/>
        </p:spPr>
      </p:pic>
      <p:pic>
        <p:nvPicPr>
          <p:cNvPr id="33796" name="Picture 4" descr="Ватутин Николай Фёдорович | «Журавли нашей памяти…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454" y="2651208"/>
            <a:ext cx="1881455" cy="2853196"/>
          </a:xfrm>
          <a:prstGeom prst="rect">
            <a:avLst/>
          </a:prstGeom>
          <a:noFill/>
        </p:spPr>
      </p:pic>
      <p:pic>
        <p:nvPicPr>
          <p:cNvPr id="33798" name="Picture 6" descr="Константин Рокоссовский - единственный в мировой истории маршал двух  государств - СССР и ПНР - Аргументы Неде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7497" y="4390931"/>
            <a:ext cx="2156956" cy="2334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9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Разгром немецких войск под Сталинградом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90" y="896292"/>
            <a:ext cx="6581869" cy="57670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Уже </a:t>
            </a:r>
            <a:r>
              <a:rPr lang="ru-RU" dirty="0"/>
              <a:t>через несколько дней, </a:t>
            </a:r>
            <a:r>
              <a:rPr lang="ru-RU" b="1" dirty="0"/>
              <a:t>23 ноября 1942 года, войска Сталинградского и Донского фронта соединились недалеко от хутора Советский. </a:t>
            </a:r>
            <a:r>
              <a:rPr lang="ru-RU" dirty="0"/>
              <a:t>6-я армия Паулюса оказалась </a:t>
            </a:r>
            <a:r>
              <a:rPr lang="ru-RU" b="1" dirty="0"/>
              <a:t>в окружении</a:t>
            </a:r>
            <a:r>
              <a:rPr lang="ru-RU" dirty="0"/>
              <a:t>, а союзники Германии не смогли обеспечить надёжный тыл. Всего в городе оказалось заперто около </a:t>
            </a:r>
            <a:r>
              <a:rPr lang="ru-RU" b="1" dirty="0"/>
              <a:t>300 тысяч человек.</a:t>
            </a:r>
          </a:p>
          <a:p>
            <a:pPr marL="0" indent="0">
              <a:buNone/>
            </a:pPr>
            <a:r>
              <a:rPr lang="ru-RU" dirty="0" smtClean="0"/>
              <a:t>    Генерал </a:t>
            </a:r>
            <a:r>
              <a:rPr lang="ru-RU" dirty="0"/>
              <a:t>Паулюс, осознав нависшую над его армией угрозу, 24 ноября обратился к Гитлеру с просьбой о начале отхода из руин Сталинграда, однако получил отказ.</a:t>
            </a:r>
          </a:p>
          <a:p>
            <a:pPr marL="0" indent="0">
              <a:buNone/>
            </a:pPr>
            <a:r>
              <a:rPr lang="ru-RU" dirty="0" smtClean="0"/>
              <a:t>     8</a:t>
            </a:r>
            <a:r>
              <a:rPr lang="ru-RU" dirty="0"/>
              <a:t> января 1943 года Паулюсу был послан ультиматум с требованием добровольной сдачи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Генерал проигнорировал предложение Советского Союза, и на следующий день войска Донского фронта начали претворять в жизнь план </a:t>
            </a:r>
            <a:r>
              <a:rPr lang="ru-RU" b="1" dirty="0"/>
              <a:t>операции «Кольцо». </a:t>
            </a:r>
            <a:r>
              <a:rPr lang="ru-RU" dirty="0"/>
              <a:t>Советские части методично продвигались вглубь города. 22 января они взяли последний аэродром, связывавший 6-ю армию с «большой землёй». Именно тогда для немцев стало очевидно, что дальнейшее сопротивление бессмысленно. 31 января южная группа 6-й армии во главе с самим генерал-фельдмаршалом (был повышен в звании за день до капитуляции) Паулюсом сдалась в плен. </a:t>
            </a:r>
            <a:r>
              <a:rPr lang="ru-RU" b="1" dirty="0"/>
              <a:t>2 февраля прекратила сопротивление северная группа. Битва за Сталинград завершилась.</a:t>
            </a:r>
          </a:p>
          <a:p>
            <a:endParaRPr lang="ru-RU" dirty="0"/>
          </a:p>
        </p:txBody>
      </p:sp>
      <p:pic>
        <p:nvPicPr>
          <p:cNvPr id="3073" name="Picture 1" descr="C:\Users\Семен\Desktop\1942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998" y="1323928"/>
            <a:ext cx="5509002" cy="4434075"/>
          </a:xfrm>
          <a:prstGeom prst="rect">
            <a:avLst/>
          </a:prstGeom>
          <a:noFill/>
        </p:spPr>
      </p:pic>
      <p:sp>
        <p:nvSpPr>
          <p:cNvPr id="3075" name="AutoShape 3" descr="Операция «Кольцо» (1943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17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Планы сторон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78" y="914400"/>
            <a:ext cx="7126753" cy="5767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231" y="832862"/>
            <a:ext cx="4399985" cy="58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0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55" y="181069"/>
            <a:ext cx="12047145" cy="6156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Начало коренного перелома в Великой Отечественной войне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95" y="787650"/>
            <a:ext cx="6219731" cy="58213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результате победы под </a:t>
            </a:r>
            <a:r>
              <a:rPr lang="ru-RU" sz="2000" dirty="0" smtClean="0"/>
              <a:t>С</a:t>
            </a:r>
            <a:r>
              <a:rPr lang="ru-RU" sz="2000" dirty="0" smtClean="0"/>
              <a:t>талинградом советское командование вырвало у противника </a:t>
            </a:r>
            <a:r>
              <a:rPr lang="ru-RU" sz="2000" b="1" dirty="0" smtClean="0"/>
              <a:t>Стратегическую инициативу </a:t>
            </a:r>
            <a:r>
              <a:rPr lang="ru-RU" sz="2000" dirty="0" smtClean="0"/>
              <a:t>и удерживало её до конца войны.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Это стало решающим фактором </a:t>
            </a:r>
            <a:r>
              <a:rPr lang="ru-RU" sz="2000" b="1" dirty="0" smtClean="0"/>
              <a:t>укрепления антигитлеровской коалиции. </a:t>
            </a:r>
            <a:r>
              <a:rPr lang="ru-RU" sz="2000" dirty="0" smtClean="0"/>
              <a:t>Премьер –министр Великобритании У. Черчилль назвал </a:t>
            </a:r>
            <a:r>
              <a:rPr lang="ru-RU" sz="2000" dirty="0" err="1" smtClean="0"/>
              <a:t>пободу</a:t>
            </a:r>
            <a:r>
              <a:rPr lang="ru-RU" sz="2000" dirty="0" smtClean="0"/>
              <a:t> советских войск под Сталинградом « изумительной»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В ходе битвы  было разгромлено 22 немецкие дивизии и 160 отдельных частей. Было убито 140 тысяч солдат и офицеров, взят в плен фельдмаршал Паулюс.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1745" name="Picture 1" descr="C:\Users\Семен\Desktop\7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4990" y="818161"/>
            <a:ext cx="3446352" cy="2295324"/>
          </a:xfrm>
          <a:prstGeom prst="rect">
            <a:avLst/>
          </a:prstGeom>
          <a:noFill/>
        </p:spPr>
      </p:pic>
      <p:pic>
        <p:nvPicPr>
          <p:cNvPr id="31746" name="Picture 2" descr="C:\Users\Семен\Desktop\98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603" y="1836062"/>
            <a:ext cx="3206918" cy="2183677"/>
          </a:xfrm>
          <a:prstGeom prst="rect">
            <a:avLst/>
          </a:prstGeom>
          <a:noFill/>
        </p:spPr>
      </p:pic>
      <p:pic>
        <p:nvPicPr>
          <p:cNvPr id="31747" name="Picture 3" descr="C:\Users\Семен\Desktop\plen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626" y="3197776"/>
            <a:ext cx="3111374" cy="2096833"/>
          </a:xfrm>
          <a:prstGeom prst="rect">
            <a:avLst/>
          </a:prstGeom>
          <a:noFill/>
        </p:spPr>
      </p:pic>
      <p:pic>
        <p:nvPicPr>
          <p:cNvPr id="31748" name="Picture 4" descr="C:\Users\Семен\Desktop\038a4ea3e652efb3e93ce63532879a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3105" y="4278690"/>
            <a:ext cx="3610494" cy="215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Трагедия 2-й ударной армии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44" y="561316"/>
            <a:ext cx="6359043" cy="610203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24 января 1942 г. войска 2-й ударной армии прорвали у д. Мясной Бор немецкую оборону и устремились к блокированному Ленинграду. Они продвинулись на 75 км к западу, достигнув железнодорожной станции Новинка, и на 40 км к северу, не дойдя 6 км до Любани. </a:t>
            </a:r>
            <a:r>
              <a:rPr lang="ru-RU" sz="2000" b="1" dirty="0"/>
              <a:t>Приказ наступать все дальше и дальше, невзирая на фланги, привел к образованию «</a:t>
            </a:r>
            <a:r>
              <a:rPr lang="ru-RU" sz="2000" b="1" dirty="0" err="1"/>
              <a:t>Любанской</a:t>
            </a:r>
            <a:r>
              <a:rPr lang="ru-RU" sz="2000" b="1" dirty="0"/>
              <a:t> бутыли» — </a:t>
            </a:r>
            <a:r>
              <a:rPr lang="ru-RU" sz="2000" b="1" dirty="0" err="1" smtClean="0"/>
              <a:t>територии</a:t>
            </a:r>
            <a:r>
              <a:rPr lang="ru-RU" sz="2000" b="1" dirty="0" smtClean="0"/>
              <a:t> </a:t>
            </a:r>
            <a:r>
              <a:rPr lang="ru-RU" sz="2000" b="1" dirty="0"/>
              <a:t>площадью в 3 тысячи кв. км с узкой горловиной в месте </a:t>
            </a:r>
            <a:r>
              <a:rPr lang="ru-RU" sz="2000" b="1" dirty="0" smtClean="0"/>
              <a:t>прорыва</a:t>
            </a:r>
            <a:endParaRPr lang="ru-RU" b="1" dirty="0"/>
          </a:p>
          <a:p>
            <a:pPr marL="0" indent="0">
              <a:buNone/>
            </a:pPr>
            <a:r>
              <a:rPr lang="ru-RU" sz="2000" dirty="0"/>
              <a:t>Этот четырехкилометровый «коридор» от деревни Мясной Бор до деревни </a:t>
            </a:r>
            <a:r>
              <a:rPr lang="ru-RU" sz="2000" dirty="0" err="1"/>
              <a:t>Кречно</a:t>
            </a:r>
            <a:r>
              <a:rPr lang="ru-RU" sz="2000" dirty="0"/>
              <a:t> — единственный путь, обеспечивавший снабжение наступавших частей, превратился в огнедышащий клапан, который немцы все время пытались захлопнуть, а мы — силами 52-й и 59-й армий — раскрыть. Наши недаром назвали его </a:t>
            </a:r>
            <a:r>
              <a:rPr lang="ru-RU" sz="2000" b="1" dirty="0"/>
              <a:t>Долиной смерти</a:t>
            </a:r>
            <a:r>
              <a:rPr lang="ru-RU" sz="2000" dirty="0"/>
              <a:t>, а немцы — «болотным адом». Военные действия пришлось вести в мерзлых снегах, буреломных лесах и непроходимых </a:t>
            </a:r>
            <a:r>
              <a:rPr lang="ru-RU" sz="2000" dirty="0" smtClean="0"/>
              <a:t>болотах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03485" y="592436"/>
            <a:ext cx="5274661" cy="2567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0924" y="3229525"/>
            <a:ext cx="5352106" cy="33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Предательство генерала   А.Власова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506" y="950614"/>
            <a:ext cx="5849293" cy="5703683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Б</a:t>
            </a:r>
            <a:r>
              <a:rPr lang="ru-RU" dirty="0" smtClean="0"/>
              <a:t>ывший </a:t>
            </a:r>
            <a:r>
              <a:rPr lang="ru-RU" dirty="0"/>
              <a:t>генерал Красной Армии </a:t>
            </a:r>
            <a:r>
              <a:rPr lang="ru-RU" b="1" dirty="0"/>
              <a:t>А. А. Власов </a:t>
            </a:r>
            <a:r>
              <a:rPr lang="ru-RU" dirty="0"/>
              <a:t>исполнял обязанности командарма с 20 апреля по 25 июня 1942 г. </a:t>
            </a:r>
            <a:r>
              <a:rPr lang="ru-RU" b="1" dirty="0"/>
              <a:t>12 июля он добровольно сдался в плен и перешел на сторону врага. </a:t>
            </a:r>
            <a:r>
              <a:rPr lang="ru-RU" b="1" dirty="0" smtClean="0"/>
              <a:t>Последний </a:t>
            </a:r>
            <a:r>
              <a:rPr lang="ru-RU" b="1" dirty="0" smtClean="0"/>
              <a:t>командующий армией генерал-лейтенант Власов в плену пошёл на сотрудничество с нацистами и стал одним из самых известных предателей </a:t>
            </a:r>
            <a:r>
              <a:rPr lang="ru-RU" dirty="0" smtClean="0"/>
              <a:t>Второй мировой. </a:t>
            </a:r>
            <a:endParaRPr lang="ru-RU" dirty="0"/>
          </a:p>
          <a:p>
            <a:pPr fontAlgn="base"/>
            <a:r>
              <a:rPr lang="ru-RU" dirty="0"/>
              <a:t>В конце апреля судьба голодной, увязшей в болотах, </a:t>
            </a:r>
            <a:r>
              <a:rPr lang="ru-RU" dirty="0" err="1"/>
              <a:t>полуокруженной</a:t>
            </a:r>
            <a:r>
              <a:rPr lang="ru-RU" dirty="0"/>
              <a:t> противником армии была печально предрешена. Спасать измотанные войска следовало раньше, в конце февраля — начале марта, когда из-за людских потерь, недостатка боеприпасов и провианта армия уже потеряла способность к дальнейшему наступлению. Тогда еще можно было сохранить войска и технику, отведя их по зимней дороге к Мясному Бору.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65" y="1104523"/>
            <a:ext cx="5029012" cy="49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Любаньская</a:t>
            </a:r>
            <a:r>
              <a:rPr lang="ru-RU" dirty="0" smtClean="0"/>
              <a:t> 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497" y="841972"/>
            <a:ext cx="7776927" cy="5785165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   Артиллерист </a:t>
            </a:r>
            <a:r>
              <a:rPr lang="ru-RU" dirty="0" smtClean="0"/>
              <a:t>Борис Павлов вспоминал:</a:t>
            </a:r>
          </a:p>
          <a:p>
            <a:pPr fontAlgn="base"/>
            <a:r>
              <a:rPr lang="ru-RU" i="1" dirty="0" smtClean="0"/>
              <a:t>"Местность на </a:t>
            </a:r>
            <a:r>
              <a:rPr lang="ru-RU" i="1" dirty="0" err="1" smtClean="0"/>
              <a:t>Волховском</a:t>
            </a:r>
            <a:r>
              <a:rPr lang="ru-RU" i="1" dirty="0" smtClean="0"/>
              <a:t> болотисто-лесистая, были там места, куда столетиями не ступала нога человека, грибов и ягод — тонны, потом я прочитал: немцы называли эти места </a:t>
            </a:r>
            <a:r>
              <a:rPr lang="ru-RU" i="1" dirty="0" err="1" smtClean="0"/>
              <a:t>волховскими</a:t>
            </a:r>
            <a:r>
              <a:rPr lang="ru-RU" i="1" dirty="0" smtClean="0"/>
              <a:t> джунглями, люди и техника по-настоящему в болотах тонули. Печки мы растапливали артиллерийским порохом, длинным, как макароны, в землянках круглый год стояла вода, щели от бомб не выроешь, боеприпасы тоже не закопаешь, орудия, особенно тяжёлые, устанавливались только на бревенчатых срубах, после нескольких выстрелов пушка проседала. Снаряды из-за топкого грунта частенько не взрывались — головная боль пиротехников с обеих сторон. Дорог практически не было, только построенные с неимоверным трудом гати".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5034" y="1620569"/>
            <a:ext cx="4396966" cy="382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37" y="488887"/>
            <a:ext cx="5459239" cy="1484768"/>
          </a:xfrm>
        </p:spPr>
        <p:txBody>
          <a:bodyPr>
            <a:noAutofit/>
          </a:bodyPr>
          <a:lstStyle/>
          <a:p>
            <a:r>
              <a:rPr lang="ru-RU" sz="3600" b="1" dirty="0"/>
              <a:t>Операция «Дикий зверь». Как 2-я ударная армия попала в смертельную западню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240" y="724277"/>
            <a:ext cx="6599976" cy="5875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Цель </a:t>
            </a:r>
            <a:r>
              <a:rPr lang="ru-RU" sz="2000" b="1" dirty="0" err="1"/>
              <a:t>Любанской</a:t>
            </a:r>
            <a:r>
              <a:rPr lang="ru-RU" sz="2000" b="1" dirty="0"/>
              <a:t> операции не была </a:t>
            </a:r>
            <a:r>
              <a:rPr lang="ru-RU" sz="2000" dirty="0"/>
              <a:t>достигнута. Красная Армия потеряла более 300 тыс. человек, из них 95 тыс. – безвозвратные потери. Основные причины неудачи: недооценка противника,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переоценка </a:t>
            </a:r>
            <a:r>
              <a:rPr lang="ru-RU" sz="2000" dirty="0"/>
              <a:t>своих сил;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распыление </a:t>
            </a:r>
            <a:r>
              <a:rPr lang="ru-RU" sz="2000" dirty="0"/>
              <a:t>сил и средств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 smtClean="0"/>
              <a:t>не </a:t>
            </a:r>
            <a:r>
              <a:rPr lang="ru-RU" sz="2000" dirty="0"/>
              <a:t>были созданы сильные ударные группировки на </a:t>
            </a:r>
            <a:r>
              <a:rPr lang="ru-RU" sz="2000" dirty="0" err="1" smtClean="0"/>
              <a:t>Волховском</a:t>
            </a:r>
            <a:r>
              <a:rPr lang="ru-RU" sz="2000" dirty="0" smtClean="0"/>
              <a:t> фронте  </a:t>
            </a:r>
            <a:r>
              <a:rPr lang="ru-RU" sz="2000" dirty="0"/>
              <a:t>и </a:t>
            </a:r>
            <a:r>
              <a:rPr lang="ru-RU" sz="2000" dirty="0" smtClean="0"/>
              <a:t>Ленинградском фронте ,</a:t>
            </a:r>
          </a:p>
          <a:p>
            <a:pPr marL="0" indent="0">
              <a:buNone/>
            </a:pPr>
            <a:r>
              <a:rPr lang="ru-RU" sz="2000" dirty="0" smtClean="0"/>
              <a:t>два </a:t>
            </a:r>
            <a:r>
              <a:rPr lang="ru-RU" sz="2000" dirty="0"/>
              <a:t>фронта практически не взаимодействовали; неудовлетворительная подготовка наступления и материально-техническая обеспеченность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недостатки </a:t>
            </a:r>
            <a:r>
              <a:rPr lang="ru-RU" sz="2000" dirty="0"/>
              <a:t>разведки;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плохо </a:t>
            </a:r>
            <a:r>
              <a:rPr lang="ru-RU" sz="2000" dirty="0"/>
              <a:t>учитывались природно-климатические </a:t>
            </a:r>
            <a:r>
              <a:rPr lang="ru-RU" sz="2000" dirty="0" smtClean="0"/>
              <a:t>условия </a:t>
            </a:r>
            <a:r>
              <a:rPr lang="ru-RU" sz="2000" dirty="0"/>
              <a:t>театра боевых </a:t>
            </a:r>
            <a:r>
              <a:rPr lang="ru-RU" sz="2000" dirty="0" smtClean="0"/>
              <a:t>действий.</a:t>
            </a:r>
            <a:endParaRPr lang="ru-RU" dirty="0"/>
          </a:p>
        </p:txBody>
      </p:sp>
      <p:pic>
        <p:nvPicPr>
          <p:cNvPr id="5" name="Picture 2" descr="C:\Users\Семен\Desktop\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381060"/>
            <a:ext cx="5395866" cy="3703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2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Неудачи Красной Армии на юге летом 1942 года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76" y="769546"/>
            <a:ext cx="5441133" cy="596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Летняя кампания 1942 года вписана в </a:t>
            </a:r>
            <a:r>
              <a:rPr lang="ru-RU" sz="2000" dirty="0">
                <a:hlinkClick r:id="rId2" tooltip="история"/>
              </a:rPr>
              <a:t>историю</a:t>
            </a:r>
            <a:r>
              <a:rPr lang="ru-RU" sz="2000" dirty="0"/>
              <a:t> Великой Отечественной войны как провальная кампания Верховного военного </a:t>
            </a:r>
            <a:r>
              <a:rPr lang="ru-RU" sz="2000" dirty="0" smtClean="0"/>
              <a:t>командования </a:t>
            </a:r>
            <a:r>
              <a:rPr lang="ru-RU" sz="2000" dirty="0"/>
              <a:t>СССР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В этот период Красная Армия терпела одно за другим серьёзные поражения: трагедия второй ударной армии под Ленинградом, гибель советских войск в Крыму, </a:t>
            </a:r>
            <a:r>
              <a:rPr lang="ru-RU" sz="2000" b="1" dirty="0"/>
              <a:t>тяжёлое поражение под Харьковом, где гитлеровцам удалось прорвать наш фронт. </a:t>
            </a:r>
            <a:r>
              <a:rPr lang="ru-RU" sz="2000" dirty="0"/>
              <a:t>Также это провал Керченской операции, поражение наших войск под Воронежем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Ставка рассчитывала на окончательный разгром противника в 1942 году. Об этом красноречиво говорит приказ Народного комиссариата обороны №130 от 1 мая 1942 года, констатировавший, что </a:t>
            </a:r>
            <a:r>
              <a:rPr lang="ru-RU" sz="2000" b="1" i="1" dirty="0"/>
              <a:t>«У Красной Армии есть все необходимое для того, чтобы осуществить эту возвышенную цель»</a:t>
            </a:r>
            <a:r>
              <a:rPr lang="ru-RU" sz="2000" dirty="0"/>
              <a:t>,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3026" y="895161"/>
            <a:ext cx="6646751" cy="55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6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4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Харьковский котел: грандиозное поражение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39" y="796704"/>
            <a:ext cx="9614779" cy="5902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Советские </a:t>
            </a:r>
            <a:r>
              <a:rPr lang="ru-RU" sz="2000" dirty="0"/>
              <a:t>войска опередили противника и </a:t>
            </a:r>
            <a:r>
              <a:rPr lang="ru-RU" sz="2000" b="1" dirty="0"/>
              <a:t>12 мая 1942 года перешли в наступление. </a:t>
            </a:r>
            <a:r>
              <a:rPr lang="ru-RU" sz="2000" dirty="0"/>
              <a:t>Задача перед частями Красной армии стояла непростая: взять в клещи 6-ю армию вермахта в районе Харькова, окружить ее и разгромить. И уже </a:t>
            </a:r>
            <a:r>
              <a:rPr lang="ru-RU" sz="2000" b="1" dirty="0"/>
              <a:t>к 17 мая части советской 6-й </a:t>
            </a:r>
            <a:r>
              <a:rPr lang="ru-RU" sz="2000" b="1" dirty="0" smtClean="0"/>
              <a:t>армии, </a:t>
            </a:r>
            <a:r>
              <a:rPr lang="ru-RU" sz="2000" b="1" dirty="0"/>
              <a:t>наступавшей на Харьков с юга, вплотную подошли к городу, а навстречу ей с востока упорно продвигалась 28-я армия генерал-лейтенанта </a:t>
            </a:r>
            <a:r>
              <a:rPr lang="ru-RU" sz="2000" b="1" dirty="0" err="1"/>
              <a:t>Рябышева</a:t>
            </a:r>
            <a:r>
              <a:rPr lang="ru-RU" sz="2000" b="1" dirty="0"/>
              <a:t>, что командованием Юго-Западного направления было расценено как успех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17 мая началось контрнаступление немцев. </a:t>
            </a:r>
            <a:r>
              <a:rPr lang="ru-RU" sz="2000" dirty="0"/>
              <a:t>В первый же день летчики Люфтваффе обрели господство в воздухе, а 1-я танковая армия вермахта прорвала оборону 9-й армии, оборонявшей южную часть </a:t>
            </a:r>
            <a:r>
              <a:rPr lang="ru-RU" sz="2000" dirty="0" err="1"/>
              <a:t>Барвенковского</a:t>
            </a:r>
            <a:r>
              <a:rPr lang="ru-RU" sz="2000" dirty="0"/>
              <a:t> плацдарма, создавая угрозу окружения советским войскам. 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В</a:t>
            </a:r>
            <a:r>
              <a:rPr lang="ru-RU" sz="2000" dirty="0" smtClean="0"/>
              <a:t>ремя </a:t>
            </a:r>
            <a:r>
              <a:rPr lang="ru-RU" sz="2000" dirty="0"/>
              <a:t>было упущено, и </a:t>
            </a:r>
            <a:r>
              <a:rPr lang="ru-RU" sz="2000" b="1" dirty="0"/>
              <a:t>23 мая 1942 года кольцо вокруг советских частей замкнулось</a:t>
            </a:r>
            <a:r>
              <a:rPr lang="ru-RU" sz="2000" b="1" dirty="0" smtClean="0"/>
              <a:t>.</a:t>
            </a:r>
            <a:r>
              <a:rPr lang="ru-RU" sz="2000" b="1" dirty="0"/>
              <a:t>  </a:t>
            </a:r>
            <a:r>
              <a:rPr lang="ru-RU" sz="2000" b="1" dirty="0" smtClean="0"/>
              <a:t>В  Харьковском  котле    погибло </a:t>
            </a:r>
            <a:r>
              <a:rPr lang="ru-RU" sz="2000" b="1" dirty="0"/>
              <a:t>и попало в немецкий плен свыше 400 тысяч советских солдат.</a:t>
            </a:r>
            <a:r>
              <a:rPr lang="ru-RU" sz="2000" b="1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Всего за несколько дней погибло порядка 170 тысяч человек, по немецким данным в плен попало еще 240 тысяч, а также было захвачено свыше 1200 танков, 2000 орудий и 538 самолетов. Пропали без вести, погибли или были пленены несколько советских генералов, включая двух командующих армиями, начальника кавалерии, а также командиров дивизий, что было сопоставимо с итогами тяжелого 1941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3050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4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Керченская катастрофа Красной Армии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32" y="669956"/>
            <a:ext cx="6210677" cy="600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Красная Армия в мае 1942 года на керченском направлении потерпела сокрушительное поражение. Наши войска понесли тяжелые потери. В результате вермахт устранил угрозу советского наступления в Крыму, получил плацдарм для вторжения на Северный Кавказа через Керченский пролив и Таманский полуостров. Немцы получили возможность завершить штурм Севастополя и очень удобный плацдарм для базирования </a:t>
            </a:r>
            <a:r>
              <a:rPr lang="ru-RU" sz="2000" dirty="0">
                <a:hlinkClick r:id="rId2" tooltip="авиация"/>
              </a:rPr>
              <a:t>авиации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b="1" dirty="0" smtClean="0"/>
              <a:t>2 июля 1942 года после 250 дней осады враг захватил Севастополь.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534593"/>
            <a:ext cx="5917162" cy="4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1034</Words>
  <Application>Microsoft Office PowerPoint</Application>
  <PresentationFormat>Произвольный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Военные действия в Великой Отечественной войне в 1942 г.</vt:lpstr>
      <vt:lpstr> Планы сторон</vt:lpstr>
      <vt:lpstr>Трагедия 2-й ударной армии </vt:lpstr>
      <vt:lpstr> Предательство генерала   А.Власова</vt:lpstr>
      <vt:lpstr> Любаньская операция</vt:lpstr>
      <vt:lpstr>Операция «Дикий зверь». Как 2-я ударная армия попала в смертельную западню </vt:lpstr>
      <vt:lpstr> Неудачи Красной Армии на юге летом 1942 года</vt:lpstr>
      <vt:lpstr>Харьковский котел: грандиозное поражение </vt:lpstr>
      <vt:lpstr>Керченская катастрофа Красной Армии </vt:lpstr>
      <vt:lpstr>Приказ народного комиссара обороны Союза ССР №227 (28 июля 1942 г.)</vt:lpstr>
      <vt:lpstr>Слайд 11</vt:lpstr>
      <vt:lpstr> Наступление немецких войск на Сталинград</vt:lpstr>
      <vt:lpstr> Оборонительные бои за Сталинград               17.07 -12.09. 1942 года</vt:lpstr>
      <vt:lpstr>Наступление немецких войск на Сталинград</vt:lpstr>
      <vt:lpstr>В огне и крови:</vt:lpstr>
      <vt:lpstr>Городские бои 13.09--18.11.  1942 года </vt:lpstr>
      <vt:lpstr>Операция «Уран»   19.11-23.11  1942 года </vt:lpstr>
      <vt:lpstr> Командующие фронтами в Сталинградском сражении</vt:lpstr>
      <vt:lpstr> Разгром немецких войск под Сталинградом.</vt:lpstr>
      <vt:lpstr> Начало коренного перелома в Великой Отечественной войне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основные военные действия в Великой отечественной войне в 1942 г.</dc:title>
  <dc:creator>user</dc:creator>
  <cp:lastModifiedBy>Семен</cp:lastModifiedBy>
  <cp:revision>24</cp:revision>
  <dcterms:created xsi:type="dcterms:W3CDTF">2022-10-03T07:57:37Z</dcterms:created>
  <dcterms:modified xsi:type="dcterms:W3CDTF">2022-10-08T03:45:49Z</dcterms:modified>
</cp:coreProperties>
</file>