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Русско-японская война и Первая русская революция 1905-1907 г.г.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85800"/>
          </a:xfrm>
        </p:spPr>
        <p:txBody>
          <a:bodyPr/>
          <a:lstStyle/>
          <a:p>
            <a:r>
              <a:rPr lang="ru-RU" dirty="0" smtClean="0"/>
              <a:t> история 10 класс</a:t>
            </a:r>
            <a:endParaRPr lang="ru-RU" dirty="0"/>
          </a:p>
        </p:txBody>
      </p:sp>
      <p:pic>
        <p:nvPicPr>
          <p:cNvPr id="1026" name="Picture 2" descr="C:\Users\Семен\Desktop\5c5c3c3a18356169578b46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52400"/>
            <a:ext cx="3962400" cy="2133600"/>
          </a:xfrm>
          <a:prstGeom prst="rect">
            <a:avLst/>
          </a:prstGeom>
          <a:noFill/>
        </p:spPr>
      </p:pic>
      <p:pic>
        <p:nvPicPr>
          <p:cNvPr id="1027" name="Picture 3" descr="C:\Users\Семен\Desktop\Japanese_battleship_Shikishima_on_Battle_of_the_Yellow_Se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343400"/>
            <a:ext cx="3601074" cy="2382837"/>
          </a:xfrm>
          <a:prstGeom prst="rect">
            <a:avLst/>
          </a:prstGeom>
          <a:noFill/>
        </p:spPr>
      </p:pic>
      <p:pic>
        <p:nvPicPr>
          <p:cNvPr id="1028" name="Picture 4" descr="C:\Users\Семен\Desktop\9yanvarya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419600"/>
            <a:ext cx="3155737" cy="2320267"/>
          </a:xfrm>
          <a:prstGeom prst="rect">
            <a:avLst/>
          </a:prstGeom>
          <a:noFill/>
        </p:spPr>
      </p:pic>
      <p:pic>
        <p:nvPicPr>
          <p:cNvPr id="1029" name="Picture 5" descr="C:\Users\Семен\Desktop\03d35cec7ff780b1be9298319ab56c8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28600"/>
            <a:ext cx="4064000" cy="200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Подъём революции в 1905 году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14400"/>
            <a:ext cx="50292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7 октября началась забастовка на  </a:t>
            </a:r>
            <a:r>
              <a:rPr lang="ru-RU" sz="1800" dirty="0" err="1" smtClean="0"/>
              <a:t>Московско</a:t>
            </a:r>
            <a:r>
              <a:rPr lang="ru-RU" sz="1800" dirty="0" smtClean="0"/>
              <a:t> – Казанской железной дороге , а </a:t>
            </a:r>
            <a:r>
              <a:rPr lang="ru-RU" sz="1800" b="1" dirty="0" smtClean="0"/>
              <a:t>10 октября </a:t>
            </a:r>
            <a:r>
              <a:rPr lang="ru-RU" sz="1800" dirty="0" smtClean="0"/>
              <a:t>к стачке примкнули более 2 </a:t>
            </a:r>
            <a:r>
              <a:rPr lang="ru-RU" sz="1800" dirty="0" err="1" smtClean="0"/>
              <a:t>млн</a:t>
            </a:r>
            <a:r>
              <a:rPr lang="ru-RU" sz="1800" dirty="0" smtClean="0"/>
              <a:t> человек по всей стране. Лозунги были политические: долой самодержавие! Свободу слова!  Да здравствует демократическая республика! Свободу политзаключённым</a:t>
            </a:r>
            <a:r>
              <a:rPr lang="ru-RU" sz="1800" b="1" dirty="0" smtClean="0"/>
              <a:t>! Всероссийская октябрьская политическая стачка напугала Николая </a:t>
            </a:r>
            <a:r>
              <a:rPr lang="en-US" sz="1800" b="1" dirty="0" smtClean="0"/>
              <a:t>II</a:t>
            </a:r>
            <a:r>
              <a:rPr lang="ru-RU" sz="1800" b="1" dirty="0" smtClean="0"/>
              <a:t>. </a:t>
            </a:r>
          </a:p>
          <a:p>
            <a:pPr>
              <a:buNone/>
            </a:pPr>
            <a:r>
              <a:rPr lang="ru-RU" sz="1800" b="1" dirty="0" smtClean="0"/>
              <a:t> </a:t>
            </a:r>
            <a:r>
              <a:rPr lang="ru-RU" sz="1800" b="1" dirty="0" smtClean="0"/>
              <a:t>С.Ю. Витте </a:t>
            </a:r>
            <a:r>
              <a:rPr lang="ru-RU" sz="1800" dirty="0" smtClean="0"/>
              <a:t>убедил царя пойти на уступки </a:t>
            </a:r>
            <a:r>
              <a:rPr lang="ru-RU" sz="1800" b="1" dirty="0" smtClean="0"/>
              <a:t>и </a:t>
            </a:r>
            <a:r>
              <a:rPr lang="ru-RU" sz="1800" b="1" dirty="0" smtClean="0">
                <a:solidFill>
                  <a:srgbClr val="FF0000"/>
                </a:solidFill>
              </a:rPr>
              <a:t>17 октября </a:t>
            </a:r>
            <a:r>
              <a:rPr lang="ru-RU" sz="1800" dirty="0" smtClean="0">
                <a:solidFill>
                  <a:srgbClr val="FF0000"/>
                </a:solidFill>
              </a:rPr>
              <a:t>Николай издал </a:t>
            </a:r>
            <a:r>
              <a:rPr lang="ru-RU" sz="1800" b="1" dirty="0" smtClean="0">
                <a:solidFill>
                  <a:srgbClr val="FF0000"/>
                </a:solidFill>
              </a:rPr>
              <a:t>« Манифест об усовершенствовании государственного порядка» 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endParaRPr lang="ru-RU" sz="1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800" b="1" dirty="0" smtClean="0"/>
              <a:t> </a:t>
            </a:r>
            <a:r>
              <a:rPr lang="ru-RU" sz="1800" b="1" dirty="0" smtClean="0"/>
              <a:t>Было объявлено о создании законодательного  представительного выборного органа – Государственной Думы.</a:t>
            </a:r>
          </a:p>
          <a:p>
            <a:pPr>
              <a:buNone/>
            </a:pPr>
            <a:r>
              <a:rPr lang="ru-RU" sz="1800" b="1" dirty="0" smtClean="0"/>
              <a:t> </a:t>
            </a:r>
            <a:r>
              <a:rPr lang="ru-RU" sz="1800" b="1" dirty="0" smtClean="0"/>
              <a:t>Без одобрения Думы ни один закон не мог быть принят в Российской империи.</a:t>
            </a:r>
            <a:endParaRPr lang="ru-RU" sz="1800" b="1" dirty="0"/>
          </a:p>
        </p:txBody>
      </p:sp>
      <p:sp>
        <p:nvSpPr>
          <p:cNvPr id="22530" name="AutoShape 2" descr="Всероссийская Октябрьская политическая стач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1" name="Picture 3" descr="C:\Users\Семен\Desktop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1039" y="838200"/>
            <a:ext cx="3912461" cy="2438400"/>
          </a:xfrm>
          <a:prstGeom prst="rect">
            <a:avLst/>
          </a:prstGeom>
          <a:noFill/>
        </p:spPr>
      </p:pic>
      <p:pic>
        <p:nvPicPr>
          <p:cNvPr id="22532" name="Picture 4" descr="C:\Users\Семен\Desktop\Manifest_ob_usovershenstvovanii_gosudarstvennogo_poryadka_17_oktyabrya_1905_goda_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527846"/>
            <a:ext cx="4114800" cy="30865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Высший подъём революции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381000"/>
            <a:ext cx="4572000" cy="62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Сразу после Манифеста о созыве Государственной думы большинство оппозиционных сил стали создавать политические партии и готовиться к выборам</a:t>
            </a:r>
            <a:r>
              <a:rPr lang="ru-RU" sz="1800" b="1" dirty="0" smtClean="0"/>
              <a:t>.  Крупнейшей партией крупной буржуазии стал « Союз 17 октября» – </a:t>
            </a:r>
            <a:r>
              <a:rPr lang="ru-RU" sz="1800" dirty="0" smtClean="0"/>
              <a:t>октябристы. Их лидер – </a:t>
            </a:r>
            <a:r>
              <a:rPr lang="ru-RU" sz="1800" b="1" dirty="0" smtClean="0"/>
              <a:t>богатейший промышленник Александр </a:t>
            </a:r>
            <a:r>
              <a:rPr lang="ru-RU" sz="1800" dirty="0" err="1" smtClean="0"/>
              <a:t>Гучков</a:t>
            </a:r>
            <a:r>
              <a:rPr lang="ru-RU" sz="1800" dirty="0" smtClean="0"/>
              <a:t> был сторонником конституционной монархии по английскому образцу.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Партией мелкой буржуазии и интеллигенции стала партия конституционных демократов – </a:t>
            </a:r>
            <a:r>
              <a:rPr lang="ru-RU" sz="1800" b="1" dirty="0" smtClean="0"/>
              <a:t>кадеты Их лидер – историк, профессор  П. Н. Милюков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u="sng" dirty="0" smtClean="0"/>
              <a:t> </a:t>
            </a:r>
            <a:r>
              <a:rPr lang="ru-RU" sz="1800" b="1" u="sng" dirty="0" smtClean="0"/>
              <a:t>Но большевики призвали рабочих на баррикады. В Москве вооружённое восстание началось 10 декабря, а уже 19 декабря последние баррикады были разгромлены на Красной Пресне</a:t>
            </a:r>
            <a:r>
              <a:rPr lang="ru-RU" sz="1800" b="1" dirty="0" smtClean="0"/>
              <a:t>.</a:t>
            </a:r>
            <a:endParaRPr lang="ru-RU" sz="1800" b="1" dirty="0"/>
          </a:p>
        </p:txBody>
      </p:sp>
      <p:sp>
        <p:nvSpPr>
          <p:cNvPr id="23554" name="AutoShape 2" descr="Декабрьское восстание в Москве (1905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5" name="Picture 3" descr="C:\Users\Семен\Desktop\Guchkov_A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685800"/>
            <a:ext cx="1955800" cy="2400300"/>
          </a:xfrm>
          <a:prstGeom prst="rect">
            <a:avLst/>
          </a:prstGeom>
          <a:noFill/>
        </p:spPr>
      </p:pic>
      <p:pic>
        <p:nvPicPr>
          <p:cNvPr id="23556" name="Picture 4" descr="C:\Users\Семен\Desktop\Милюков_Павел,_министр_иностр.дел_1917г_К.Булла,СПб_scale_12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743200"/>
            <a:ext cx="1701800" cy="2401665"/>
          </a:xfrm>
          <a:prstGeom prst="rect">
            <a:avLst/>
          </a:prstGeom>
          <a:noFill/>
        </p:spPr>
      </p:pic>
      <p:pic>
        <p:nvPicPr>
          <p:cNvPr id="23557" name="Picture 5" descr="C:\Users\Семен\Desktop\The_Russian_Revolution,_1905_Q815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4246959"/>
            <a:ext cx="3886200" cy="26110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Спад революции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3800" y="762000"/>
            <a:ext cx="5181600" cy="58674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После поражения Московского вооружённого восстания революция пошла на спад. Партии, созданные после Манифеста 17 октября стали готовиться к выборам в Государственную думу.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Новый премьер- министр Столыпин ввёл практику </a:t>
            </a:r>
            <a:r>
              <a:rPr lang="ru-RU" sz="1800" dirty="0" err="1" smtClean="0"/>
              <a:t>военно</a:t>
            </a:r>
            <a:r>
              <a:rPr lang="ru-RU" sz="1800" dirty="0" smtClean="0"/>
              <a:t>- полевых судов. Приговоры зачинщикам волнений приводились в действие немедленно.  « </a:t>
            </a:r>
            <a:r>
              <a:rPr lang="ru-RU" sz="1800" dirty="0" err="1" smtClean="0"/>
              <a:t>Столыпинский</a:t>
            </a:r>
            <a:r>
              <a:rPr lang="ru-RU" sz="1800" dirty="0" smtClean="0"/>
              <a:t> галстук» – так называли виселицы.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« Сначала – успокоение, затем – реформы» -лозунг Столыпина. </a:t>
            </a:r>
          </a:p>
          <a:p>
            <a:pPr>
              <a:buNone/>
            </a:pPr>
            <a:r>
              <a:rPr lang="ru-RU" sz="1800" dirty="0" smtClean="0"/>
              <a:t>Причины поражения революции: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неподготовленность, стихийность выступлений;</a:t>
            </a:r>
          </a:p>
          <a:p>
            <a:pPr>
              <a:buNone/>
            </a:pPr>
            <a:r>
              <a:rPr lang="ru-RU" sz="1800" dirty="0" smtClean="0"/>
              <a:t> стремление буржуазии договориться с монархией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24578" name="Picture 2" descr="C:\Users\Семен\Desktop\322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2581275" cy="3237204"/>
          </a:xfrm>
          <a:prstGeom prst="rect">
            <a:avLst/>
          </a:prstGeom>
          <a:noFill/>
        </p:spPr>
      </p:pic>
      <p:pic>
        <p:nvPicPr>
          <p:cNvPr id="24579" name="Picture 3" descr="C:\Users\Семен\Desktop\regnum_picture_1490857829350144_norm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048000"/>
            <a:ext cx="2338387" cy="3648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Итоги революции 1905-1907 г.г.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Был создан парламент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Разрешено создание политических партий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Разрешено создавать профсоюзы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Введена свободы слова</a:t>
            </a:r>
          </a:p>
          <a:p>
            <a:pPr>
              <a:buNone/>
            </a:pPr>
            <a:r>
              <a:rPr lang="ru-RU" dirty="0" smtClean="0"/>
              <a:t> О</a:t>
            </a:r>
            <a:r>
              <a:rPr lang="ru-RU" dirty="0" smtClean="0"/>
              <a:t>тменены выкупные платежи</a:t>
            </a:r>
          </a:p>
          <a:p>
            <a:pPr>
              <a:buNone/>
            </a:pPr>
            <a:r>
              <a:rPr lang="ru-RU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Объяснять термины: империалистические войны, сферы влияния. Вывоз капитала. Монополии. Синдикаты. </a:t>
            </a:r>
            <a:r>
              <a:rPr lang="ru-RU" dirty="0" err="1" smtClean="0"/>
              <a:t>Многоукладность</a:t>
            </a:r>
            <a:r>
              <a:rPr lang="ru-RU" dirty="0" smtClean="0"/>
              <a:t> экономики. </a:t>
            </a:r>
          </a:p>
          <a:p>
            <a:r>
              <a:rPr lang="ru-RU" dirty="0" smtClean="0"/>
              <a:t>Объяснять причины и причины поражения России в </a:t>
            </a:r>
            <a:r>
              <a:rPr lang="ru-RU" dirty="0" err="1" smtClean="0"/>
              <a:t>Русско</a:t>
            </a:r>
            <a:r>
              <a:rPr lang="ru-RU" dirty="0" smtClean="0"/>
              <a:t> – японской войне.</a:t>
            </a:r>
          </a:p>
          <a:p>
            <a:r>
              <a:rPr lang="ru-RU" dirty="0" smtClean="0"/>
              <a:t> З</a:t>
            </a:r>
            <a:r>
              <a:rPr lang="ru-RU" dirty="0" smtClean="0"/>
              <a:t>нать причины, ход и итоги Первой русской революции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dirty="0" err="1" smtClean="0"/>
              <a:t>Русско</a:t>
            </a:r>
            <a:r>
              <a:rPr lang="ru-RU" sz="3600" dirty="0" smtClean="0"/>
              <a:t> – японская война 1904-1905 годы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14400"/>
            <a:ext cx="40386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Характер войны – </a:t>
            </a:r>
            <a:r>
              <a:rPr lang="ru-RU" sz="1800" b="1" dirty="0" smtClean="0"/>
              <a:t>империалистический</a:t>
            </a:r>
            <a:r>
              <a:rPr lang="ru-RU" sz="1800" dirty="0" smtClean="0"/>
              <a:t>, т. Е. война велась за передел сфер влияния на дальнем Востоке. Россия арендовала у Китая п-ов </a:t>
            </a:r>
            <a:r>
              <a:rPr lang="ru-RU" sz="1800" dirty="0" err="1" smtClean="0"/>
              <a:t>Ляодунь</a:t>
            </a:r>
            <a:r>
              <a:rPr lang="ru-RU" sz="1800" dirty="0" smtClean="0"/>
              <a:t> и морскую базу в Порт – Артуре на 49 лет. Япония провозгласила программу   «Великого восточного </a:t>
            </a:r>
            <a:r>
              <a:rPr lang="ru-RU" sz="1800" dirty="0" err="1" smtClean="0"/>
              <a:t>сопроцветания</a:t>
            </a:r>
            <a:r>
              <a:rPr lang="ru-RU" sz="1800" dirty="0" smtClean="0"/>
              <a:t>» под своим водительством. Россия недооценила готовность Японии к войне и не ответила на ультиматум по Корее, который Япония предъявила 26 января 1904 года.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b="1" dirty="0" smtClean="0"/>
              <a:t>  Япония начала войну, напав  27 января 1904 года на русскую эскадру в Порт –Артуре и в Корейском порту </a:t>
            </a:r>
            <a:r>
              <a:rPr lang="ru-RU" sz="1800" b="1" dirty="0" err="1" smtClean="0"/>
              <a:t>Чемульпо</a:t>
            </a:r>
            <a:endParaRPr lang="ru-RU" sz="1800" b="1" dirty="0"/>
          </a:p>
        </p:txBody>
      </p:sp>
      <p:pic>
        <p:nvPicPr>
          <p:cNvPr id="2050" name="Picture 2" descr="C:\Users\Семен\Desktop\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8281" y="1295400"/>
            <a:ext cx="5002369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4191000" cy="6324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С. О. Макаров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А. М. </a:t>
            </a:r>
            <a:r>
              <a:rPr lang="ru-RU" dirty="0" err="1" smtClean="0"/>
              <a:t>Стессель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З. П. Рожественский</a:t>
            </a:r>
            <a:endParaRPr lang="ru-RU" dirty="0"/>
          </a:p>
        </p:txBody>
      </p:sp>
      <p:pic>
        <p:nvPicPr>
          <p:cNvPr id="16386" name="Picture 2" descr="C:\Users\Семен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52400"/>
            <a:ext cx="2362200" cy="3124200"/>
          </a:xfrm>
          <a:prstGeom prst="rect">
            <a:avLst/>
          </a:prstGeom>
          <a:noFill/>
        </p:spPr>
      </p:pic>
      <p:pic>
        <p:nvPicPr>
          <p:cNvPr id="16387" name="Picture 3" descr="C:\Users\Семен\Desktop\400px-Стессель_Анатолий_Михайлович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447800"/>
            <a:ext cx="2514600" cy="3545586"/>
          </a:xfrm>
          <a:prstGeom prst="rect">
            <a:avLst/>
          </a:prstGeom>
          <a:noFill/>
        </p:spPr>
      </p:pic>
      <p:sp>
        <p:nvSpPr>
          <p:cNvPr id="16389" name="AutoShape 5" descr="Рожественский, Зиновий Петр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0" name="Picture 6" descr="C:\Users\Семен\Desktop\Zinovi_Petrovich_Rozhestvensk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429000"/>
            <a:ext cx="2640027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« маленькая победоносная война»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8200"/>
            <a:ext cx="4572000" cy="5791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На первом этапе войны ( январь – август 1904 года) Россия пыталась вести активные действия на море, но с гибелью адмирала С.О. Макарова эти попытки были прекращены.  </a:t>
            </a:r>
          </a:p>
          <a:p>
            <a:pPr>
              <a:buNone/>
            </a:pPr>
            <a:r>
              <a:rPr lang="ru-RU" sz="1800" dirty="0" smtClean="0"/>
              <a:t> На втором этапе японцы начали высадку своих трёх армий на </a:t>
            </a:r>
            <a:r>
              <a:rPr lang="ru-RU" sz="1800" dirty="0" err="1" smtClean="0"/>
              <a:t>Ляодуньский</a:t>
            </a:r>
            <a:r>
              <a:rPr lang="ru-RU" sz="1800" dirty="0" smtClean="0"/>
              <a:t> полуостров. После поражения под </a:t>
            </a:r>
            <a:r>
              <a:rPr lang="ru-RU" sz="1800" dirty="0" err="1" smtClean="0"/>
              <a:t>Мукденом</a:t>
            </a:r>
            <a:r>
              <a:rPr lang="ru-RU" sz="1800" dirty="0" smtClean="0"/>
              <a:t> и </a:t>
            </a:r>
            <a:r>
              <a:rPr lang="ru-RU" sz="1800" dirty="0" err="1" smtClean="0"/>
              <a:t>Ляояном</a:t>
            </a:r>
            <a:r>
              <a:rPr lang="ru-RU" sz="1800" dirty="0" smtClean="0"/>
              <a:t> Порт – Артур оказался окружён и осаждён. Осада длилась с июля по декабрь 1904 года. </a:t>
            </a:r>
            <a:r>
              <a:rPr lang="ru-RU" sz="1800" b="1" dirty="0" smtClean="0"/>
              <a:t>20 декабря </a:t>
            </a:r>
            <a:r>
              <a:rPr lang="ru-RU" sz="1800" b="1" dirty="0" err="1" smtClean="0"/>
              <a:t>Стессель</a:t>
            </a:r>
            <a:r>
              <a:rPr lang="ru-RU" sz="1800" b="1" dirty="0" smtClean="0"/>
              <a:t>, командующий гарнизоном , подписал приказ о сдаче японцам Порт- Артура.  </a:t>
            </a:r>
          </a:p>
          <a:p>
            <a:pPr>
              <a:buNone/>
            </a:pPr>
            <a:r>
              <a:rPr lang="ru-RU" sz="1800" dirty="0" smtClean="0"/>
              <a:t> Последней попыткой спасти Порт – Артур стал поход  2 Тихоокеанской эскадры адмирала Рожественского с берегов Балтики в Тихий океан. Но когда эскадра через  </a:t>
            </a:r>
            <a:r>
              <a:rPr lang="ru-RU" sz="1800" b="1" dirty="0" smtClean="0"/>
              <a:t>восемь месяцев</a:t>
            </a:r>
            <a:r>
              <a:rPr lang="ru-RU" sz="1800" dirty="0" smtClean="0"/>
              <a:t> подошла к Корейскому проливу, порт –Артур был уже сдан</a:t>
            </a:r>
            <a:r>
              <a:rPr lang="ru-RU" sz="1800" b="1" dirty="0" smtClean="0"/>
              <a:t>. 14-15 мая эскадра была полностью разгромлена в сражении у </a:t>
            </a:r>
            <a:r>
              <a:rPr lang="ru-RU" sz="1800" dirty="0" smtClean="0"/>
              <a:t>о. Цусима.</a:t>
            </a:r>
            <a:endParaRPr lang="ru-RU" sz="1800" dirty="0"/>
          </a:p>
        </p:txBody>
      </p:sp>
      <p:pic>
        <p:nvPicPr>
          <p:cNvPr id="3074" name="Picture 2" descr="C:\Users\Семен\Desktop\AACA47acww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2462" y="838200"/>
            <a:ext cx="4681538" cy="3345520"/>
          </a:xfrm>
          <a:prstGeom prst="rect">
            <a:avLst/>
          </a:prstGeom>
          <a:noFill/>
        </p:spPr>
      </p:pic>
      <p:pic>
        <p:nvPicPr>
          <p:cNvPr id="3076" name="Picture 4" descr="Возможность альтернативной Цусимы, или Капля камень точит - Альтернативная  Истор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229101"/>
            <a:ext cx="4003867" cy="26288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Итоги </a:t>
            </a:r>
            <a:r>
              <a:rPr lang="ru-RU" dirty="0" err="1" smtClean="0"/>
              <a:t>Русско</a:t>
            </a:r>
            <a:r>
              <a:rPr lang="ru-RU" dirty="0" smtClean="0"/>
              <a:t> – японской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762000"/>
            <a:ext cx="46482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Правительство согласилось на посредничество СЩА в деле подписания мирного договора с Японией. 23 августа 1905 года в г</a:t>
            </a:r>
            <a:r>
              <a:rPr lang="ru-RU" sz="1800" b="1" dirty="0" smtClean="0"/>
              <a:t>. Портсмут </a:t>
            </a:r>
            <a:r>
              <a:rPr lang="ru-RU" sz="1800" dirty="0" smtClean="0"/>
              <a:t>в США русская делегация во </a:t>
            </a:r>
            <a:r>
              <a:rPr lang="ru-RU" sz="1800" b="1" dirty="0" smtClean="0"/>
              <a:t>главе с С.Ю Витте </a:t>
            </a:r>
            <a:r>
              <a:rPr lang="ru-RU" sz="1800" dirty="0" smtClean="0"/>
              <a:t>подписала мирный договор с Японией.</a:t>
            </a:r>
          </a:p>
          <a:p>
            <a:pPr>
              <a:buNone/>
            </a:pPr>
            <a:r>
              <a:rPr lang="ru-RU" sz="1800" dirty="0" smtClean="0"/>
              <a:t>-Россия отвергла претензии на контрибуцию</a:t>
            </a:r>
          </a:p>
          <a:p>
            <a:pPr>
              <a:buFontTx/>
              <a:buChar char="-"/>
            </a:pPr>
            <a:r>
              <a:rPr lang="ru-RU" sz="1800" dirty="0" smtClean="0"/>
              <a:t>Уступала Японии аренду </a:t>
            </a:r>
            <a:r>
              <a:rPr lang="ru-RU" sz="1800" dirty="0" err="1" smtClean="0"/>
              <a:t>Ляодуньского</a:t>
            </a:r>
            <a:r>
              <a:rPr lang="ru-RU" sz="1800" dirty="0" smtClean="0"/>
              <a:t> полуострова и признавала Корею японской сферой влияния</a:t>
            </a:r>
          </a:p>
          <a:p>
            <a:pPr>
              <a:buFontTx/>
              <a:buChar char="-"/>
            </a:pPr>
            <a:r>
              <a:rPr lang="ru-RU" sz="1800" dirty="0" smtClean="0"/>
              <a:t>Уступала южную половину о. Сахалин</a:t>
            </a:r>
          </a:p>
          <a:p>
            <a:pPr>
              <a:buFontTx/>
              <a:buChar char="-"/>
            </a:pPr>
            <a:r>
              <a:rPr lang="ru-RU" sz="1800" dirty="0" smtClean="0"/>
              <a:t>Ветку железной дороги от Порт – Артура до </a:t>
            </a:r>
            <a:r>
              <a:rPr lang="ru-RU" sz="1800" dirty="0" err="1" smtClean="0"/>
              <a:t>Чаньчуня</a:t>
            </a:r>
            <a:endParaRPr lang="ru-RU" sz="1800" dirty="0" smtClean="0"/>
          </a:p>
          <a:p>
            <a:pPr>
              <a:buFontTx/>
              <a:buChar char="-"/>
            </a:pPr>
            <a:r>
              <a:rPr lang="ru-RU" sz="1800" dirty="0" smtClean="0"/>
              <a:t>Часть о-вов Курильской гряды</a:t>
            </a:r>
          </a:p>
          <a:p>
            <a:pPr>
              <a:buFontTx/>
              <a:buChar char="-"/>
            </a:pPr>
            <a:r>
              <a:rPr lang="ru-RU" sz="1800" dirty="0" smtClean="0"/>
              <a:t>Уступала право японским рыбакам ловить рыбу вдоль берегов России.</a:t>
            </a:r>
          </a:p>
          <a:p>
            <a:pPr>
              <a:buNone/>
            </a:pPr>
            <a:r>
              <a:rPr lang="ru-RU" sz="1800" dirty="0" smtClean="0"/>
              <a:t>Поражение в войне стало одной из предпосылок Первой Русской революции.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17409" name="Picture 1" descr="C:\Users\Семен\Desktop\29_Vitte.width-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838200"/>
            <a:ext cx="4267200" cy="2667000"/>
          </a:xfrm>
          <a:prstGeom prst="rect">
            <a:avLst/>
          </a:prstGeom>
          <a:noFill/>
        </p:spPr>
      </p:pic>
      <p:pic>
        <p:nvPicPr>
          <p:cNvPr id="17411" name="Picture 3" descr="Русско-японская война 1904-1905 годов | Русский сле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505200"/>
            <a:ext cx="3323616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000" dirty="0" smtClean="0"/>
              <a:t>Причины Первой Русской революции</a:t>
            </a: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b="1" u="sng" dirty="0" smtClean="0"/>
              <a:t>Революция</a:t>
            </a:r>
            <a:r>
              <a:rPr lang="ru-RU" sz="2000" dirty="0" smtClean="0"/>
              <a:t> – быстрое и глубокое изменение основных устоев политического, социального и культурного порядка, произведённое с  сопротивлением целых общественных групп. </a:t>
            </a:r>
          </a:p>
          <a:p>
            <a:pPr>
              <a:buNone/>
            </a:pPr>
            <a:r>
              <a:rPr lang="ru-RU" sz="2000" dirty="0" smtClean="0"/>
              <a:t>Причины: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Нежелание высшей власти проводить либеральные реформы в стране, сохранение института самодержавия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 отсутствие каких-либо прав и нищенское существование крестьянского населения. Составлявшего более 70% населения, сохранение помещичьего землевладения, отработок и выкупных платежей с 1861 года ( « аграрный вопрос»)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 Отсутствие социальных и гражданских прав рабочего класса,  невмешательство государства в отношения рабочий – предприниматель( «рабочий вопрос»)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 Политика насильственной русификации народов Российской империи ( «национальный вопрос2)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 Неудачи во внешней политике, поражение в </a:t>
            </a:r>
            <a:r>
              <a:rPr lang="ru-RU" sz="2000" dirty="0" err="1" smtClean="0"/>
              <a:t>Русско</a:t>
            </a:r>
            <a:r>
              <a:rPr lang="ru-RU" sz="2000" dirty="0" smtClean="0"/>
              <a:t> –Японской войне.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Причины революции 1905-1907г.г.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28600" y="5410200"/>
            <a:ext cx="8458200" cy="1295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С. Ю. Витте: « Россия переросла форму существующего строя… Она стремиться к строю правовому на основе гражданской свободы…»</a:t>
            </a:r>
            <a:endParaRPr lang="ru-RU" dirty="0"/>
          </a:p>
        </p:txBody>
      </p:sp>
      <p:pic>
        <p:nvPicPr>
          <p:cNvPr id="19458" name="Picture 2" descr="C:\Users\Семен\Desktop\Interesnyie-faktyi-pro-Sergeya-Vitte-interesnyefakty.org-m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71600"/>
            <a:ext cx="77724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Кровавое воскресенье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09600"/>
            <a:ext cx="5410200" cy="62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ru-RU" sz="1800" dirty="0" smtClean="0"/>
              <a:t>3 января 1905 года началась забастовка на Путиловском заводе. 8 января её поддержали 110 тысяч человек. Просветительская организация « </a:t>
            </a:r>
            <a:r>
              <a:rPr lang="ru-RU" sz="1800" dirty="0" smtClean="0"/>
              <a:t>С</a:t>
            </a:r>
            <a:r>
              <a:rPr lang="ru-RU" sz="1800" dirty="0" smtClean="0"/>
              <a:t>обрание русских фабрично – заводских рабочих Санкт-Петербурга» во главе со священником </a:t>
            </a:r>
            <a:r>
              <a:rPr lang="ru-RU" sz="1800" b="1" u="sng" dirty="0" smtClean="0"/>
              <a:t>Георгием Гапоном </a:t>
            </a:r>
            <a:r>
              <a:rPr lang="ru-RU" sz="1800" dirty="0" smtClean="0"/>
              <a:t>подготовила Петицию рабочих к царю и </a:t>
            </a:r>
            <a:r>
              <a:rPr lang="ru-RU" sz="1800" dirty="0" smtClean="0"/>
              <a:t>о</a:t>
            </a:r>
            <a:r>
              <a:rPr lang="ru-RU" sz="1800" dirty="0" smtClean="0"/>
              <a:t>рганизовало мирное </a:t>
            </a:r>
            <a:r>
              <a:rPr lang="ru-RU" sz="1800" b="1" u="sng" dirty="0" smtClean="0"/>
              <a:t>шествие к Зимнему дворцу 9 января 1905 года.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Ш</a:t>
            </a:r>
            <a:r>
              <a:rPr lang="ru-RU" sz="1800" dirty="0" smtClean="0"/>
              <a:t>ествие рабочих было расстреляно. Это стало началом подъёма революционных событий в России.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Началось массовое забастовочное движение, крестьяне поджигали помещичьи усадьбы и захватывали землю. Полиция не справлялась .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В ходе первомайских забастовок в </a:t>
            </a:r>
            <a:r>
              <a:rPr lang="ru-RU" sz="1800" dirty="0" smtClean="0"/>
              <a:t>И</a:t>
            </a:r>
            <a:r>
              <a:rPr lang="ru-RU" sz="1800" dirty="0" smtClean="0"/>
              <a:t>ваново- </a:t>
            </a:r>
            <a:r>
              <a:rPr lang="ru-RU" sz="1800" dirty="0" err="1" smtClean="0"/>
              <a:t>вознесенске</a:t>
            </a:r>
            <a:r>
              <a:rPr lang="ru-RU" sz="1800" dirty="0" smtClean="0"/>
              <a:t> рабочие создали </a:t>
            </a:r>
            <a:r>
              <a:rPr lang="ru-RU" sz="1800" b="1" dirty="0" smtClean="0"/>
              <a:t>первый Совет. </a:t>
            </a:r>
            <a:r>
              <a:rPr lang="ru-RU" sz="1800" dirty="0" smtClean="0"/>
              <a:t>Городской совет не позволил фабрикантам выгнать рабочих из съёмных квартир. </a:t>
            </a:r>
            <a:r>
              <a:rPr lang="ru-RU" sz="1800" b="1" dirty="0" smtClean="0"/>
              <a:t>В мае был создан Крестьянский союз, который требовал конфискации помещичьих земель и передачу </a:t>
            </a:r>
            <a:r>
              <a:rPr lang="ru-RU" sz="1800" b="1" dirty="0" err="1" smtClean="0"/>
              <a:t>еёв</a:t>
            </a:r>
            <a:r>
              <a:rPr lang="ru-RU" sz="1800" b="1" dirty="0" smtClean="0"/>
              <a:t> общую собственность.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1026" name="Picture 2" descr="C:\Users\Семен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609600"/>
            <a:ext cx="2257425" cy="3467205"/>
          </a:xfrm>
          <a:prstGeom prst="rect">
            <a:avLst/>
          </a:prstGeom>
          <a:noFill/>
        </p:spPr>
      </p:pic>
      <p:pic>
        <p:nvPicPr>
          <p:cNvPr id="1028" name="Picture 4" descr="Кровавое воскресенье 9 января 1905 го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886200"/>
            <a:ext cx="39624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П</a:t>
            </a:r>
            <a:r>
              <a:rPr lang="ru-RU" dirty="0" smtClean="0"/>
              <a:t>одъём революции в 1905 году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685800"/>
            <a:ext cx="8610600" cy="152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14 июня 1905 года вспыхнуло восстание на броненосце « Князь Потёмкин – Таврический».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Команда броненосца обратилась к экипажам других кораблей Черноморской эскадры, но офицеры на кораблях смогли подавить выступления. «Потёмкин» ушёл в Румынию.</a:t>
            </a:r>
            <a:endParaRPr lang="ru-RU" sz="1800" dirty="0"/>
          </a:p>
        </p:txBody>
      </p:sp>
      <p:pic>
        <p:nvPicPr>
          <p:cNvPr id="21506" name="Picture 2" descr="Борщ раздора. 13 малоизвестных деталей восстания на броненосце «Потёмкин» |  История | Общество | Аргументы и Фак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362200"/>
            <a:ext cx="6115050" cy="4276726"/>
          </a:xfrm>
          <a:prstGeom prst="rect">
            <a:avLst/>
          </a:prstGeom>
          <a:noFill/>
        </p:spPr>
      </p:pic>
      <p:sp>
        <p:nvSpPr>
          <p:cNvPr id="21508" name="AutoShape 4" descr="броненосец &quot;Князь Потемкин Таврический - Форум ВГ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9" name="Picture 5" descr="C:\Users\Семен\Desktop\Малафеев Терентий фото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514600"/>
            <a:ext cx="2409825" cy="3509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1069</Words>
  <PresentationFormat>Экран (4:3)</PresentationFormat>
  <Paragraphs>75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Русско-японская война и Первая русская революция 1905-1907 г.г.</vt:lpstr>
      <vt:lpstr> Русско – японская война 1904-1905 годы</vt:lpstr>
      <vt:lpstr> </vt:lpstr>
      <vt:lpstr> « маленькая победоносная война»</vt:lpstr>
      <vt:lpstr> Итоги Русско – японской войны</vt:lpstr>
      <vt:lpstr> Причины Первой Русской революции</vt:lpstr>
      <vt:lpstr> Причины революции 1905-1907г.г.</vt:lpstr>
      <vt:lpstr> Кровавое воскресенье</vt:lpstr>
      <vt:lpstr> Подъём революции в 1905 году</vt:lpstr>
      <vt:lpstr>Подъём революции в 1905 году</vt:lpstr>
      <vt:lpstr> Высший подъём революции</vt:lpstr>
      <vt:lpstr> Спад революции</vt:lpstr>
      <vt:lpstr> Итоги революции 1905-1907 г.г.</vt:lpstr>
      <vt:lpstr> 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Русско-японская война и Первая русская революция 1905-1907 г.г.</dc:title>
  <cp:lastModifiedBy>Семен</cp:lastModifiedBy>
  <cp:revision>23</cp:revision>
  <dcterms:modified xsi:type="dcterms:W3CDTF">2022-09-21T17:15:17Z</dcterms:modified>
</cp:coreProperties>
</file>