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9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6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2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9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2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0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6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CD24-E6AB-4D0D-8FAE-9D4B3A6C3AE4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CC14-A3C6-4731-87D2-19289C729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Теория </a:t>
            </a:r>
            <a:r>
              <a:rPr lang="ru-RU" dirty="0" err="1" smtClean="0"/>
              <a:t>постгуманизма</a:t>
            </a:r>
            <a:r>
              <a:rPr lang="ru-RU" dirty="0" smtClean="0"/>
              <a:t> и </a:t>
            </a:r>
            <a:r>
              <a:rPr lang="ru-RU" dirty="0" err="1" smtClean="0"/>
              <a:t>постчеловека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22315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Постчеловеческое</a:t>
            </a:r>
            <a:r>
              <a:rPr lang="ru-RU" b="1" dirty="0"/>
              <a:t> будущее: кто займет место устаревшего </a:t>
            </a:r>
            <a:r>
              <a:rPr lang="ru-RU" b="1" dirty="0" err="1"/>
              <a:t>Homo</a:t>
            </a:r>
            <a:r>
              <a:rPr lang="ru-RU" b="1" dirty="0"/>
              <a:t> </a:t>
            </a:r>
            <a:r>
              <a:rPr lang="ru-RU" b="1" dirty="0" err="1"/>
              <a:t>Sapiens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9413"/>
            <a:ext cx="10515600" cy="5272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Трансгуманизм</a:t>
            </a:r>
            <a:r>
              <a:rPr lang="ru-RU" dirty="0"/>
              <a:t> – научно-философское движение о том, что человека должен сменить более совершенный </a:t>
            </a:r>
            <a:r>
              <a:rPr lang="ru-RU" dirty="0" err="1"/>
              <a:t>постчеловек</a:t>
            </a:r>
            <a:r>
              <a:rPr lang="ru-RU" dirty="0"/>
              <a:t>, или сверхчеловек. В последние годы </a:t>
            </a:r>
            <a:r>
              <a:rPr lang="ru-RU" dirty="0" err="1"/>
              <a:t>нанотехнологии</a:t>
            </a:r>
            <a:r>
              <a:rPr lang="ru-RU" dirty="0"/>
              <a:t>, </a:t>
            </a:r>
            <a:r>
              <a:rPr lang="ru-RU" dirty="0" err="1"/>
              <a:t>Oculus</a:t>
            </a:r>
            <a:r>
              <a:rPr lang="ru-RU" dirty="0"/>
              <a:t> </a:t>
            </a:r>
            <a:r>
              <a:rPr lang="ru-RU" dirty="0" err="1"/>
              <a:t>Rift</a:t>
            </a:r>
            <a:r>
              <a:rPr lang="ru-RU" dirty="0"/>
              <a:t> и прочие технологи приближают </a:t>
            </a:r>
            <a:r>
              <a:rPr lang="ru-RU" dirty="0" err="1"/>
              <a:t>постчеловеческое</a:t>
            </a:r>
            <a:r>
              <a:rPr lang="ru-RU" dirty="0"/>
              <a:t> будущее сразу в нескольких формах; нельзя исключать и того, что в какой-либо форме человек обретет бессмертие. Все это весьма впечатляет, однако какие подводные камни с собой несет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Эволюция, конечно, не смогла предсказать, что человек станет прямоходящим, переселится в города и полетит в космос. </a:t>
            </a:r>
            <a:r>
              <a:rPr lang="ru-RU" b="1" dirty="0"/>
              <a:t>То тело, которое мы сейчас имеем, предназначено для решения узкоспециализированных и устаревших задач – побега от хищников по джунглям, либо охоты.</a:t>
            </a:r>
            <a:r>
              <a:rPr lang="ru-RU" dirty="0"/>
              <a:t> Поэтому, к примеру, сидячий образ жизни, неестественный для наших предков, приносит столько проблем со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val="10332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5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Тоска по сверхчеловеку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712518"/>
            <a:ext cx="7588332" cy="5937663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 smtClean="0"/>
              <a:t>  Наиболее </a:t>
            </a:r>
            <a:r>
              <a:rPr lang="ru-RU" dirty="0"/>
              <a:t>ярко научно-философскую идею о том, что человек является лишь промежуточным звеном на пути от животного к сверхчеловеку, развил в своих работах в конце XIX века </a:t>
            </a:r>
            <a:r>
              <a:rPr lang="ru-RU" b="1" dirty="0"/>
              <a:t>немецкий философ Фридрих Ницше.</a:t>
            </a:r>
          </a:p>
          <a:p>
            <a:pPr marL="0" indent="0" fontAlgn="base">
              <a:buNone/>
            </a:pPr>
            <a:r>
              <a:rPr lang="ru-RU" dirty="0" smtClean="0"/>
              <a:t>    Например</a:t>
            </a:r>
            <a:r>
              <a:rPr lang="ru-RU" dirty="0"/>
              <a:t>, в своем труде «Так говорил Заратустра» он пишет: «Человек есть нечто, что должно превзойти… </a:t>
            </a:r>
            <a:r>
              <a:rPr lang="ru-RU" b="1" dirty="0"/>
              <a:t>Что такое обезьяна в  отношении человека?  Посмешище  или мучительный  позор. И тем же самым должен быть человек для сверхчеловека: посмешищем или мучительным позором».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82" y="365125"/>
            <a:ext cx="4387981" cy="59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Человечество+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1258" y="973776"/>
            <a:ext cx="9666514" cy="5676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</a:t>
            </a:r>
            <a:r>
              <a:rPr lang="ru-RU" b="1" dirty="0" err="1" smtClean="0"/>
              <a:t>рансгуманизм</a:t>
            </a:r>
            <a:r>
              <a:rPr lang="ru-RU" dirty="0" smtClean="0"/>
              <a:t> </a:t>
            </a:r>
            <a:r>
              <a:rPr lang="ru-RU" dirty="0"/>
              <a:t>является на данный момент наиболее крупным и развитым международным движением, прямо нацеленным на достижение </a:t>
            </a:r>
            <a:r>
              <a:rPr lang="ru-RU" dirty="0" err="1"/>
              <a:t>постчеловеческого</a:t>
            </a:r>
            <a:r>
              <a:rPr lang="ru-RU" dirty="0"/>
              <a:t> будущего. Именно </a:t>
            </a:r>
            <a:r>
              <a:rPr lang="ru-RU" dirty="0" err="1"/>
              <a:t>трансгуманистам</a:t>
            </a:r>
            <a:r>
              <a:rPr lang="ru-RU" dirty="0"/>
              <a:t> – ученым, философам и футурологам – удалось ввести в оборот понятие </a:t>
            </a:r>
            <a:r>
              <a:rPr lang="ru-RU" b="1" dirty="0"/>
              <a:t>«</a:t>
            </a:r>
            <a:r>
              <a:rPr lang="ru-RU" b="1" dirty="0" err="1"/>
              <a:t>постчеловек</a:t>
            </a:r>
            <a:r>
              <a:rPr lang="ru-RU" b="1" dirty="0"/>
              <a:t>»</a:t>
            </a:r>
            <a:r>
              <a:rPr lang="ru-RU" dirty="0"/>
              <a:t> и популяризировать его</a:t>
            </a:r>
            <a:r>
              <a:rPr lang="ru-RU" dirty="0" smtClean="0"/>
              <a:t>.  </a:t>
            </a:r>
          </a:p>
          <a:p>
            <a:pPr marL="0" indent="0">
              <a:buNone/>
            </a:pPr>
            <a:r>
              <a:rPr lang="ru-RU" dirty="0" err="1"/>
              <a:t>Трансгуманизм</a:t>
            </a:r>
            <a:r>
              <a:rPr lang="ru-RU" dirty="0"/>
              <a:t> касается очень многих областей науки: кибернетики, </a:t>
            </a:r>
            <a:r>
              <a:rPr lang="ru-RU" dirty="0" err="1"/>
              <a:t>нанотехнологий</a:t>
            </a:r>
            <a:r>
              <a:rPr lang="ru-RU" dirty="0"/>
              <a:t>, биоинженерии, генетики и других. Среди целей не только достижение бессмертия, но и существенное увеличение физических и интеллектуальных способностей человека, совершенствование его органов чувств (или даже добавление новых</a:t>
            </a:r>
            <a:r>
              <a:rPr lang="ru-RU" dirty="0" smtClean="0"/>
              <a:t>). Цель- </a:t>
            </a:r>
          </a:p>
          <a:p>
            <a:pPr marL="0" indent="0">
              <a:buNone/>
            </a:pPr>
            <a:r>
              <a:rPr lang="ru-RU" dirty="0"/>
              <a:t>всяческое содействие развитию технологий для того, чтобы с помощью них превратить человека в </a:t>
            </a:r>
            <a:r>
              <a:rPr lang="ru-RU" b="1" dirty="0"/>
              <a:t>более совершенное существо – </a:t>
            </a:r>
            <a:r>
              <a:rPr lang="ru-RU" b="1" dirty="0" err="1"/>
              <a:t>постчеловека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Человечество+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862" y="629392"/>
            <a:ext cx="7244938" cy="60801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Среди </a:t>
            </a:r>
            <a:r>
              <a:rPr lang="ru-RU" dirty="0"/>
              <a:t>наиболее популярных современных </a:t>
            </a:r>
            <a:r>
              <a:rPr lang="ru-RU" dirty="0" err="1"/>
              <a:t>трансгуманистов</a:t>
            </a:r>
            <a:r>
              <a:rPr lang="ru-RU" dirty="0"/>
              <a:t>, движение которых на данный момент охватило практически все технологически развитые страны (включая Россию), можно выделить известного футуролога и изобретателя </a:t>
            </a:r>
            <a:r>
              <a:rPr lang="ru-RU" b="1" dirty="0" err="1"/>
              <a:t>Рэймонда</a:t>
            </a:r>
            <a:r>
              <a:rPr lang="ru-RU" b="1" dirty="0"/>
              <a:t> </a:t>
            </a:r>
            <a:r>
              <a:rPr lang="ru-RU" b="1" dirty="0" err="1"/>
              <a:t>Курцвейла</a:t>
            </a:r>
            <a:r>
              <a:rPr lang="ru-RU" b="1" dirty="0" smtClean="0"/>
              <a:t>.   </a:t>
            </a:r>
          </a:p>
          <a:p>
            <a:pPr marL="0" indent="0">
              <a:buNone/>
            </a:pPr>
            <a:r>
              <a:rPr lang="ru-RU" dirty="0"/>
              <a:t>По мнению </a:t>
            </a:r>
            <a:r>
              <a:rPr lang="ru-RU" dirty="0" err="1"/>
              <a:t>Курцвейла</a:t>
            </a:r>
            <a:r>
              <a:rPr lang="ru-RU" dirty="0"/>
              <a:t>, технологическая сингулярность может наступить уже в 2045 году из-за появления мощного искусственного интеллекта и активной </a:t>
            </a:r>
            <a:r>
              <a:rPr lang="ru-RU" b="1" dirty="0" err="1"/>
              <a:t>киборгизации</a:t>
            </a:r>
            <a:r>
              <a:rPr lang="ru-RU" b="1" dirty="0"/>
              <a:t> людей, то есть замены частей человеческого тела на искусственные, но более эффективные аналоги.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845"/>
            <a:ext cx="4108862" cy="3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Противники теории </a:t>
            </a:r>
            <a:r>
              <a:rPr lang="ru-RU" b="1" dirty="0" err="1" smtClean="0"/>
              <a:t>постгумани</a:t>
            </a:r>
            <a:r>
              <a:rPr lang="ru-RU" dirty="0" err="1" smtClean="0"/>
              <a:t>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1056904"/>
            <a:ext cx="11175670" cy="5593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 все, однако, разделяют энтузиазм </a:t>
            </a:r>
            <a:r>
              <a:rPr lang="ru-RU" dirty="0" err="1"/>
              <a:t>трансгуманистов</a:t>
            </a:r>
            <a:r>
              <a:rPr lang="ru-RU" dirty="0"/>
              <a:t> и футурологов. </a:t>
            </a:r>
            <a:r>
              <a:rPr lang="ru-RU" dirty="0" err="1"/>
              <a:t>Постчеловеческое</a:t>
            </a:r>
            <a:r>
              <a:rPr lang="ru-RU" dirty="0"/>
              <a:t> будущее – каким бы оно ни было – безусловно приближается благодаря развитию технологий. Однако при переносе концепций в реальные социально-политические условия обнаруживается ряд неразрешимых, порой катастрофичных в своем потенциале подводных камней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Наиболее последовательным и влиятельным критиком </a:t>
            </a:r>
            <a:r>
              <a:rPr lang="ru-RU" dirty="0" err="1"/>
              <a:t>трансгуманизма</a:t>
            </a:r>
            <a:r>
              <a:rPr lang="ru-RU" dirty="0"/>
              <a:t> можно назвать известного американского политолога </a:t>
            </a:r>
            <a:r>
              <a:rPr lang="ru-RU" b="1" dirty="0" err="1"/>
              <a:t>Фрэнсиса</a:t>
            </a:r>
            <a:r>
              <a:rPr lang="ru-RU" b="1" dirty="0"/>
              <a:t> </a:t>
            </a:r>
            <a:r>
              <a:rPr lang="ru-RU" b="1" dirty="0" err="1"/>
              <a:t>Фукуяму</a:t>
            </a:r>
            <a:r>
              <a:rPr lang="ru-RU" b="1" dirty="0"/>
              <a:t>. 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В частности, в своей книге «Наше </a:t>
            </a:r>
            <a:r>
              <a:rPr lang="ru-RU" dirty="0" err="1"/>
              <a:t>постчеловеческое</a:t>
            </a:r>
            <a:r>
              <a:rPr lang="ru-RU" dirty="0"/>
              <a:t> будущее» он отмечает, что «</a:t>
            </a:r>
            <a:r>
              <a:rPr lang="ru-RU" b="1" dirty="0"/>
              <a:t>наука сама по се­бе не способна установить те цели и пределы, для достижения которых она предназначена»</a:t>
            </a:r>
            <a:r>
              <a:rPr lang="ru-RU" dirty="0"/>
              <a:t> (об опасностях неконтролируемого технологического прогресса писал и Станислав </a:t>
            </a:r>
            <a:r>
              <a:rPr lang="ru-RU" dirty="0" err="1"/>
              <a:t>Лем</a:t>
            </a:r>
            <a:r>
              <a:rPr lang="ru-RU" dirty="0"/>
              <a:t> в своем труде «Сумма технологии»).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Откуда материал?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en-US" dirty="0" smtClean="0"/>
              <a:t>Naked Science/ </a:t>
            </a:r>
            <a:r>
              <a:rPr lang="ru-RU" dirty="0" err="1" smtClean="0"/>
              <a:t>Постчеловеческое</a:t>
            </a:r>
            <a:r>
              <a:rPr lang="ru-RU" dirty="0" smtClean="0"/>
              <a:t> будущее: кто займёт место </a:t>
            </a:r>
            <a:r>
              <a:rPr lang="ru-RU" dirty="0" err="1" smtClean="0"/>
              <a:t>Хомо</a:t>
            </a:r>
            <a:r>
              <a:rPr lang="ru-RU" dirty="0" smtClean="0"/>
              <a:t> Сапиенса?</a:t>
            </a:r>
          </a:p>
          <a:p>
            <a:r>
              <a:rPr lang="ru-RU" dirty="0" smtClean="0"/>
              <a:t>РБК Тренды. Кто такой </a:t>
            </a:r>
            <a:r>
              <a:rPr lang="ru-RU" dirty="0" err="1" smtClean="0"/>
              <a:t>Рэй</a:t>
            </a:r>
            <a:r>
              <a:rPr lang="ru-RU" dirty="0" smtClean="0"/>
              <a:t> </a:t>
            </a:r>
            <a:r>
              <a:rPr lang="ru-RU" dirty="0" err="1" smtClean="0"/>
              <a:t>Курцвейл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0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128"/>
            <a:ext cx="11507190" cy="14131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Кто такой </a:t>
            </a:r>
            <a:r>
              <a:rPr lang="ru-RU" b="1" dirty="0" err="1"/>
              <a:t>Курцвейл</a:t>
            </a:r>
            <a:r>
              <a:rPr lang="ru-RU" b="1" dirty="0"/>
              <a:t> и что он изобрел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617517"/>
            <a:ext cx="6184054" cy="5973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2012-го </a:t>
            </a:r>
            <a:r>
              <a:rPr lang="ru-RU" dirty="0" err="1" smtClean="0"/>
              <a:t>Рэймонд</a:t>
            </a:r>
            <a:r>
              <a:rPr lang="ru-RU" dirty="0" smtClean="0"/>
              <a:t>   </a:t>
            </a:r>
            <a:r>
              <a:rPr lang="ru-RU" dirty="0" err="1"/>
              <a:t>Курцвейл</a:t>
            </a:r>
            <a:r>
              <a:rPr lang="ru-RU" dirty="0"/>
              <a:t> работает в </a:t>
            </a:r>
            <a:r>
              <a:rPr lang="ru-RU" dirty="0" err="1"/>
              <a:t>Google</a:t>
            </a:r>
            <a:r>
              <a:rPr lang="ru-RU" dirty="0"/>
              <a:t>. Он занимает должность технического директора в области машинного обучения и обработки естественного языка. Однако еще задолго до этого </a:t>
            </a:r>
            <a:r>
              <a:rPr lang="ru-RU" dirty="0" err="1"/>
              <a:t>Курцвейл</a:t>
            </a:r>
            <a:r>
              <a:rPr lang="ru-RU" dirty="0"/>
              <a:t> стал знаменитым за счет успешных футурологических прогнозов. Он сделал около 150 предсказаний, 86% из которых оказались верными.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98" y="1068780"/>
            <a:ext cx="6137602" cy="4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Детство </a:t>
            </a:r>
            <a:r>
              <a:rPr lang="ru-RU" b="1" dirty="0"/>
              <a:t>и создание первого 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3262" y="783771"/>
            <a:ext cx="6330538" cy="587828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6200" dirty="0" smtClean="0"/>
              <a:t>Он </a:t>
            </a:r>
            <a:r>
              <a:rPr lang="ru-RU" sz="6200" dirty="0"/>
              <a:t>родился в 1948 году в Нью-Йорке в семье художницы и музыканта. Бабушка </a:t>
            </a:r>
            <a:r>
              <a:rPr lang="ru-RU" sz="6200" dirty="0" err="1"/>
              <a:t>Курцвейла</a:t>
            </a:r>
            <a:r>
              <a:rPr lang="ru-RU" sz="6200" dirty="0"/>
              <a:t>, </a:t>
            </a:r>
            <a:r>
              <a:rPr lang="ru-RU" sz="6200" dirty="0" err="1"/>
              <a:t>Лилиан</a:t>
            </a:r>
            <a:r>
              <a:rPr lang="ru-RU" sz="6200" dirty="0"/>
              <a:t> </a:t>
            </a:r>
            <a:r>
              <a:rPr lang="ru-RU" sz="6200" dirty="0" err="1"/>
              <a:t>Бейдер</a:t>
            </a:r>
            <a:r>
              <a:rPr lang="ru-RU" sz="6200" dirty="0"/>
              <a:t>, была одной из первых в Европе женщин, которые защитили докторскую по химии. В детстве она подарила будущему изобретателю печатную машинку, которая подтолкнула </a:t>
            </a:r>
            <a:r>
              <a:rPr lang="ru-RU" sz="6200" dirty="0" err="1"/>
              <a:t>Курцвейла</a:t>
            </a:r>
            <a:r>
              <a:rPr lang="ru-RU" sz="6200" dirty="0"/>
              <a:t> к изучению механических систем и первым изобретениям. Он спроектировал и создал множество технологий: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/>
              <a:t>в 7 лет — механический кукольный театр, в котором автоматически менялись декорации;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/>
              <a:t>в 12 лет — свое первое вычислительное устройство;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/>
              <a:t>в 15 лет — прообраз </a:t>
            </a:r>
            <a:r>
              <a:rPr lang="ru-RU" sz="6200" dirty="0" err="1"/>
              <a:t>Shazam</a:t>
            </a:r>
            <a:r>
              <a:rPr lang="ru-RU" sz="6200" dirty="0"/>
              <a:t>. Программа распознавала классические мелодии и могла писать оригинальную музыку в похожем стиле. За свое изобретение подросток получил премию на Международной научной ярмарке и благодарность от Белого дома. В 16 лет </a:t>
            </a:r>
            <a:r>
              <a:rPr lang="ru-RU" sz="6200" dirty="0" err="1"/>
              <a:t>Курцвейла</a:t>
            </a:r>
            <a:r>
              <a:rPr lang="ru-RU" sz="6200" dirty="0"/>
              <a:t> пригласили на телешоу </a:t>
            </a:r>
            <a:r>
              <a:rPr lang="ru-RU" sz="6200" dirty="0" err="1"/>
              <a:t>I've</a:t>
            </a:r>
            <a:r>
              <a:rPr lang="ru-RU" sz="6200" dirty="0"/>
              <a:t> </a:t>
            </a:r>
            <a:r>
              <a:rPr lang="ru-RU" sz="6200" dirty="0" err="1"/>
              <a:t>Got</a:t>
            </a:r>
            <a:r>
              <a:rPr lang="ru-RU" sz="6200" dirty="0"/>
              <a:t> a </a:t>
            </a:r>
            <a:r>
              <a:rPr lang="ru-RU" sz="6200" dirty="0" err="1"/>
              <a:t>Secret</a:t>
            </a:r>
            <a:r>
              <a:rPr lang="ru-RU" sz="6200" dirty="0"/>
              <a:t>, где он рассказал об устройстве и исполнил пьесу для фортепиано, которую написала его программа.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/>
              <a:t>В 17 лет поступил в Массачусетский технологический институт (MIT), где изучил всю программу по информатике за полтора года, а в дальнейшем увлекся литературой. В итоге </a:t>
            </a:r>
            <a:r>
              <a:rPr lang="ru-RU" sz="6200" dirty="0" err="1"/>
              <a:t>Курцвейл</a:t>
            </a:r>
            <a:r>
              <a:rPr lang="ru-RU" sz="6200" dirty="0"/>
              <a:t> получил в MIT сразу две бакалаврских степени.</a:t>
            </a: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6200" dirty="0" smtClean="0"/>
              <a:t/>
            </a:r>
            <a:br>
              <a:rPr lang="ru-RU" sz="62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8" y="882732"/>
            <a:ext cx="4544290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2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 каких идеях </a:t>
            </a:r>
            <a:r>
              <a:rPr lang="ru-RU" b="1" dirty="0" err="1"/>
              <a:t>Курцвейла</a:t>
            </a:r>
            <a:r>
              <a:rPr lang="ru-RU" b="1" dirty="0"/>
              <a:t> стоит знать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617517"/>
            <a:ext cx="7588333" cy="5985164"/>
          </a:xfrm>
        </p:spPr>
        <p:txBody>
          <a:bodyPr>
            <a:normAutofit fontScale="92500"/>
          </a:bodyPr>
          <a:lstStyle/>
          <a:p>
            <a:r>
              <a:rPr lang="ru-RU" dirty="0"/>
              <a:t>Закон ускоряющейся отдачи и </a:t>
            </a:r>
            <a:r>
              <a:rPr lang="ru-RU" dirty="0" smtClean="0"/>
              <a:t>сингулярность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Курцвейл</a:t>
            </a:r>
            <a:r>
              <a:rPr lang="ru-RU" dirty="0" smtClean="0"/>
              <a:t> </a:t>
            </a:r>
            <a:r>
              <a:rPr lang="ru-RU" dirty="0"/>
              <a:t>уверен, что технологическое развитие происходит экспоненциально. Это значит, что чем сильнее развита технология на данный момент, тем быстрее будет происходить ее развитие в дальнейшем. Поскольку мощность технологии будет расти, скорость тоже будет увеличиваться.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итоге развитие технологий приведет человечество к сингулярности — периоду, когда инновационные циклы будут сменяться так быстро, что уследить за этим процессом сможет только сверхмощный ИИ. Возможно, это произойдет к 2047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67" y="617517"/>
            <a:ext cx="3966593" cy="25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Сингулярность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878774"/>
            <a:ext cx="5735782" cy="5688281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Пример экспоненциального развития — увеличение предельной скорости оптоволоконного интернета. В 2020 году японские ученые смогли разогнать сигнал до 178 </a:t>
            </a:r>
            <a:r>
              <a:rPr lang="ru-RU" dirty="0" err="1"/>
              <a:t>терабит</a:t>
            </a:r>
            <a:r>
              <a:rPr lang="ru-RU" dirty="0"/>
              <a:t> в секунду (Тбит/с), побив предыдущий рекорд на 20%. Но уже в 2021-м та же команда из Японии улучшила свой результат уже в два раза, добившись скорости в 319 Тбит/с. Этого хватит, чтобы скачать всю библиотеку </a:t>
            </a:r>
            <a:r>
              <a:rPr lang="ru-RU" dirty="0" err="1"/>
              <a:t>Netflix</a:t>
            </a:r>
            <a:r>
              <a:rPr lang="ru-RU" dirty="0"/>
              <a:t> меньше чем за секунду.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43" y="1306285"/>
            <a:ext cx="5619048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6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Сбывшиеся прогнозы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878774"/>
            <a:ext cx="11175670" cy="561702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Предсказания, которые были сделаны в 90-е годы: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 </a:t>
            </a:r>
            <a:r>
              <a:rPr lang="ru-RU" dirty="0"/>
              <a:t>течение 20 лет компьютеры научатся отвечать на вопросы пользователя, получая доступ к информации по беспроводной сети.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 </a:t>
            </a:r>
            <a:r>
              <a:rPr lang="ru-RU" dirty="0"/>
              <a:t>началу 2000-х инвалиды смогут ходить с помощью </a:t>
            </a:r>
            <a:r>
              <a:rPr lang="ru-RU" dirty="0" err="1"/>
              <a:t>экзоскелетов</a:t>
            </a:r>
            <a:r>
              <a:rPr lang="ru-RU" dirty="0"/>
              <a:t>. Так и произошло — </a:t>
            </a:r>
            <a:r>
              <a:rPr lang="ru-RU" dirty="0" err="1"/>
              <a:t>экзоскелеты</a:t>
            </a:r>
            <a:r>
              <a:rPr lang="ru-RU" dirty="0"/>
              <a:t> активно разрабатывают и продают по всему миру.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 </a:t>
            </a:r>
            <a:r>
              <a:rPr lang="ru-RU" dirty="0"/>
              <a:t>2009 будут созданы полноценные голосовые интерфейсы для общения с компьютером. Инженер оказался недалеко от истины, хотя в начале 2010-х развитие </a:t>
            </a:r>
            <a:r>
              <a:rPr lang="ru-RU" dirty="0" err="1"/>
              <a:t>Siri</a:t>
            </a:r>
            <a:r>
              <a:rPr lang="ru-RU" dirty="0"/>
              <a:t> или </a:t>
            </a:r>
            <a:r>
              <a:rPr lang="ru-RU" dirty="0" err="1"/>
              <a:t>Alexa</a:t>
            </a:r>
            <a:r>
              <a:rPr lang="ru-RU" dirty="0"/>
              <a:t> только началось.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61" y="543255"/>
            <a:ext cx="10515600" cy="3355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Предсказания, сделанные в начале нулевых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8774"/>
            <a:ext cx="10515600" cy="57714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 </a:t>
            </a:r>
            <a:r>
              <a:rPr lang="ru-RU" dirty="0"/>
              <a:t>течение 10 лет появятся носимые форматы персональных компьютеров — будут доступны умные очки, часы и другие аксессуары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 </a:t>
            </a:r>
            <a:r>
              <a:rPr lang="ru-RU" dirty="0"/>
              <a:t>2010-му стоит ожидать появление военных </a:t>
            </a:r>
            <a:r>
              <a:rPr lang="ru-RU" dirty="0" err="1"/>
              <a:t>беспилотников</a:t>
            </a:r>
            <a:r>
              <a:rPr lang="ru-RU" dirty="0"/>
              <a:t>. Предсказание оказалось точным — с 2002 по 2008 год количество военных беспилотных самолетов в США увеличилось с 167 до 6000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 </a:t>
            </a:r>
            <a:r>
              <a:rPr lang="ru-RU" dirty="0"/>
              <a:t>2010-му появятся виртуальные тренажеры для хирургов, а также решения, которые позволят упростить сам процесс операции. </a:t>
            </a:r>
            <a:r>
              <a:rPr lang="ru-RU" dirty="0" smtClean="0"/>
              <a:t>-Прогноз </a:t>
            </a:r>
            <a:r>
              <a:rPr lang="ru-RU" dirty="0"/>
              <a:t>сбылся, хоть и несколько позже, чем ожидал </a:t>
            </a:r>
            <a:r>
              <a:rPr lang="ru-RU" dirty="0" err="1"/>
              <a:t>Курцвейл</a:t>
            </a:r>
            <a:r>
              <a:rPr lang="ru-RU" dirty="0"/>
              <a:t>. В 2021-м прошла операция в смешанной реальности. Хирурги из 13 стран использовали очки гибридной реальности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HoloLens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34" y="427512"/>
            <a:ext cx="10515600" cy="771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Еще не сбывшиеся прогнозы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34" y="736270"/>
            <a:ext cx="11109366" cy="5842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-В </a:t>
            </a:r>
            <a:r>
              <a:rPr lang="ru-RU" dirty="0"/>
              <a:t>2020-х годах в медицине начнут использовать </a:t>
            </a:r>
            <a:r>
              <a:rPr lang="ru-RU" dirty="0" err="1"/>
              <a:t>нанороботов</a:t>
            </a:r>
            <a:r>
              <a:rPr lang="ru-RU" dirty="0"/>
              <a:t>, с помощью которых можно будет излечить практически любую болезнь. </a:t>
            </a:r>
            <a:r>
              <a:rPr lang="ru-RU" dirty="0" smtClean="0"/>
              <a:t> -</a:t>
            </a:r>
            <a:r>
              <a:rPr lang="ru-RU" dirty="0" err="1" smtClean="0"/>
              <a:t>Нанороботы</a:t>
            </a:r>
            <a:r>
              <a:rPr lang="ru-RU" dirty="0" smtClean="0"/>
              <a:t> </a:t>
            </a:r>
            <a:r>
              <a:rPr lang="ru-RU" dirty="0"/>
              <a:t>будут курсировать в кровеносной системе и расширять ее возможности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-В </a:t>
            </a:r>
            <a:r>
              <a:rPr lang="ru-RU" dirty="0"/>
              <a:t>2029-м искусственный интеллект сможет пройти тест Тьюринга. Это значит, что сознание машины больше нельзя будет отличить от человеческого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-К </a:t>
            </a:r>
            <a:r>
              <a:rPr lang="ru-RU" dirty="0"/>
              <a:t>2040-му возможности </a:t>
            </a:r>
            <a:r>
              <a:rPr lang="ru-RU" dirty="0" err="1"/>
              <a:t>нанороботов</a:t>
            </a:r>
            <a:r>
              <a:rPr lang="ru-RU" dirty="0"/>
              <a:t> еще возрастут. Они научатся создавать еду из воздуха и копировать любые физические объекты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-К </a:t>
            </a:r>
            <a:r>
              <a:rPr lang="ru-RU" dirty="0"/>
              <a:t>2045-му виртуальная реальность станет доступной. С помощью </a:t>
            </a:r>
            <a:r>
              <a:rPr lang="ru-RU" dirty="0" err="1"/>
              <a:t>нейроинтерфейсов</a:t>
            </a:r>
            <a:r>
              <a:rPr lang="ru-RU" dirty="0"/>
              <a:t> можно будет усилить мощность человеческого интеллекта в миллионы раз, а загрузка сознания на физические носители позволит достичь бессмертия.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6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795646"/>
          </a:xfrm>
        </p:spPr>
        <p:txBody>
          <a:bodyPr>
            <a:normAutofit/>
          </a:bodyPr>
          <a:lstStyle/>
          <a:p>
            <a:r>
              <a:rPr lang="ru-RU" dirty="0" smtClean="0"/>
              <a:t>О чём пишет </a:t>
            </a:r>
            <a:r>
              <a:rPr lang="ru-RU" dirty="0" err="1" smtClean="0"/>
              <a:t>Рэй</a:t>
            </a:r>
            <a:r>
              <a:rPr lang="ru-RU" dirty="0" smtClean="0"/>
              <a:t> </a:t>
            </a:r>
            <a:r>
              <a:rPr lang="ru-RU" dirty="0" err="1" smtClean="0"/>
              <a:t>Курцвейл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874" y="914400"/>
            <a:ext cx="6769925" cy="5676405"/>
          </a:xfrm>
        </p:spPr>
        <p:txBody>
          <a:bodyPr/>
          <a:lstStyle/>
          <a:p>
            <a:r>
              <a:rPr lang="ru-RU" dirty="0"/>
              <a:t>«Эпоха духовных машин», 1999 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Курцвейл</a:t>
            </a:r>
            <a:r>
              <a:rPr lang="ru-RU" dirty="0"/>
              <a:t> развил идеи первой книги и предположил, что в ХХI появится ИИ со свободой воли, интеллект которого превзойдет человеческий. По мнению автора, есть вероятность, что машины научатся чувствовать, а люди создадут </a:t>
            </a:r>
            <a:r>
              <a:rPr lang="ru-RU" dirty="0" err="1"/>
              <a:t>нейроинтерфейсы</a:t>
            </a:r>
            <a:r>
              <a:rPr lang="ru-RU" dirty="0"/>
              <a:t>, которые позволят жить вечно в виртуальной реальности.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92530"/>
            <a:ext cx="2985655" cy="42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706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 Теория постгуманизма и постчеловека</vt:lpstr>
      <vt:lpstr>Кто такой Курцвейл и что он изобрел  </vt:lpstr>
      <vt:lpstr>                              Детство и создание первого ИИ  </vt:lpstr>
      <vt:lpstr>О каких идеях Курцвейла стоит знать  </vt:lpstr>
      <vt:lpstr> Сингулярность</vt:lpstr>
      <vt:lpstr> Сбывшиеся прогнозы </vt:lpstr>
      <vt:lpstr>Предсказания, сделанные в начале нулевых: </vt:lpstr>
      <vt:lpstr> Еще не сбывшиеся прогнозы  </vt:lpstr>
      <vt:lpstr>О чём пишет Рэй Курцвейл?</vt:lpstr>
      <vt:lpstr>Постчеловеческое будущее: кто займет место устаревшего Homo Sapiens </vt:lpstr>
      <vt:lpstr>Тоска по сверхчеловеку </vt:lpstr>
      <vt:lpstr>Человечество+</vt:lpstr>
      <vt:lpstr>Человечество+</vt:lpstr>
      <vt:lpstr>Противники теории постгуманизма</vt:lpstr>
      <vt:lpstr> Откуда материал?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Теория постгуманизма и постчеловека</dc:title>
  <dc:creator>user</dc:creator>
  <cp:lastModifiedBy>user</cp:lastModifiedBy>
  <cp:revision>5</cp:revision>
  <dcterms:created xsi:type="dcterms:W3CDTF">2022-10-11T06:36:19Z</dcterms:created>
  <dcterms:modified xsi:type="dcterms:W3CDTF">2022-10-11T07:29:02Z</dcterms:modified>
</cp:coreProperties>
</file>