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76" r:id="rId6"/>
    <p:sldId id="277" r:id="rId7"/>
    <p:sldId id="259" r:id="rId8"/>
    <p:sldId id="260" r:id="rId9"/>
    <p:sldId id="261" r:id="rId10"/>
    <p:sldId id="262" r:id="rId11"/>
    <p:sldId id="278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br.ru/StaticHtml/File/95895/75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yfin.by/kredity/potrebitelski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yfin.by/wiki/term/ministerstvo-finansov-rb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ru-RU" dirty="0" smtClean="0"/>
              <a:t>Финансы и финансовая политика государства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обществознание 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Банковская система и её 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/>
              <a:t>   </a:t>
            </a:r>
            <a:r>
              <a:rPr lang="ru-RU" sz="3100" b="1" i="1" dirty="0" smtClean="0"/>
              <a:t>1) Центральный банк</a:t>
            </a:r>
            <a:r>
              <a:rPr lang="ru-RU" sz="3100" dirty="0" smtClean="0"/>
              <a:t> — принадлежит государству, является главным финансовым учреждением страны:</a:t>
            </a:r>
          </a:p>
          <a:p>
            <a:pPr>
              <a:buNone/>
            </a:pPr>
            <a:r>
              <a:rPr lang="ru-RU" sz="3100" dirty="0" smtClean="0"/>
              <a:t>   — осуществляет эмиссию (выпуск) национальной валюты, регулирование количества денег в стране</a:t>
            </a:r>
            <a:r>
              <a:rPr lang="ru-RU" sz="3100" b="1" i="1" dirty="0" smtClean="0"/>
              <a:t> (эмиссия</a:t>
            </a:r>
            <a:r>
              <a:rPr lang="ru-RU" sz="3100" dirty="0" smtClean="0"/>
              <a:t> денег — это рост денежной массы в обороте за счёт увеличения выпуска в обращение банкнот и ценных бумаг);</a:t>
            </a:r>
          </a:p>
          <a:p>
            <a:pPr>
              <a:buNone/>
            </a:pPr>
            <a:r>
              <a:rPr lang="ru-RU" sz="3100" dirty="0" smtClean="0"/>
              <a:t>   — поддерживает стабильность национальной валюты;</a:t>
            </a:r>
          </a:p>
          <a:p>
            <a:pPr>
              <a:buNone/>
            </a:pPr>
            <a:r>
              <a:rPr lang="ru-RU" sz="3100" dirty="0" smtClean="0"/>
              <a:t>   — осуществляет общий надзор за деятельностью кредитно-финансовых учреждений страны и исполнением финансового законодательства;</a:t>
            </a:r>
          </a:p>
          <a:p>
            <a:pPr>
              <a:buNone/>
            </a:pPr>
            <a:r>
              <a:rPr lang="ru-RU" sz="3100" dirty="0" smtClean="0"/>
              <a:t>   — предоставляет кредиты коммерческим банкам;</a:t>
            </a:r>
          </a:p>
          <a:p>
            <a:pPr>
              <a:buNone/>
            </a:pPr>
            <a:r>
              <a:rPr lang="ru-RU" sz="3100" dirty="0" smtClean="0"/>
              <a:t>   — выпускает и погашает государственные ценные бумаги;</a:t>
            </a:r>
          </a:p>
          <a:p>
            <a:pPr>
              <a:buNone/>
            </a:pPr>
            <a:r>
              <a:rPr lang="ru-RU" sz="3100" dirty="0" smtClean="0"/>
              <a:t>    — управляет счетами правительства, выполняет зарубежные финансовые операции.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ru-RU" dirty="0"/>
              <a:t>Правовой статус и </a:t>
            </a:r>
            <a:r>
              <a:rPr lang="ru-RU" dirty="0" smtClean="0"/>
              <a:t>функции   Банка России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ru-RU" sz="1800" u="sng" dirty="0">
                <a:hlinkClick r:id="rId2"/>
              </a:rPr>
              <a:t>Статьей 75 Конституции Российской Федерации</a:t>
            </a:r>
            <a:r>
              <a:rPr lang="ru-RU" sz="1800" dirty="0"/>
              <a:t> установлен особый конституционно—правовой статус Центрального банка Российской Федерации, определено его </a:t>
            </a:r>
            <a:r>
              <a:rPr lang="ru-RU" sz="1800" b="1" dirty="0"/>
              <a:t>исключительное право на осуществление денежной эмиссии </a:t>
            </a:r>
            <a:r>
              <a:rPr lang="ru-RU" sz="1800" dirty="0"/>
              <a:t>(часть 1) и в качестве основной функции — </a:t>
            </a:r>
            <a:r>
              <a:rPr lang="ru-RU" sz="1800" b="1" dirty="0"/>
              <a:t>защита и обеспечение устойчивости рубля </a:t>
            </a:r>
            <a:r>
              <a:rPr lang="ru-RU" sz="1800" dirty="0"/>
              <a:t>(часть 2). Статус, цели деятельности, функции и полномочия Банка России определяются также Федеральным законом 10 июля 2002 года № 86—ФЗ «О Центральном банке Российской Федерации (Банке России)» и другими федеральными законами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Ключевым элементом правового статуса Банка России является </a:t>
            </a:r>
            <a:r>
              <a:rPr lang="ru-RU" sz="1800" b="1" dirty="0"/>
              <a:t>принцип независимости, </a:t>
            </a:r>
            <a:r>
              <a:rPr lang="ru-RU" sz="1800" dirty="0"/>
              <a:t>который проявляется прежде всего в том, что Банк России выступает как особый публично—правовой институт, обладающий исключительным правом денежной эмиссии и организации денежного обращения</a:t>
            </a:r>
            <a:r>
              <a:rPr lang="ru-RU" sz="1800" b="1" dirty="0"/>
              <a:t>. Он не является органом государственной власти</a:t>
            </a:r>
            <a:r>
              <a:rPr lang="ru-RU" sz="1800" dirty="0"/>
              <a:t>, вместе с тем его полномочия по своей правовой природе относятся к функциям государственной власти, поскольку их реализация предполагает применение мер государственного принуждения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Банк России является </a:t>
            </a:r>
            <a:r>
              <a:rPr lang="ru-RU" sz="1800" b="1" dirty="0"/>
              <a:t>юридическим лицом</a:t>
            </a:r>
            <a:r>
              <a:rPr lang="ru-RU" sz="1800" dirty="0"/>
              <a:t>. Уставный капитал и иное имущество Банка России являются федеральной собственностью, при этом Банк России наделен имущественной и финансовой самостоятельностью</a:t>
            </a:r>
            <a:r>
              <a:rPr lang="ru-RU" sz="1800" dirty="0" smtClean="0"/>
              <a:t>.</a:t>
            </a:r>
          </a:p>
          <a:p>
            <a:r>
              <a:rPr lang="ru-RU" sz="1800" dirty="0"/>
              <a:t>Государство не отвечает по обязательствам Банка России, так же, как и Банк России — по обязательствам государства, если они не приняли на себя такие обязательства или если иное не предусмотрено федеральными законами</a:t>
            </a:r>
          </a:p>
        </p:txBody>
      </p:sp>
    </p:spTree>
    <p:extLst>
      <p:ext uri="{BB962C8B-B14F-4D97-AF65-F5344CB8AC3E}">
        <p14:creationId xmlns:p14="http://schemas.microsoft.com/office/powerpoint/2010/main" val="776890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Банковская система и её 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i="1" dirty="0" smtClean="0"/>
              <a:t>    Коммерческие банки</a:t>
            </a:r>
            <a:r>
              <a:rPr lang="ru-RU" dirty="0" smtClean="0"/>
              <a:t> — кредитные учреждения универсального характера. Осуществляют:</a:t>
            </a:r>
          </a:p>
          <a:p>
            <a:pPr>
              <a:buNone/>
            </a:pPr>
            <a:r>
              <a:rPr lang="ru-RU" dirty="0" smtClean="0"/>
              <a:t>  — приём вкладов на текущие счета;</a:t>
            </a:r>
          </a:p>
          <a:p>
            <a:pPr>
              <a:buNone/>
            </a:pPr>
            <a:r>
              <a:rPr lang="ru-RU" dirty="0" smtClean="0"/>
              <a:t>  — кредитование промышленных и торговых предприятий;</a:t>
            </a:r>
          </a:p>
          <a:p>
            <a:pPr>
              <a:buNone/>
            </a:pPr>
            <a:r>
              <a:rPr lang="ru-RU" dirty="0" smtClean="0"/>
              <a:t>  — посредническую функцию, в соответствии с которой через эти банки проходят платежи предприятий, организаций и населения;</a:t>
            </a:r>
          </a:p>
          <a:p>
            <a:pPr>
              <a:buNone/>
            </a:pPr>
            <a:r>
              <a:rPr lang="ru-RU" dirty="0" smtClean="0"/>
              <a:t>  — кредитование населения (потребительский кредит);</a:t>
            </a:r>
          </a:p>
          <a:p>
            <a:pPr>
              <a:buNone/>
            </a:pPr>
            <a:r>
              <a:rPr lang="ru-RU" dirty="0" smtClean="0"/>
              <a:t>  — инвестиционные операции;</a:t>
            </a:r>
          </a:p>
          <a:p>
            <a:pPr>
              <a:buNone/>
            </a:pPr>
            <a:r>
              <a:rPr lang="ru-RU" dirty="0" smtClean="0"/>
              <a:t>  — расчётно-комиссионные и торгово-комиссионные операции.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Банковская система и её 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    Кредитно-финансовые организации и специализированные банки</a:t>
            </a:r>
            <a:r>
              <a:rPr lang="ru-RU" dirty="0" smtClean="0"/>
              <a:t> — занимаются кредитованием определённых сфер и отраслей хозяйственной деятельности:</a:t>
            </a:r>
          </a:p>
          <a:p>
            <a:pPr>
              <a:buNone/>
            </a:pPr>
            <a:r>
              <a:rPr lang="ru-RU" i="1" dirty="0" smtClean="0"/>
              <a:t>    инвестиционные</a:t>
            </a:r>
            <a:r>
              <a:rPr lang="ru-RU" dirty="0" smtClean="0"/>
              <a:t> банки специализируются на финансировании и долгосрочном кредитовании, вкладывая капитал в промышленность, строительство и другие отрасли, а также в ценные бумаги;</a:t>
            </a:r>
          </a:p>
          <a:p>
            <a:pPr>
              <a:buNone/>
            </a:pPr>
            <a:r>
              <a:rPr lang="ru-RU" i="1" dirty="0" smtClean="0"/>
              <a:t>    ипотечные</a:t>
            </a:r>
            <a:r>
              <a:rPr lang="ru-RU" dirty="0" smtClean="0"/>
              <a:t> (от греч.  </a:t>
            </a:r>
            <a:r>
              <a:rPr lang="ru-RU" dirty="0" err="1" smtClean="0"/>
              <a:t>hypothéke</a:t>
            </a:r>
            <a:r>
              <a:rPr lang="ru-RU" dirty="0" smtClean="0"/>
              <a:t> — залог, заклад) банки предоставляют ссуды под имущественный залог, чаще всего под недвижимое имущество;</a:t>
            </a:r>
          </a:p>
          <a:p>
            <a:pPr>
              <a:buNone/>
            </a:pPr>
            <a:r>
              <a:rPr lang="ru-RU" i="1" dirty="0" smtClean="0"/>
              <a:t>    сберегательные</a:t>
            </a:r>
            <a:r>
              <a:rPr lang="ru-RU" dirty="0" smtClean="0"/>
              <a:t> банки привлекают и хранят свободные денежные средства, денежные сбережения населения, выплачивая вкладчикам фиксированный процент, возрастающий с увеличением срока хранения;</a:t>
            </a:r>
          </a:p>
          <a:p>
            <a:pPr>
              <a:buNone/>
            </a:pPr>
            <a:r>
              <a:rPr lang="ru-RU" i="1" dirty="0" smtClean="0"/>
              <a:t>     инновационные</a:t>
            </a:r>
            <a:r>
              <a:rPr lang="ru-RU" dirty="0" smtClean="0"/>
              <a:t> банки кредитуют инновации, т. е. обеспечивают освоение нововведений, внедрение научно-технических достижений.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Банковские операции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1219200">
                <a:tc>
                  <a:txBody>
                    <a:bodyPr/>
                    <a:lstStyle/>
                    <a:p>
                      <a:r>
                        <a:rPr lang="ru-RU" sz="20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Активные операции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Пассивные операции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Банковские услуги</a:t>
                      </a:r>
                      <a:endParaRPr lang="ru-RU" dirty="0"/>
                    </a:p>
                  </a:txBody>
                  <a:tcPr/>
                </a:tc>
              </a:tr>
              <a:tr h="3505200"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Это, прежде всего, предоставление кредитов.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Связаны с мобилизацией денежных доходов и сбережений и их аккумуляцией.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Осуществление наличных и безналичных платежей, выпуск и хранение ценных бумаг, трастовые (доверительные) операции и др.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04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виды ценных бумаг</a:t>
            </a:r>
            <a:r>
              <a:rPr lang="ru-RU" i="1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  Ценные бумаги</a:t>
            </a:r>
            <a:r>
              <a:rPr lang="ru-RU" dirty="0" smtClean="0"/>
              <a:t> — это документы, оформленные по строго установленным образцам, которые свидетельствуют о праве собственности на определённую сумму денег или имущество. Сущность владения ценными бумагами заключается в том, что у владельца в данный момент сам капитал отсутствует, но владелец имеет все права на него, которые и зафиксированы в ценных бумагах.</a:t>
            </a:r>
          </a:p>
          <a:p>
            <a:pPr>
              <a:buNone/>
            </a:pPr>
            <a:r>
              <a:rPr lang="ru-RU" b="1" dirty="0" smtClean="0"/>
              <a:t>   Признаки ценных бумаг: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   Документальность</a:t>
            </a:r>
            <a:r>
              <a:rPr lang="ru-RU" dirty="0" smtClean="0"/>
              <a:t> – это документ, который должен иметь реквизиты, установленные государством.</a:t>
            </a:r>
          </a:p>
          <a:p>
            <a:pPr lvl="0">
              <a:buNone/>
            </a:pPr>
            <a:r>
              <a:rPr lang="ru-RU" b="1" dirty="0" smtClean="0"/>
              <a:t>  </a:t>
            </a:r>
            <a:r>
              <a:rPr lang="ru-RU" b="1" dirty="0" err="1" smtClean="0"/>
              <a:t>Оборотоспособность</a:t>
            </a:r>
            <a:r>
              <a:rPr lang="ru-RU" b="1" dirty="0" smtClean="0"/>
              <a:t>, обращаемость</a:t>
            </a:r>
            <a:r>
              <a:rPr lang="ru-RU" dirty="0" smtClean="0"/>
              <a:t> на рынке – они могут быть объектом купли-продажи.</a:t>
            </a:r>
          </a:p>
          <a:p>
            <a:pPr lvl="0">
              <a:buNone/>
            </a:pPr>
            <a:r>
              <a:rPr lang="ru-RU" b="1" dirty="0" smtClean="0"/>
              <a:t>  Доступность для гражданского оборота- </a:t>
            </a:r>
            <a:r>
              <a:rPr lang="ru-RU" dirty="0" smtClean="0"/>
              <a:t>то есть их можно не только купить – продать, но они могут быть объектом других гражданских отношений (займа, дарения, обмена и др.).</a:t>
            </a:r>
          </a:p>
          <a:p>
            <a:pPr lvl="0">
              <a:buNone/>
            </a:pPr>
            <a:r>
              <a:rPr lang="ru-RU" b="1" dirty="0" smtClean="0"/>
              <a:t>  Стандартность содержания </a:t>
            </a:r>
            <a:r>
              <a:rPr lang="ru-RU" dirty="0" smtClean="0"/>
              <a:t>( стандартность участников, сроков, мест, форм и т.д.).</a:t>
            </a:r>
          </a:p>
          <a:p>
            <a:pPr lvl="0">
              <a:buNone/>
            </a:pPr>
            <a:r>
              <a:rPr lang="ru-RU" b="1" dirty="0" smtClean="0"/>
              <a:t>  Серийность –</a:t>
            </a:r>
            <a:r>
              <a:rPr lang="ru-RU" dirty="0" smtClean="0"/>
              <a:t> выпускаются сериями.</a:t>
            </a:r>
          </a:p>
          <a:p>
            <a:pPr lvl="0">
              <a:buNone/>
            </a:pPr>
            <a:r>
              <a:rPr lang="ru-RU" b="1" dirty="0" smtClean="0"/>
              <a:t>  Регулируемость и признание государством</a:t>
            </a:r>
            <a:r>
              <a:rPr lang="ru-RU" dirty="0" smtClean="0"/>
              <a:t> (должны быть признаны государством в качестве ценных бумаг).</a:t>
            </a:r>
          </a:p>
          <a:p>
            <a:pPr lvl="0">
              <a:buNone/>
            </a:pPr>
            <a:r>
              <a:rPr lang="ru-RU" b="1" dirty="0" smtClean="0"/>
              <a:t>  Ликвидность </a:t>
            </a:r>
            <a:r>
              <a:rPr lang="ru-RU" dirty="0" smtClean="0"/>
              <a:t>– возможность обмениваться на деньги.</a:t>
            </a:r>
          </a:p>
          <a:p>
            <a:pPr lvl="0">
              <a:buNone/>
            </a:pPr>
            <a:r>
              <a:rPr lang="ru-RU" b="1" dirty="0" smtClean="0"/>
              <a:t>  Риск </a:t>
            </a:r>
            <a:r>
              <a:rPr lang="ru-RU" dirty="0" smtClean="0"/>
              <a:t>– возможность потерь. </a:t>
            </a:r>
          </a:p>
          <a:p>
            <a:pPr>
              <a:buNone/>
            </a:pPr>
            <a:r>
              <a:rPr lang="ru-RU" b="1" dirty="0" smtClean="0"/>
              <a:t>Обязательность исполнения </a:t>
            </a:r>
            <a:r>
              <a:rPr lang="ru-RU" dirty="0" smtClean="0"/>
              <a:t>– эмитент обязан исполнять свои обязательства.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виды ценных бумаг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172200"/>
            <a:ext cx="8229600" cy="381000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C:\Users\Семен\Desktop\0_wMN3xCV1_lH-A3c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08043" y="914400"/>
            <a:ext cx="4629557" cy="2819400"/>
          </a:xfrm>
          <a:prstGeom prst="rect">
            <a:avLst/>
          </a:prstGeom>
          <a:noFill/>
        </p:spPr>
      </p:pic>
      <p:pic>
        <p:nvPicPr>
          <p:cNvPr id="1027" name="Picture 3" descr="C:\Users\Семен\Desktop\акц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9648" y="990600"/>
            <a:ext cx="3763006" cy="2590800"/>
          </a:xfrm>
          <a:prstGeom prst="rect">
            <a:avLst/>
          </a:prstGeom>
          <a:noFill/>
        </p:spPr>
      </p:pic>
      <p:pic>
        <p:nvPicPr>
          <p:cNvPr id="1028" name="Picture 4" descr="C:\Users\Семен\Desktop\1-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8862" y="2520950"/>
            <a:ext cx="3715138" cy="4337050"/>
          </a:xfrm>
          <a:prstGeom prst="rect">
            <a:avLst/>
          </a:prstGeom>
          <a:noFill/>
        </p:spPr>
      </p:pic>
      <p:pic>
        <p:nvPicPr>
          <p:cNvPr id="1029" name="Picture 5" descr="C:\Users\Семен\Desktop\ценные-бумаги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440566"/>
            <a:ext cx="5181600" cy="3226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виды ценных бумаг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 Закон 1996 г « О рынке ценных бумаг».</a:t>
            </a:r>
            <a:r>
              <a:rPr lang="ru-RU" sz="2400" dirty="0" smtClean="0"/>
              <a:t> В нём отмечено, что ценные бумаги могут выпускать только банки, государство, юридические лица. В законе перечислены виды ценных бумаг: </a:t>
            </a:r>
          </a:p>
          <a:p>
            <a:pPr lvl="0"/>
            <a:r>
              <a:rPr lang="ru-RU" sz="2400" dirty="0" smtClean="0"/>
              <a:t>Государственные облигации;</a:t>
            </a:r>
          </a:p>
          <a:p>
            <a:pPr lvl="0"/>
            <a:r>
              <a:rPr lang="ru-RU" sz="2400" dirty="0" smtClean="0"/>
              <a:t>Облигации;</a:t>
            </a:r>
          </a:p>
          <a:p>
            <a:pPr lvl="0"/>
            <a:r>
              <a:rPr lang="ru-RU" sz="2400" dirty="0" smtClean="0"/>
              <a:t>Векселя;</a:t>
            </a:r>
          </a:p>
          <a:p>
            <a:pPr lvl="0"/>
            <a:r>
              <a:rPr lang="ru-RU" sz="2400" dirty="0" smtClean="0"/>
              <a:t>Чеки</a:t>
            </a:r>
          </a:p>
          <a:p>
            <a:pPr lvl="0"/>
            <a:r>
              <a:rPr lang="ru-RU" sz="2400" dirty="0" smtClean="0"/>
              <a:t>Депозитные и сберегательные сертификаты</a:t>
            </a:r>
          </a:p>
          <a:p>
            <a:pPr lvl="0"/>
            <a:r>
              <a:rPr lang="ru-RU" sz="2400" dirty="0" smtClean="0"/>
              <a:t>Коносамент</a:t>
            </a:r>
          </a:p>
          <a:p>
            <a:pPr lvl="0"/>
            <a:r>
              <a:rPr lang="ru-RU" sz="2400" dirty="0" smtClean="0"/>
              <a:t>Акции</a:t>
            </a:r>
          </a:p>
          <a:p>
            <a:pPr lvl="0"/>
            <a:r>
              <a:rPr lang="ru-RU" sz="2400" dirty="0" smtClean="0"/>
              <a:t>Приватизационные ценные бумаги и др.</a:t>
            </a:r>
          </a:p>
          <a:p>
            <a:pPr>
              <a:buNone/>
            </a:pPr>
            <a:r>
              <a:rPr lang="ru-RU" sz="2400" b="1" dirty="0" smtClean="0"/>
              <a:t> Эмитент</a:t>
            </a:r>
            <a:r>
              <a:rPr lang="ru-RU" sz="2400" dirty="0" smtClean="0"/>
              <a:t> – </a:t>
            </a:r>
            <a:r>
              <a:rPr lang="ru-RU" sz="2400" b="1" dirty="0" smtClean="0"/>
              <a:t>организация, выпустившая ценные бумаги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виды ценных бумаг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/>
          <a:lstStyle/>
          <a:p>
            <a:pPr lvl="0">
              <a:buNone/>
            </a:pPr>
            <a:r>
              <a:rPr lang="ru-RU" sz="2000" b="1" dirty="0" smtClean="0"/>
              <a:t>  Акция</a:t>
            </a:r>
            <a:r>
              <a:rPr lang="ru-RU" sz="2000" dirty="0" smtClean="0"/>
              <a:t> — закрепляет </a:t>
            </a:r>
            <a:r>
              <a:rPr lang="ru-RU" sz="2000" i="1" u="sng" dirty="0" smtClean="0"/>
              <a:t>право её владельца </a:t>
            </a:r>
            <a:r>
              <a:rPr lang="ru-RU" sz="2000" dirty="0" smtClean="0"/>
              <a:t>(акционера) на получение </a:t>
            </a:r>
            <a:r>
              <a:rPr lang="ru-RU" sz="2000" i="1" u="sng" dirty="0" smtClean="0"/>
              <a:t>части прибыли </a:t>
            </a:r>
            <a:r>
              <a:rPr lang="ru-RU" sz="2000" dirty="0" smtClean="0"/>
              <a:t>акционерного общества в </a:t>
            </a:r>
            <a:r>
              <a:rPr lang="ru-RU" sz="2000" i="1" u="sng" dirty="0" smtClean="0"/>
              <a:t>виде дивидендов </a:t>
            </a:r>
            <a:r>
              <a:rPr lang="ru-RU" sz="2000" dirty="0" smtClean="0"/>
              <a:t>( доходов), </a:t>
            </a:r>
            <a:r>
              <a:rPr lang="ru-RU" sz="2000" i="1" u="sng" dirty="0" smtClean="0"/>
              <a:t>на участие в управлении </a:t>
            </a:r>
            <a:r>
              <a:rPr lang="ru-RU" sz="2000" dirty="0" smtClean="0"/>
              <a:t>и </a:t>
            </a:r>
            <a:r>
              <a:rPr lang="ru-RU" sz="2000" i="1" u="sng" dirty="0" smtClean="0"/>
              <a:t>часть имущества после ликвидации АО</a:t>
            </a:r>
            <a:r>
              <a:rPr lang="ru-RU" sz="2000" dirty="0" smtClean="0"/>
              <a:t>.</a:t>
            </a:r>
          </a:p>
          <a:p>
            <a:pPr>
              <a:buNone/>
            </a:pPr>
            <a:r>
              <a:rPr lang="ru-RU" sz="2000" b="1" dirty="0" smtClean="0"/>
              <a:t>   Акции бывают:</a:t>
            </a:r>
            <a:endParaRPr lang="ru-RU" sz="2000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1000" y="1904999"/>
          <a:ext cx="8534400" cy="4871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492869"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Обыкновенные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Привилегированные</a:t>
                      </a:r>
                      <a:endParaRPr lang="ru-RU" dirty="0"/>
                    </a:p>
                  </a:txBody>
                  <a:tcPr/>
                </a:tc>
              </a:tr>
              <a:tr h="1587166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Владельцы — полноправные акционеры, имеют право голоса на акционерном собрании. При наличии 50% акций — появляется право контроля над деятельностью АО.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дают права голоса на акционерном собрании и права участия в управлении АО.</a:t>
                      </a:r>
                      <a:endParaRPr lang="ru-RU" dirty="0"/>
                    </a:p>
                  </a:txBody>
                  <a:tcPr/>
                </a:tc>
              </a:tr>
              <a:tr h="99197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Нефиксированный процент (зависит от доходов АО). Дивиденды негарантированные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Фиксированный процент. Дивиденды гарантированные</a:t>
                      </a:r>
                      <a:endParaRPr lang="ru-RU" dirty="0"/>
                    </a:p>
                  </a:txBody>
                  <a:tcPr/>
                </a:tc>
              </a:tr>
              <a:tr h="99197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имеют преимуществ по получению денег при банкротстве фирмы.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 банкротстве АО имеют преимущество по получению своих вложений.</a:t>
                      </a:r>
                      <a:endParaRPr lang="ru-RU" dirty="0"/>
                    </a:p>
                  </a:txBody>
                  <a:tcPr/>
                </a:tc>
              </a:tr>
              <a:tr h="80775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Более выгодны для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недолгосрочного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Более выгодны для долгосрочного вложения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виды ценных бумаг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198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1800" dirty="0" smtClean="0"/>
              <a:t>    </a:t>
            </a:r>
            <a:r>
              <a:rPr lang="ru-RU" sz="1800" b="1" dirty="0" smtClean="0"/>
              <a:t>Облигация </a:t>
            </a:r>
            <a:r>
              <a:rPr lang="ru-RU" sz="1800" dirty="0" smtClean="0"/>
              <a:t>— даёт право на получение от эмитента номинальной стоимости облигации + процента (это своего рода заём, но уже со стороны государства, или банков, или других эмитентов).</a:t>
            </a:r>
          </a:p>
          <a:p>
            <a:pPr>
              <a:buNone/>
            </a:pPr>
            <a:r>
              <a:rPr lang="ru-RU" sz="1800" b="1" dirty="0" smtClean="0"/>
              <a:t>   Особенности облигации:</a:t>
            </a:r>
            <a:endParaRPr lang="ru-RU" sz="1800" dirty="0" smtClean="0"/>
          </a:p>
          <a:p>
            <a:pPr lvl="0">
              <a:buNone/>
            </a:pPr>
            <a:r>
              <a:rPr lang="ru-RU" sz="1800" dirty="0" smtClean="0"/>
              <a:t>        Менее рисковая</a:t>
            </a:r>
          </a:p>
          <a:p>
            <a:pPr lvl="0">
              <a:buNone/>
            </a:pPr>
            <a:r>
              <a:rPr lang="ru-RU" sz="1800" dirty="0" smtClean="0"/>
              <a:t>        Приносит меньшую прибыль</a:t>
            </a:r>
          </a:p>
          <a:p>
            <a:pPr lvl="0">
              <a:buNone/>
            </a:pPr>
            <a:r>
              <a:rPr lang="ru-RU" sz="1800" dirty="0" smtClean="0"/>
              <a:t>        Подходит для долгосрочных вложений</a:t>
            </a:r>
          </a:p>
          <a:p>
            <a:pPr lvl="0">
              <a:buNone/>
            </a:pPr>
            <a:r>
              <a:rPr lang="ru-RU" sz="1800" dirty="0" smtClean="0"/>
              <a:t>       Удобна для </a:t>
            </a:r>
            <a:r>
              <a:rPr lang="ru-RU" sz="1800" b="1" dirty="0" smtClean="0"/>
              <a:t>диверсификации, </a:t>
            </a:r>
            <a:r>
              <a:rPr lang="ru-RU" sz="1800" dirty="0" smtClean="0"/>
              <a:t>то есть распределения денег в разные объекты для вложения («Не клади яйца в одну корзину»)</a:t>
            </a:r>
          </a:p>
          <a:p>
            <a:pPr lvl="0">
              <a:buNone/>
            </a:pPr>
            <a:r>
              <a:rPr lang="ru-RU" sz="1800" dirty="0" smtClean="0"/>
              <a:t>       Не даёт права собственности </a:t>
            </a:r>
          </a:p>
          <a:p>
            <a:pPr>
              <a:buNone/>
            </a:pPr>
            <a:r>
              <a:rPr lang="ru-RU" sz="1800" dirty="0" smtClean="0"/>
              <a:t>   </a:t>
            </a:r>
            <a:r>
              <a:rPr lang="ru-RU" sz="1800" b="1" dirty="0" smtClean="0"/>
              <a:t>По виду эмитента облигации бывают муниципальными, корпоративными и государственными.</a:t>
            </a:r>
            <a:r>
              <a:rPr lang="ru-RU" sz="1800" dirty="0" smtClean="0"/>
              <a:t> Последние считаются самыми надежными и позволяют сэкономить на уплате налога, что компенсирует их более низкие ставки.</a:t>
            </a:r>
          </a:p>
          <a:p>
            <a:pPr>
              <a:buNone/>
            </a:pPr>
            <a:r>
              <a:rPr lang="ru-RU" sz="1800" dirty="0" smtClean="0"/>
              <a:t>   Исходя из </a:t>
            </a:r>
            <a:r>
              <a:rPr lang="ru-RU" sz="1800" u="sng" dirty="0" smtClean="0"/>
              <a:t>способа обеспечения </a:t>
            </a:r>
            <a:r>
              <a:rPr lang="ru-RU" sz="1800" dirty="0" smtClean="0"/>
              <a:t>ценных бумаг, различают:</a:t>
            </a:r>
          </a:p>
          <a:p>
            <a:pPr>
              <a:buNone/>
            </a:pPr>
            <a:r>
              <a:rPr lang="ru-RU" sz="1800" dirty="0" smtClean="0"/>
              <a:t>   </a:t>
            </a:r>
            <a:r>
              <a:rPr lang="ru-RU" sz="1800" i="1" u="sng" dirty="0" smtClean="0"/>
              <a:t>конвертируемые</a:t>
            </a:r>
            <a:r>
              <a:rPr lang="ru-RU" sz="1800" dirty="0" smtClean="0"/>
              <a:t>, подлежащие простому обмену на акции;</a:t>
            </a:r>
          </a:p>
          <a:p>
            <a:pPr>
              <a:buNone/>
            </a:pPr>
            <a:r>
              <a:rPr lang="ru-RU" sz="1800" i="1" u="sng" dirty="0" smtClean="0"/>
              <a:t>    закладные</a:t>
            </a:r>
            <a:r>
              <a:rPr lang="ru-RU" sz="1800" dirty="0" smtClean="0"/>
              <a:t>, обеспеченные имуществом, призванным компенсировать частичные убытки инвестора;</a:t>
            </a:r>
          </a:p>
          <a:p>
            <a:pPr>
              <a:buNone/>
            </a:pPr>
            <a:r>
              <a:rPr lang="ru-RU" sz="1800" dirty="0" smtClean="0"/>
              <a:t>   </a:t>
            </a:r>
            <a:r>
              <a:rPr lang="ru-RU" sz="1800" i="1" u="sng" dirty="0" smtClean="0"/>
              <a:t>дебентуры</a:t>
            </a:r>
            <a:r>
              <a:rPr lang="ru-RU" sz="1800" dirty="0" smtClean="0"/>
              <a:t> – не подтвержденные ничем, кроме честного слова компании</a:t>
            </a:r>
          </a:p>
          <a:p>
            <a:pPr lvl="0">
              <a:buNone/>
            </a:pPr>
            <a:endParaRPr lang="ru-RU" sz="1800" dirty="0" smtClean="0"/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Понятие финансов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</a:t>
            </a:r>
            <a:r>
              <a:rPr lang="ru-RU" sz="2000" b="1" i="1" dirty="0" smtClean="0"/>
              <a:t>Финансы</a:t>
            </a:r>
            <a:r>
              <a:rPr lang="ru-RU" sz="2000" i="1" dirty="0" smtClean="0"/>
              <a:t> —</a:t>
            </a:r>
            <a:r>
              <a:rPr lang="ru-RU" sz="2000" dirty="0" smtClean="0"/>
              <a:t> это 1) </a:t>
            </a:r>
            <a:r>
              <a:rPr lang="ru-RU" sz="2000" b="1" dirty="0" smtClean="0"/>
              <a:t>денежные средства, ценные бумаги и </a:t>
            </a:r>
            <a:r>
              <a:rPr lang="ru-RU" sz="2000" b="1" i="1" dirty="0" smtClean="0"/>
              <a:t>иные денежные обязательства </a:t>
            </a:r>
            <a:r>
              <a:rPr lang="ru-RU" sz="2000" b="1" dirty="0" smtClean="0"/>
              <a:t>семьи, </a:t>
            </a:r>
            <a:r>
              <a:rPr lang="ru-RU" sz="2000" dirty="0" smtClean="0"/>
              <a:t>предприятия, государства; </a:t>
            </a:r>
          </a:p>
          <a:p>
            <a:pPr>
              <a:buNone/>
            </a:pPr>
            <a:r>
              <a:rPr lang="ru-RU" sz="2000" dirty="0" smtClean="0"/>
              <a:t>   2) </a:t>
            </a:r>
            <a:r>
              <a:rPr lang="ru-RU" sz="2000" b="1" dirty="0" smtClean="0"/>
              <a:t>совокупность денежных отношений, организованных государством, </a:t>
            </a:r>
            <a:r>
              <a:rPr lang="ru-RU" sz="2000" dirty="0" smtClean="0"/>
              <a:t>в процессе которых осуществляется формирование, использование общегосударственных фондов, денежных средств для осуществления экономических, социальных и политических задач.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/>
              <a:t>   </a:t>
            </a:r>
            <a:r>
              <a:rPr lang="ru-RU" sz="2000" dirty="0" smtClean="0"/>
              <a:t>Финансы  могут быть </a:t>
            </a:r>
            <a:r>
              <a:rPr lang="ru-RU" sz="2000" b="1" dirty="0" smtClean="0"/>
              <a:t>публичными</a:t>
            </a:r>
            <a:r>
              <a:rPr lang="ru-RU" sz="2000" dirty="0" smtClean="0"/>
              <a:t> (общественными), корпоративными, или личными. Так, публичные финансы охватывают процессы и механизмы, включающие накопление и расходование денежных </a:t>
            </a:r>
            <a:r>
              <a:rPr lang="ru-RU" sz="2000" b="1" dirty="0" smtClean="0"/>
              <a:t>богатств государства, баланс, способы мониторинга.</a:t>
            </a:r>
          </a:p>
          <a:p>
            <a:pPr>
              <a:buNone/>
            </a:pPr>
            <a:r>
              <a:rPr lang="ru-RU" sz="2000" dirty="0" smtClean="0"/>
              <a:t>   Что же касается </a:t>
            </a:r>
            <a:r>
              <a:rPr lang="ru-RU" sz="2000" b="1" dirty="0" smtClean="0"/>
              <a:t>финансов корпоративных</a:t>
            </a:r>
            <a:r>
              <a:rPr lang="ru-RU" sz="2000" dirty="0" smtClean="0"/>
              <a:t>, которые эквивалентны финансовому и управленческому менеджменту и бизнес управлению, подразумевают под собой </a:t>
            </a:r>
            <a:r>
              <a:rPr lang="ru-RU" sz="2000" b="1" dirty="0" smtClean="0"/>
              <a:t>искусство управления </a:t>
            </a:r>
            <a:r>
              <a:rPr lang="ru-RU" sz="2000" b="1" smtClean="0"/>
              <a:t>деньгами предприятия.</a:t>
            </a:r>
            <a:endParaRPr lang="ru-RU" sz="2000" b="1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виды ценных бумаг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6019800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ru-RU" b="1" dirty="0" smtClean="0"/>
              <a:t> Вексель – </a:t>
            </a:r>
            <a:r>
              <a:rPr lang="ru-RU" dirty="0" smtClean="0"/>
              <a:t>письменное денежное обязательство должника о возврате денег</a:t>
            </a:r>
          </a:p>
          <a:p>
            <a:pPr lvl="0">
              <a:buNone/>
            </a:pPr>
            <a:r>
              <a:rPr lang="ru-RU" b="1" dirty="0" smtClean="0"/>
              <a:t>      Чек – </a:t>
            </a:r>
            <a:r>
              <a:rPr lang="ru-RU" dirty="0" smtClean="0"/>
              <a:t>письменное поручение чекодателя банку уплатить получателю указанную сумму ( чекодателем может быть любой, на кого владелец денег выписал чек).</a:t>
            </a:r>
          </a:p>
          <a:p>
            <a:pPr lvl="0">
              <a:buNone/>
            </a:pPr>
            <a:r>
              <a:rPr lang="ru-RU" b="1" dirty="0" smtClean="0"/>
              <a:t>      Банковский сертификат – </a:t>
            </a:r>
            <a:r>
              <a:rPr lang="ru-RU" dirty="0" smtClean="0"/>
              <a:t>свидетельство о денежном вкладе (для физических лиц - сберегательном, то есть сберегательная книжка, для юридических лиц – депозитном) в банке, который обязан возвратить деньги под проценты.</a:t>
            </a:r>
          </a:p>
          <a:p>
            <a:pPr lvl="0">
              <a:buNone/>
            </a:pPr>
            <a:r>
              <a:rPr lang="ru-RU" b="1" dirty="0" smtClean="0"/>
              <a:t>     Коносамент – </a:t>
            </a:r>
            <a:r>
              <a:rPr lang="ru-RU" dirty="0" smtClean="0"/>
              <a:t>документ на перевозку груза, удостоверяющий его погрузку, перевозку и право на получение (это своего рода накладная на груз)</a:t>
            </a:r>
          </a:p>
          <a:p>
            <a:pPr lvl="0">
              <a:buNone/>
            </a:pPr>
            <a:r>
              <a:rPr lang="ru-RU" b="1" dirty="0" smtClean="0"/>
              <a:t>      Закладная – </a:t>
            </a:r>
            <a:r>
              <a:rPr lang="ru-RU" dirty="0" smtClean="0"/>
              <a:t>удостоверяет право владельца в соответствии с ипотечным договором ( залоге недвижимости)на получение денег или указанного имущества.</a:t>
            </a:r>
          </a:p>
          <a:p>
            <a:pPr lvl="0">
              <a:buNone/>
            </a:pPr>
            <a:r>
              <a:rPr lang="ru-RU" b="1" dirty="0" smtClean="0"/>
              <a:t>     Инвестиционный пай – </a:t>
            </a:r>
            <a:r>
              <a:rPr lang="ru-RU" dirty="0" smtClean="0"/>
              <a:t>удостоверяет долю владельца ценной бумаги в праве собственности на имущество, которое составляет паевой инвестиционный фонд.</a:t>
            </a:r>
          </a:p>
          <a:p>
            <a:pPr lvl="0">
              <a:buNone/>
            </a:pPr>
            <a:r>
              <a:rPr lang="ru-RU" b="1" dirty="0" smtClean="0"/>
              <a:t>     Варрант – </a:t>
            </a:r>
            <a:r>
              <a:rPr lang="ru-RU" dirty="0" smtClean="0"/>
              <a:t>выдаётся складом , подтверждает право собственности на товар, находящийся на складе. </a:t>
            </a:r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b="1" dirty="0" smtClean="0"/>
              <a:t>Кроме них различают производные (или вторичные) ценные бумаги, фиксирующие </a:t>
            </a:r>
            <a:r>
              <a:rPr lang="ru-RU" b="1" i="1" u="sng" dirty="0" smtClean="0"/>
              <a:t>права на основные ценные бумаги</a:t>
            </a:r>
            <a:r>
              <a:rPr lang="ru-RU" b="1" dirty="0" smtClean="0"/>
              <a:t>, а не на имущество. Среди них максимально широко распространены фьючерсы и опционы.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Классификация ценных бумаг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457200"/>
            <a:ext cx="89154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   1. </a:t>
            </a:r>
            <a:r>
              <a:rPr lang="ru-RU" sz="1800" b="1" dirty="0" smtClean="0"/>
              <a:t>По форме владения:</a:t>
            </a:r>
            <a:endParaRPr lang="ru-RU" sz="1800" dirty="0" smtClean="0"/>
          </a:p>
          <a:p>
            <a:pPr lvl="0">
              <a:buNone/>
            </a:pPr>
            <a:r>
              <a:rPr lang="ru-RU" sz="1800" dirty="0" smtClean="0"/>
              <a:t>    </a:t>
            </a:r>
            <a:r>
              <a:rPr lang="ru-RU" sz="1800" b="1" dirty="0" smtClean="0"/>
              <a:t>предъявительские</a:t>
            </a:r>
            <a:r>
              <a:rPr lang="ru-RU" sz="1800" dirty="0" smtClean="0"/>
              <a:t> (не содержат имя владельца, просто могут передаваться от одного лица другому)</a:t>
            </a:r>
          </a:p>
          <a:p>
            <a:pPr lvl="0">
              <a:buNone/>
            </a:pPr>
            <a:r>
              <a:rPr lang="ru-RU" sz="1800" dirty="0" smtClean="0"/>
              <a:t>   </a:t>
            </a:r>
            <a:r>
              <a:rPr lang="ru-RU" sz="1800" b="1" dirty="0" smtClean="0"/>
              <a:t>именные </a:t>
            </a:r>
            <a:r>
              <a:rPr lang="ru-RU" sz="1800" dirty="0" smtClean="0"/>
              <a:t>(содержат имя владельца)</a:t>
            </a:r>
          </a:p>
          <a:p>
            <a:pPr lvl="0">
              <a:buNone/>
            </a:pPr>
            <a:r>
              <a:rPr lang="ru-RU" sz="1800" b="1" dirty="0" smtClean="0"/>
              <a:t>   ордерные </a:t>
            </a:r>
            <a:r>
              <a:rPr lang="ru-RU" sz="1800" dirty="0" smtClean="0"/>
              <a:t>( возможность их передачи другому лицу при оформлении передаточной подписи) </a:t>
            </a:r>
          </a:p>
          <a:p>
            <a:pPr>
              <a:buNone/>
            </a:pPr>
            <a:r>
              <a:rPr lang="ru-RU" sz="1800" dirty="0" smtClean="0"/>
              <a:t>   2. </a:t>
            </a:r>
            <a:r>
              <a:rPr lang="ru-RU" sz="1800" b="1" dirty="0" smtClean="0"/>
              <a:t>По виду эмитента (то есть того, кто выпустил эти ценные бумаги)</a:t>
            </a:r>
            <a:endParaRPr lang="ru-RU" sz="1800" dirty="0" smtClean="0"/>
          </a:p>
          <a:p>
            <a:pPr lvl="0">
              <a:buNone/>
            </a:pPr>
            <a:r>
              <a:rPr lang="ru-RU" sz="1800" dirty="0" smtClean="0"/>
              <a:t>     государственные</a:t>
            </a:r>
          </a:p>
          <a:p>
            <a:pPr>
              <a:buNone/>
            </a:pPr>
            <a:r>
              <a:rPr lang="ru-RU" sz="1800" dirty="0" smtClean="0"/>
              <a:t>     негосударственные (корпоративные)  </a:t>
            </a:r>
          </a:p>
          <a:p>
            <a:pPr>
              <a:buNone/>
            </a:pPr>
            <a:r>
              <a:rPr lang="ru-RU" sz="1800" dirty="0" smtClean="0"/>
              <a:t>   3.  </a:t>
            </a:r>
            <a:r>
              <a:rPr lang="ru-RU" sz="1800" b="1" dirty="0" smtClean="0"/>
              <a:t>По степени обращаемости:</a:t>
            </a:r>
            <a:endParaRPr lang="ru-RU" sz="1800" dirty="0" smtClean="0"/>
          </a:p>
          <a:p>
            <a:pPr lvl="0">
              <a:buNone/>
            </a:pPr>
            <a:r>
              <a:rPr lang="ru-RU" sz="1800" dirty="0" smtClean="0"/>
              <a:t>       рыночные (свободно обращаются)</a:t>
            </a:r>
          </a:p>
          <a:p>
            <a:pPr lvl="0">
              <a:buNone/>
            </a:pPr>
            <a:r>
              <a:rPr lang="ru-RU" sz="1800" dirty="0" smtClean="0"/>
              <a:t>       нерыночные (могут возвращаться только эмитенту, не могут перепродаваться) </a:t>
            </a:r>
          </a:p>
          <a:p>
            <a:pPr>
              <a:buNone/>
            </a:pPr>
            <a:r>
              <a:rPr lang="ru-RU" sz="1800" dirty="0" smtClean="0"/>
              <a:t>   4. </a:t>
            </a:r>
            <a:r>
              <a:rPr lang="ru-RU" sz="1800" b="1" dirty="0" smtClean="0"/>
              <a:t>По форме привлечения капитала:</a:t>
            </a:r>
            <a:endParaRPr lang="ru-RU" sz="1800" dirty="0" smtClean="0"/>
          </a:p>
          <a:p>
            <a:pPr lvl="0">
              <a:buNone/>
            </a:pPr>
            <a:r>
              <a:rPr lang="ru-RU" sz="1800" dirty="0" smtClean="0"/>
              <a:t>     долевые (отражают долю в капитале общества)</a:t>
            </a:r>
          </a:p>
          <a:p>
            <a:pPr lvl="0">
              <a:buNone/>
            </a:pPr>
            <a:r>
              <a:rPr lang="ru-RU" sz="1800" dirty="0" smtClean="0"/>
              <a:t>     долговые (форма займа денег) </a:t>
            </a:r>
          </a:p>
          <a:p>
            <a:pPr>
              <a:buNone/>
            </a:pPr>
            <a:r>
              <a:rPr lang="ru-RU" sz="1800" b="1" dirty="0" smtClean="0"/>
              <a:t>   5.По форме обслуживания: 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  инвестиционные (в них вкладываются деньги для получения дохода)</a:t>
            </a:r>
          </a:p>
          <a:p>
            <a:pPr lvl="0">
              <a:buNone/>
            </a:pPr>
            <a:r>
              <a:rPr lang="ru-RU" sz="1800" dirty="0" smtClean="0"/>
              <a:t>      </a:t>
            </a:r>
            <a:r>
              <a:rPr lang="ru-RU" sz="1800" dirty="0" err="1" smtClean="0"/>
              <a:t>неинвестиционные</a:t>
            </a:r>
            <a:r>
              <a:rPr lang="ru-RU" sz="1800" dirty="0" smtClean="0"/>
              <a:t> (обслуживают денежные расчёты на рынке — это вексель, коносамент, складские свидетельства)</a:t>
            </a:r>
          </a:p>
          <a:p>
            <a:pPr>
              <a:buNone/>
            </a:pPr>
            <a:r>
              <a:rPr lang="ru-RU" sz="1800" b="1" dirty="0" smtClean="0"/>
              <a:t>  Рынок ценных бумаг постоянно развивается, поэтому не исключено, что в скором времени появятся их новые виды .</a:t>
            </a:r>
          </a:p>
          <a:p>
            <a:pPr lvl="0">
              <a:buNone/>
            </a:pPr>
            <a:endParaRPr lang="ru-RU" sz="1800" dirty="0" smtClean="0"/>
          </a:p>
          <a:p>
            <a:pPr lvl="0">
              <a:buNone/>
            </a:pPr>
            <a:endParaRPr lang="ru-RU" sz="1800" dirty="0" smtClean="0"/>
          </a:p>
          <a:p>
            <a:pPr lvl="0">
              <a:buNone/>
            </a:pPr>
            <a:endParaRPr lang="ru-RU" sz="1800" dirty="0" smtClean="0"/>
          </a:p>
          <a:p>
            <a:pPr lvl="0"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Рынок ценных бумаг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6790" y="685800"/>
            <a:ext cx="8991600" cy="62484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dirty="0" smtClean="0"/>
              <a:t>   Фондовый рынок</a:t>
            </a:r>
            <a:r>
              <a:rPr lang="ru-RU" sz="3800" dirty="0" smtClean="0"/>
              <a:t> – это одна из частей финансового рынка, в качестве товара на котором выступают ценные бумаги. Следовательно, </a:t>
            </a:r>
            <a:r>
              <a:rPr lang="ru-RU" sz="3800" b="1" dirty="0" smtClean="0"/>
              <a:t>понятия фондовый рынок и рынок ценных бумаг являются синонимами.</a:t>
            </a:r>
            <a:r>
              <a:rPr lang="ru-RU" sz="3800" dirty="0" smtClean="0"/>
              <a:t> Фондовый рынок позволяет аккумулировать временно свободные денежные средства и направлять их на развитие перспективных отраслей.   </a:t>
            </a:r>
          </a:p>
          <a:p>
            <a:pPr>
              <a:buNone/>
            </a:pPr>
            <a:r>
              <a:rPr lang="ru-RU" sz="3800" dirty="0" smtClean="0"/>
              <a:t>Финансовые фондовые рынки работают благодаря участию некоторых субъектов: </a:t>
            </a:r>
            <a:r>
              <a:rPr lang="ru-RU" sz="3800" b="1" dirty="0" smtClean="0"/>
              <a:t>Эмитенты.</a:t>
            </a:r>
            <a:r>
              <a:rPr lang="ru-RU" sz="3800" dirty="0" smtClean="0"/>
              <a:t> Таким участником фондового рынка может быть юридическое лицо, государственный орган исполнительной или местной власти. По сути, это продавцы: </a:t>
            </a:r>
            <a:r>
              <a:rPr lang="ru-RU" sz="3800" b="1" dirty="0" smtClean="0"/>
              <a:t>они выпускают ценные бумаги, которые обозначают сферу их деятельности. Последний процесс называется эмиссией. </a:t>
            </a:r>
          </a:p>
          <a:p>
            <a:pPr>
              <a:buNone/>
            </a:pPr>
            <a:r>
              <a:rPr lang="en-US" sz="3800" b="1" dirty="0" smtClean="0"/>
              <a:t>       </a:t>
            </a:r>
            <a:r>
              <a:rPr lang="ru-RU" sz="3800" b="1" dirty="0" smtClean="0"/>
              <a:t>Инвесторы</a:t>
            </a:r>
            <a:r>
              <a:rPr lang="ru-RU" sz="3800" dirty="0" smtClean="0"/>
              <a:t>. Инвесторами могут быть физические и юридические лица – компании, предприятия, государственные органы. Вышеуказанные лица используют свой капитал для покупки ценных бумаг с целью дальнейшего получения прибыли. Это рискующие </a:t>
            </a:r>
            <a:r>
              <a:rPr lang="ru-RU" sz="3800" b="1" dirty="0" smtClean="0"/>
              <a:t>лица, ведь если проект убыточный, средства будут утеряны.</a:t>
            </a:r>
          </a:p>
          <a:p>
            <a:pPr>
              <a:buNone/>
            </a:pPr>
            <a:r>
              <a:rPr lang="en-US" sz="3800" b="1" dirty="0" smtClean="0"/>
              <a:t>      </a:t>
            </a:r>
            <a:r>
              <a:rPr lang="ru-RU" sz="3800" b="1" dirty="0" smtClean="0"/>
              <a:t>Профессиональные </a:t>
            </a:r>
            <a:r>
              <a:rPr lang="ru-RU" sz="3800" b="1" dirty="0" smtClean="0"/>
              <a:t>участники</a:t>
            </a:r>
            <a:r>
              <a:rPr lang="ru-RU" sz="3800" dirty="0" smtClean="0"/>
              <a:t>. Ими являются третьи лица, которые непосредственно представляют сам рынок ценных бумаг. Они-то и обеспечивают основную работу. К данной группе можно отнести </a:t>
            </a:r>
            <a:r>
              <a:rPr lang="ru-RU" sz="3800" b="1" dirty="0" err="1" smtClean="0"/>
              <a:t>трейдеров</a:t>
            </a:r>
            <a:r>
              <a:rPr lang="ru-RU" sz="3800" b="1" dirty="0" smtClean="0"/>
              <a:t>, брокеров, дилеров</a:t>
            </a:r>
            <a:r>
              <a:rPr lang="ru-RU" sz="3800" dirty="0" smtClean="0"/>
              <a:t>. Эти лица являются посредниками, профессионально представляют одну из сторон. Профессиональные участники получают свой процент от успешно заключенной сделки, поэтому в их интересах - участие в как можно большем оформлении подобных договоров купли-продажи. </a:t>
            </a:r>
          </a:p>
          <a:p>
            <a:pPr>
              <a:buNone/>
            </a:pPr>
            <a:r>
              <a:rPr lang="ru-RU" sz="3800" b="1" dirty="0" smtClean="0"/>
              <a:t>Ценные бумаги выпускаются юридическими лицами: государственными и коммерческими организациями. Покупателями могут быть и юридические и физические лица. Главная цель эмиссии ценных бумаг – это привлечение денежных средств для увеличения капитала организации и финансирование ее деятельности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1. Выберите верные суждения о </a:t>
            </a:r>
            <a:r>
              <a:rPr lang="ru-RU" sz="2000" b="1" dirty="0" smtClean="0"/>
              <a:t>фондовом рынке </a:t>
            </a:r>
            <a:r>
              <a:rPr lang="ru-RU" sz="2000" dirty="0" smtClean="0"/>
              <a:t>и запишите цифры, под которыми они указаны.</a:t>
            </a:r>
          </a:p>
          <a:p>
            <a:pPr>
              <a:buNone/>
            </a:pPr>
            <a:r>
              <a:rPr lang="ru-RU" sz="2000" dirty="0" smtClean="0"/>
              <a:t>    1) это организованный рынок торговли ценными бумагами.</a:t>
            </a:r>
          </a:p>
          <a:p>
            <a:pPr>
              <a:buNone/>
            </a:pPr>
            <a:r>
              <a:rPr lang="ru-RU" sz="2000" dirty="0" smtClean="0"/>
              <a:t>    2) возможность увеличить депозит держателя</a:t>
            </a:r>
          </a:p>
          <a:p>
            <a:pPr>
              <a:buNone/>
            </a:pPr>
            <a:r>
              <a:rPr lang="ru-RU" sz="2000" dirty="0" smtClean="0"/>
              <a:t>    3) это одна из частей финансового рынка, в качестве товара на котором выступают ценные бумаги.</a:t>
            </a:r>
          </a:p>
          <a:p>
            <a:pPr>
              <a:buNone/>
            </a:pPr>
            <a:r>
              <a:rPr lang="ru-RU" sz="2000" dirty="0" smtClean="0"/>
              <a:t>    4) Рынок, на котором совершаются сделки первого типа.</a:t>
            </a:r>
          </a:p>
          <a:p>
            <a:pPr>
              <a:buNone/>
            </a:pPr>
            <a:r>
              <a:rPr lang="ru-RU" sz="2000" dirty="0" smtClean="0"/>
              <a:t>     5) происходит перепродажа акций акционерами другим вкладчикам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2. Впишите пропущенное слово (словосочетание):</a:t>
            </a:r>
          </a:p>
          <a:p>
            <a:pPr>
              <a:buNone/>
            </a:pPr>
            <a:r>
              <a:rPr lang="ru-RU" sz="2000" dirty="0" smtClean="0"/>
              <a:t>    ___________ рынок позволяет аккумулировать временно свободные денежные средства и направлять их на развитие перспективных отраслей.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Типы финансовой политики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1.Классическая политика – невмешательство в рыночные процессы </a:t>
            </a:r>
          </a:p>
          <a:p>
            <a:pPr>
              <a:buNone/>
            </a:pPr>
            <a:r>
              <a:rPr lang="ru-RU" dirty="0" smtClean="0"/>
              <a:t>  2. Регулирующая – участие государства в экономике с помощью особых инструментов: налогов, учётной ставки, бюджета и т.д.</a:t>
            </a:r>
          </a:p>
          <a:p>
            <a:pPr>
              <a:buNone/>
            </a:pPr>
            <a:r>
              <a:rPr lang="ru-RU" dirty="0" smtClean="0"/>
              <a:t>  3. Планово – директивная – сосредоточение в руках государства финансовых ресурсов в руках государства.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Государственные финансы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609600"/>
            <a:ext cx="8839200" cy="6019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ru-RU" dirty="0" smtClean="0"/>
              <a:t>Государственные финансы представлены особой форма совокупности финансово-экономических отношений и распределения денежных </a:t>
            </a:r>
            <a:r>
              <a:rPr lang="en-US" dirty="0" smtClean="0"/>
              <a:t>  </a:t>
            </a:r>
            <a:r>
              <a:rPr lang="ru-RU" dirty="0" smtClean="0"/>
              <a:t>потоков , использование которых помогает государству реализовывать ряд стратегически важных проектов.</a:t>
            </a:r>
          </a:p>
          <a:p>
            <a:pPr>
              <a:buNone/>
            </a:pPr>
            <a:r>
              <a:rPr lang="ru-RU" dirty="0" smtClean="0"/>
              <a:t>    Государственные финансы исполняют определённые функции, среди которых:</a:t>
            </a:r>
          </a:p>
          <a:p>
            <a:r>
              <a:rPr lang="ru-RU" dirty="0" smtClean="0"/>
              <a:t>распределяющая;</a:t>
            </a:r>
          </a:p>
          <a:p>
            <a:r>
              <a:rPr lang="ru-RU" dirty="0" smtClean="0"/>
              <a:t>контролирующая;</a:t>
            </a:r>
          </a:p>
          <a:p>
            <a:r>
              <a:rPr lang="ru-RU" dirty="0" smtClean="0"/>
              <a:t>регулятивная.</a:t>
            </a:r>
          </a:p>
          <a:p>
            <a:pPr>
              <a:buNone/>
            </a:pPr>
            <a:r>
              <a:rPr lang="ru-RU" dirty="0" smtClean="0"/>
              <a:t>    В структуру государственной казны (бюджета) входит:</a:t>
            </a:r>
          </a:p>
          <a:p>
            <a:r>
              <a:rPr lang="ru-RU" dirty="0" smtClean="0"/>
              <a:t>бюджет федерального значения;</a:t>
            </a:r>
          </a:p>
          <a:p>
            <a:r>
              <a:rPr lang="ru-RU" dirty="0" smtClean="0"/>
              <a:t>бюджет субъектов РФ;</a:t>
            </a:r>
          </a:p>
          <a:p>
            <a:r>
              <a:rPr lang="ru-RU" dirty="0" smtClean="0"/>
              <a:t>внебюджетные фонды.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Под государственные финансы также подпадают государственные займы, система налогообложения, поступление налогов в казну и различные фонды, система бюджетного регулирования.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Государственные финансы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600" dirty="0" smtClean="0"/>
              <a:t>Финансы, помимо второстепенных своих </a:t>
            </a:r>
            <a:r>
              <a:rPr lang="ru-RU" sz="2600" b="1" dirty="0" smtClean="0"/>
              <a:t>функций,</a:t>
            </a:r>
            <a:r>
              <a:rPr lang="ru-RU" sz="2600" dirty="0" smtClean="0"/>
              <a:t> несут две главные – </a:t>
            </a:r>
            <a:r>
              <a:rPr lang="ru-RU" sz="2600" b="1" dirty="0" smtClean="0"/>
              <a:t>распределяющую и контролирующую</a:t>
            </a:r>
            <a:r>
              <a:rPr lang="ru-RU" sz="2600" dirty="0" smtClean="0"/>
              <a:t>. </a:t>
            </a:r>
            <a:r>
              <a:rPr lang="ru-RU" sz="2600" b="1" dirty="0" smtClean="0"/>
              <a:t>Распределительная функция </a:t>
            </a:r>
            <a:r>
              <a:rPr lang="ru-RU" sz="2600" dirty="0" smtClean="0"/>
              <a:t>финансов позволяет формировать государственную </a:t>
            </a:r>
            <a:r>
              <a:rPr lang="ru-RU" sz="2600" b="1" dirty="0" smtClean="0"/>
              <a:t>казну</a:t>
            </a:r>
            <a:r>
              <a:rPr lang="ru-RU" sz="2600" dirty="0" smtClean="0"/>
              <a:t> страны за счёт перераспределения национального богатства.</a:t>
            </a:r>
          </a:p>
          <a:p>
            <a:pPr>
              <a:buNone/>
            </a:pPr>
            <a:r>
              <a:rPr lang="ru-RU" sz="2600" dirty="0" smtClean="0"/>
              <a:t>    </a:t>
            </a:r>
            <a:r>
              <a:rPr lang="ru-RU" sz="2600" b="1" dirty="0" smtClean="0"/>
              <a:t>Распределение и перераспределение </a:t>
            </a:r>
            <a:r>
              <a:rPr lang="ru-RU" sz="2600" dirty="0" smtClean="0"/>
              <a:t>государственного накопления осуществляется через </a:t>
            </a:r>
            <a:r>
              <a:rPr lang="ru-RU" sz="2600" b="1" dirty="0" smtClean="0"/>
              <a:t>бюджетную</a:t>
            </a:r>
            <a:r>
              <a:rPr lang="ru-RU" sz="2600" dirty="0" smtClean="0"/>
              <a:t> сферу. Кроме того, в перераспределении участвует финансовый и страховой рынки.</a:t>
            </a:r>
          </a:p>
          <a:p>
            <a:pPr>
              <a:buNone/>
            </a:pPr>
            <a:r>
              <a:rPr lang="ru-RU" sz="2600" dirty="0" smtClean="0"/>
              <a:t>    Кроме того, одним из инструментов перераспределения национальных богатств государства могут выступать прошлые накопления, прибыль от внешнеэкономической деятельности, </a:t>
            </a:r>
            <a:r>
              <a:rPr lang="ru-RU" sz="2600" dirty="0" smtClean="0">
                <a:hlinkClick r:id="rId2"/>
              </a:rPr>
              <a:t>кредиты</a:t>
            </a:r>
            <a:r>
              <a:rPr lang="ru-RU" sz="2600" dirty="0" smtClean="0"/>
              <a:t> и займы.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Органы управления финансами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Главный орган управления по финансам в РФ – </a:t>
            </a:r>
            <a:r>
              <a:rPr lang="ru-RU" u="sng" dirty="0" smtClean="0"/>
              <a:t>Федеральное Собрание, </a:t>
            </a:r>
            <a:r>
              <a:rPr lang="ru-RU" dirty="0" smtClean="0"/>
              <a:t>Правительство РФ и Президент РФ. </a:t>
            </a:r>
            <a:r>
              <a:rPr lang="ru-RU" b="1" dirty="0" smtClean="0"/>
              <a:t>Именно этими органами принимается главное решение </a:t>
            </a:r>
            <a:r>
              <a:rPr lang="ru-RU" b="1" u="sng" dirty="0" smtClean="0"/>
              <a:t>по утверждению бюджета </a:t>
            </a:r>
            <a:r>
              <a:rPr lang="ru-RU" b="1" dirty="0" smtClean="0"/>
              <a:t>и </a:t>
            </a:r>
            <a:r>
              <a:rPr lang="ru-RU" b="1" u="sng" dirty="0" smtClean="0"/>
              <a:t>отчётности</a:t>
            </a:r>
            <a:r>
              <a:rPr lang="ru-RU" b="1" dirty="0" smtClean="0"/>
              <a:t> целевого использования государственных средств.</a:t>
            </a:r>
          </a:p>
          <a:p>
            <a:pPr>
              <a:buNone/>
            </a:pPr>
            <a:r>
              <a:rPr lang="ru-RU" dirty="0" smtClean="0"/>
              <a:t>   Государственная машина по управлению финансами, включает следующие органы:</a:t>
            </a:r>
          </a:p>
          <a:p>
            <a:pPr>
              <a:buNone/>
            </a:pPr>
            <a:r>
              <a:rPr lang="ru-RU" dirty="0" smtClean="0"/>
              <a:t>    комитет по бюджету, налогам, банкам и деньгам исполнительной и законодательной властей;</a:t>
            </a:r>
          </a:p>
          <a:p>
            <a:pPr>
              <a:buNone/>
            </a:pPr>
            <a:r>
              <a:rPr lang="ru-RU" dirty="0" smtClean="0"/>
              <a:t>    счётная палата;</a:t>
            </a:r>
          </a:p>
          <a:p>
            <a:pPr>
              <a:buNone/>
            </a:pPr>
            <a:r>
              <a:rPr lang="ru-RU" dirty="0" smtClean="0"/>
              <a:t>    Министерство Финансов;</a:t>
            </a:r>
          </a:p>
          <a:p>
            <a:pPr>
              <a:buNone/>
            </a:pPr>
            <a:r>
              <a:rPr lang="ru-RU" dirty="0" smtClean="0"/>
              <a:t>    Центральный банк;</a:t>
            </a:r>
          </a:p>
          <a:p>
            <a:pPr>
              <a:buNone/>
            </a:pPr>
            <a:r>
              <a:rPr lang="ru-RU" dirty="0" smtClean="0"/>
              <a:t>    Государственная налоговая служба;</a:t>
            </a:r>
          </a:p>
          <a:p>
            <a:pPr>
              <a:buNone/>
            </a:pPr>
            <a:r>
              <a:rPr lang="ru-RU" dirty="0" smtClean="0"/>
              <a:t>     комиссия по надзору за рынком ЦБ;</a:t>
            </a:r>
          </a:p>
          <a:p>
            <a:pPr>
              <a:buNone/>
            </a:pPr>
            <a:r>
              <a:rPr lang="ru-RU" dirty="0" smtClean="0"/>
              <a:t>    Министерство по имуществу.</a:t>
            </a:r>
          </a:p>
          <a:p>
            <a:r>
              <a:rPr lang="ru-RU" dirty="0" smtClean="0"/>
              <a:t>Ключевой орган управления финансами – </a:t>
            </a:r>
            <a:r>
              <a:rPr lang="ru-RU" dirty="0" smtClean="0">
                <a:hlinkClick r:id="rId2"/>
              </a:rPr>
              <a:t>Министерство финансов</a:t>
            </a:r>
            <a:r>
              <a:rPr lang="ru-RU" dirty="0" smtClean="0"/>
              <a:t>, проводит прогнозирование обеспеченности бюджета денежными и золотовалютными запасами, как на краткосрочную, так и долгосрочную перспективы.</a:t>
            </a:r>
          </a:p>
          <a:p>
            <a:endParaRPr lang="ru-RU" dirty="0" smtClean="0"/>
          </a:p>
          <a:p>
            <a:r>
              <a:rPr lang="ru-RU" dirty="0" smtClean="0"/>
              <a:t>Также Министерством финансов проводится работа по совершенствованию законодательства в сфере налогов: разработка проектов, анализ воздействия действующей налоговой системы на пополнение доходной части казны.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Финансовые институты</a:t>
            </a:r>
            <a:r>
              <a:rPr lang="ru-RU" i="1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smtClean="0"/>
              <a:t>  Финансовые институты</a:t>
            </a:r>
            <a:r>
              <a:rPr lang="ru-RU" sz="2400" i="1" dirty="0" smtClean="0"/>
              <a:t> —</a:t>
            </a:r>
            <a:r>
              <a:rPr lang="ru-RU" sz="2400" dirty="0" smtClean="0"/>
              <a:t> коммерческие учреждения, осуществляющие финансовые операции: </a:t>
            </a:r>
          </a:p>
          <a:p>
            <a:pPr>
              <a:buNone/>
            </a:pPr>
            <a:r>
              <a:rPr lang="ru-RU" sz="2400" b="1" dirty="0" smtClean="0"/>
              <a:t>Виды финансовых институтов:  </a:t>
            </a:r>
          </a:p>
          <a:p>
            <a:pPr>
              <a:buNone/>
            </a:pPr>
            <a:r>
              <a:rPr lang="ru-RU" sz="1800" b="1" i="1" dirty="0" smtClean="0"/>
              <a:t> А) Банк</a:t>
            </a:r>
            <a:r>
              <a:rPr lang="ru-RU" sz="1800" i="1" dirty="0" smtClean="0"/>
              <a:t> </a:t>
            </a:r>
            <a:r>
              <a:rPr lang="ru-RU" sz="1800" dirty="0" smtClean="0"/>
              <a:t>(от </a:t>
            </a:r>
            <a:r>
              <a:rPr lang="ru-RU" sz="1800" dirty="0" err="1" smtClean="0"/>
              <a:t>итал</a:t>
            </a:r>
            <a:r>
              <a:rPr lang="ru-RU" sz="1800" dirty="0" smtClean="0"/>
              <a:t>. </a:t>
            </a:r>
            <a:r>
              <a:rPr lang="ru-RU" sz="1800" i="1" dirty="0" err="1" smtClean="0"/>
              <a:t>banco</a:t>
            </a:r>
            <a:r>
              <a:rPr lang="ru-RU" sz="1800" dirty="0" smtClean="0"/>
              <a:t> — скамья) — финансовая организация, осуществляющая деятельность:</a:t>
            </a:r>
          </a:p>
          <a:p>
            <a:pPr>
              <a:buNone/>
            </a:pPr>
            <a:r>
              <a:rPr lang="ru-RU" sz="1800" dirty="0" smtClean="0"/>
              <a:t>     а) по приёму депозитов;        б) по предоставлению ссуд;</a:t>
            </a:r>
          </a:p>
          <a:p>
            <a:pPr>
              <a:buNone/>
            </a:pPr>
            <a:r>
              <a:rPr lang="ru-RU" sz="1800" dirty="0" smtClean="0"/>
              <a:t>     в) по организации расчётов;        г) по купле и продаже ценных бумаг. </a:t>
            </a:r>
          </a:p>
          <a:p>
            <a:pPr>
              <a:buNone/>
            </a:pPr>
            <a:r>
              <a:rPr lang="ru-RU" sz="1800" dirty="0" smtClean="0"/>
              <a:t>Б) </a:t>
            </a:r>
            <a:r>
              <a:rPr lang="ru-RU" sz="1800" b="1" i="1" dirty="0" smtClean="0"/>
              <a:t>Страховая компания</a:t>
            </a:r>
            <a:r>
              <a:rPr lang="ru-RU" sz="1800" i="1" dirty="0" smtClean="0"/>
              <a:t> — </a:t>
            </a:r>
            <a:r>
              <a:rPr lang="ru-RU" sz="1800" dirty="0" err="1" smtClean="0"/>
              <a:t>компания</a:t>
            </a:r>
            <a:r>
              <a:rPr lang="ru-RU" sz="1800" dirty="0" smtClean="0"/>
              <a:t>, оказывающая страховые услуги, осуществляющая страхование жизни, здоровья, имущества, ответственности.</a:t>
            </a:r>
          </a:p>
          <a:p>
            <a:pPr>
              <a:buNone/>
            </a:pPr>
            <a:r>
              <a:rPr lang="ru-RU" sz="1800" dirty="0" smtClean="0"/>
              <a:t> В)</a:t>
            </a:r>
            <a:r>
              <a:rPr lang="ru-RU" sz="1800" b="1" i="1" dirty="0" smtClean="0"/>
              <a:t>  Инвестиционная компания</a:t>
            </a:r>
            <a:r>
              <a:rPr lang="ru-RU" sz="1800" i="1" dirty="0" smtClean="0"/>
              <a:t> — </a:t>
            </a:r>
            <a:r>
              <a:rPr lang="ru-RU" sz="1800" dirty="0" smtClean="0"/>
              <a:t>финансово-кредитная организация, собирающая денежные средства частных инвесторов через продажу им собственных ценных бумаг. Выступает в качестве посредника между заёмщиком и частным инвестором, выражая интересы последнего</a:t>
            </a:r>
          </a:p>
          <a:p>
            <a:pPr>
              <a:buNone/>
            </a:pPr>
            <a:r>
              <a:rPr lang="ru-RU" sz="1800" dirty="0" smtClean="0"/>
              <a:t>Г) </a:t>
            </a:r>
            <a:r>
              <a:rPr lang="ru-RU" sz="1800" b="1" i="1" dirty="0" smtClean="0"/>
              <a:t>Пенсионный фонд</a:t>
            </a:r>
            <a:r>
              <a:rPr lang="ru-RU" sz="1800" i="1" dirty="0" smtClean="0"/>
              <a:t> — </a:t>
            </a:r>
            <a:r>
              <a:rPr lang="ru-RU" sz="1800" dirty="0" smtClean="0"/>
              <a:t>создаваемый частными и государственными компаниями, предприятиями фонд для выплаты пенсий и пособий лицам, вносящим пенсионные взносы в этот фонд.  </a:t>
            </a:r>
          </a:p>
          <a:p>
            <a:pPr>
              <a:buNone/>
            </a:pPr>
            <a:r>
              <a:rPr lang="ru-RU" sz="1800" dirty="0" smtClean="0"/>
              <a:t>Д) </a:t>
            </a:r>
            <a:r>
              <a:rPr lang="ru-RU" sz="1800" b="1" i="1" dirty="0" smtClean="0"/>
              <a:t>Фондовая биржа</a:t>
            </a:r>
            <a:r>
              <a:rPr lang="ru-RU" sz="1800" i="1" dirty="0" smtClean="0"/>
              <a:t> </a:t>
            </a:r>
            <a:r>
              <a:rPr lang="ru-RU" sz="1800" dirty="0" smtClean="0"/>
              <a:t>(от лат. </a:t>
            </a:r>
            <a:r>
              <a:rPr lang="ru-RU" sz="1800" i="1" dirty="0" err="1" smtClean="0"/>
              <a:t>bursa</a:t>
            </a:r>
            <a:r>
              <a:rPr lang="ru-RU" sz="1800" dirty="0" smtClean="0"/>
              <a:t> — кошелёк, мешок) — организованный рынок, на котором осуществляются сделки с ценными бумагами и иными финансовыми документами.  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8763000" cy="9144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Межгосударственные финансовые институты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/>
              <a:t>   </a:t>
            </a:r>
            <a:r>
              <a:rPr lang="ru-RU" sz="3100" b="1" i="1" dirty="0" smtClean="0"/>
              <a:t>Межгосударственный финансово-кредитный институт</a:t>
            </a:r>
            <a:r>
              <a:rPr lang="ru-RU" sz="3100" i="1" dirty="0" smtClean="0"/>
              <a:t> </a:t>
            </a:r>
            <a:r>
              <a:rPr lang="ru-RU" sz="3100" dirty="0" smtClean="0"/>
              <a:t>(</a:t>
            </a:r>
            <a:r>
              <a:rPr lang="ru-RU" sz="3100" b="1" dirty="0" smtClean="0"/>
              <a:t>Мировой банк, Международный валютный фонд, Европейский банк реконструкции и развития и др.</a:t>
            </a:r>
            <a:r>
              <a:rPr lang="ru-RU" sz="3100" dirty="0" smtClean="0"/>
              <a:t>) — институт, </a:t>
            </a:r>
            <a:r>
              <a:rPr lang="ru-RU" sz="3100" i="1" u="sng" dirty="0" smtClean="0"/>
              <a:t>занимающийся финансированием и кредитованием разных стран, содействующий мировой торговле, оказывающий помощь в стабилизации финансовой системы развивающихся стран.</a:t>
            </a:r>
          </a:p>
          <a:p>
            <a:pPr>
              <a:buNone/>
            </a:pPr>
            <a:r>
              <a:rPr lang="ru-RU" sz="3100" i="1" u="sng" dirty="0" smtClean="0"/>
              <a:t>!</a:t>
            </a:r>
          </a:p>
          <a:p>
            <a:pPr>
              <a:buNone/>
            </a:pPr>
            <a:r>
              <a:rPr lang="ru-RU" sz="3100" dirty="0" smtClean="0"/>
              <a:t>   </a:t>
            </a:r>
            <a:r>
              <a:rPr lang="ru-RU" sz="3800" b="1" dirty="0" smtClean="0"/>
              <a:t>Основное предназначение финансовых институтов </a:t>
            </a:r>
            <a:r>
              <a:rPr lang="ru-RU" sz="3100" dirty="0" smtClean="0"/>
              <a:t>— </a:t>
            </a:r>
            <a:r>
              <a:rPr lang="ru-RU" sz="3100" b="1" i="1" dirty="0" smtClean="0"/>
              <a:t>организация посредничества, т. е. эффективного перемещения </a:t>
            </a:r>
            <a:r>
              <a:rPr lang="ru-RU" sz="3100" i="1" dirty="0" smtClean="0"/>
              <a:t>денежных средств (в прямой или опосредованной форме) от </a:t>
            </a:r>
            <a:r>
              <a:rPr lang="ru-RU" sz="3100" b="1" i="1" dirty="0" err="1" smtClean="0"/>
              <a:t>сберегателей</a:t>
            </a:r>
            <a:r>
              <a:rPr lang="ru-RU" sz="3100" i="1" dirty="0" smtClean="0"/>
              <a:t> </a:t>
            </a:r>
            <a:r>
              <a:rPr lang="ru-RU" sz="3100" dirty="0" smtClean="0"/>
              <a:t>(готовы передать их за вознаграждение лицу, испытывающему финансовый голод) </a:t>
            </a:r>
            <a:r>
              <a:rPr lang="ru-RU" sz="3100" b="1" dirty="0" smtClean="0"/>
              <a:t>к заёмщикам </a:t>
            </a:r>
            <a:r>
              <a:rPr lang="ru-RU" sz="3100" dirty="0" smtClean="0"/>
              <a:t>(имеют в портфеле выгодный инвестиционный проект, но не располагают достаточными для его реализации источниками финансирования)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Банковская система и её 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Банковская система</a:t>
            </a:r>
            <a:r>
              <a:rPr lang="ru-RU" i="1" dirty="0" smtClean="0"/>
              <a:t> — </a:t>
            </a:r>
            <a:r>
              <a:rPr lang="ru-RU" dirty="0" smtClean="0"/>
              <a:t>это совокупность действующих в стране банков, кредитных учреждений и отдельных экономических организаций, выполняющих банковские операции.</a:t>
            </a:r>
          </a:p>
          <a:p>
            <a:pPr>
              <a:buNone/>
            </a:pPr>
            <a:r>
              <a:rPr lang="ru-RU" b="1" dirty="0" smtClean="0"/>
              <a:t>  Задачи, решаемые банковской системой: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обеспечение экономического роста;</a:t>
            </a:r>
          </a:p>
          <a:p>
            <a:r>
              <a:rPr lang="ru-RU" dirty="0" smtClean="0"/>
              <a:t>регулирование инфляции;</a:t>
            </a:r>
          </a:p>
          <a:p>
            <a:r>
              <a:rPr lang="ru-RU" dirty="0" smtClean="0"/>
              <a:t>регулирование платёжного баланса.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839</Words>
  <Application>Microsoft Office PowerPoint</Application>
  <PresentationFormat>Экран (4:3)</PresentationFormat>
  <Paragraphs>196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 Финансы и финансовая политика государства</vt:lpstr>
      <vt:lpstr> Понятие финансов</vt:lpstr>
      <vt:lpstr> Типы финансовой политики</vt:lpstr>
      <vt:lpstr>Государственные финансы </vt:lpstr>
      <vt:lpstr>Государственные финансы</vt:lpstr>
      <vt:lpstr> Органы управления финансами</vt:lpstr>
      <vt:lpstr>Финансовые институты </vt:lpstr>
      <vt:lpstr>Межгосударственные финансовые институты</vt:lpstr>
      <vt:lpstr>Банковская система и её структура</vt:lpstr>
      <vt:lpstr>Банковская система и её структура</vt:lpstr>
      <vt:lpstr>Правовой статус и функции   Банка России </vt:lpstr>
      <vt:lpstr>Банковская система и её структура</vt:lpstr>
      <vt:lpstr>Банковская система и её структура</vt:lpstr>
      <vt:lpstr>Банковские операции</vt:lpstr>
      <vt:lpstr>Основные виды ценных бумаг </vt:lpstr>
      <vt:lpstr>Основные виды ценных бумаг</vt:lpstr>
      <vt:lpstr>Основные виды ценных бумаг</vt:lpstr>
      <vt:lpstr>Основные виды ценных бумаг</vt:lpstr>
      <vt:lpstr>Основные виды ценных бумаг</vt:lpstr>
      <vt:lpstr>Основные виды ценных бумаг</vt:lpstr>
      <vt:lpstr> Классификация ценных бумаг</vt:lpstr>
      <vt:lpstr> Рынок ценных бумаг</vt:lpstr>
      <vt:lpstr> Задания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Финансы и финансовая политика государства</dc:title>
  <dc:creator>Семен</dc:creator>
  <cp:lastModifiedBy>user</cp:lastModifiedBy>
  <cp:revision>23</cp:revision>
  <dcterms:created xsi:type="dcterms:W3CDTF">2022-10-23T22:58:48Z</dcterms:created>
  <dcterms:modified xsi:type="dcterms:W3CDTF">2022-10-25T09:10:04Z</dcterms:modified>
</cp:coreProperties>
</file>