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91" r:id="rId2"/>
    <p:sldId id="310" r:id="rId3"/>
    <p:sldId id="319" r:id="rId4"/>
    <p:sldId id="320" r:id="rId5"/>
    <p:sldId id="313" r:id="rId6"/>
    <p:sldId id="311" r:id="rId7"/>
    <p:sldId id="321" r:id="rId8"/>
    <p:sldId id="322" r:id="rId9"/>
    <p:sldId id="323" r:id="rId10"/>
    <p:sldId id="324" r:id="rId11"/>
    <p:sldId id="332" r:id="rId12"/>
    <p:sldId id="316" r:id="rId13"/>
    <p:sldId id="325" r:id="rId14"/>
    <p:sldId id="306" r:id="rId15"/>
    <p:sldId id="326" r:id="rId16"/>
    <p:sldId id="328" r:id="rId17"/>
    <p:sldId id="327" r:id="rId18"/>
    <p:sldId id="329" r:id="rId19"/>
    <p:sldId id="333" r:id="rId20"/>
    <p:sldId id="335" r:id="rId21"/>
    <p:sldId id="336" r:id="rId22"/>
    <p:sldId id="337" r:id="rId23"/>
    <p:sldId id="339" r:id="rId24"/>
    <p:sldId id="340" r:id="rId25"/>
    <p:sldId id="341" r:id="rId2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C800"/>
    <a:srgbClr val="D21CAF"/>
    <a:srgbClr val="FBEDAF"/>
    <a:srgbClr val="FAE690"/>
    <a:srgbClr val="00FF00"/>
    <a:srgbClr val="00FF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8" y="1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F7534-6221-40DA-928D-E64BD282B242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2D9A8-3A9E-4F7B-8CF0-E1E5185D14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289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F041E-6FFE-4C69-B6EA-CA0D07EECC05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4BF00-66E4-43F1-BDC8-A71DD82715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4.bin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23528" y="2211710"/>
            <a:ext cx="8496944" cy="1822599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Дисперсия  и Среднее  квадратичное  отклонение</a:t>
            </a:r>
            <a:b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числового </a:t>
            </a:r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ряда</a:t>
            </a:r>
            <a:b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Занятие № 6</a:t>
            </a:r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ДИСПЕРСИЯ  ряда</a:t>
            </a:r>
            <a:endParaRPr lang="ru-RU" sz="24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960440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Вычислим дисперсию результатов для каждого спортсмена: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fontAlgn="base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2021-02-16_23-44-5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1635646"/>
            <a:ext cx="1161042" cy="1856473"/>
          </a:xfrm>
          <a:prstGeom prst="rect">
            <a:avLst/>
          </a:prstGeom>
        </p:spPr>
      </p:pic>
      <p:pic>
        <p:nvPicPr>
          <p:cNvPr id="11" name="Рисунок 10" descr="2021-02-16_23-44-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2859782"/>
            <a:ext cx="1728192" cy="1818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ДИСПЕРСИЯ  ряда</a:t>
            </a:r>
            <a:endParaRPr lang="ru-RU" sz="24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960440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Вычислим дисперсию результатов для каждого спортсмена: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fontAlgn="base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2021-02-16_23-44-5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1635646"/>
            <a:ext cx="1161042" cy="1856473"/>
          </a:xfrm>
          <a:prstGeom prst="rect">
            <a:avLst/>
          </a:prstGeom>
        </p:spPr>
      </p:pic>
      <p:pic>
        <p:nvPicPr>
          <p:cNvPr id="11" name="Рисунок 10" descr="2021-02-16_23-44-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2859782"/>
            <a:ext cx="1728192" cy="181883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123728" y="1995686"/>
            <a:ext cx="5040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Дисперсией ряда чисел называется </a:t>
            </a:r>
          </a:p>
          <a:p>
            <a:pPr algn="ctr" fontAlgn="base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среднее арифметическое </a:t>
            </a:r>
          </a:p>
          <a:p>
            <a:pPr algn="ctr" fontAlgn="base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квадратов их отклонений от среднего арифметического этого ряда.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ДИСПЕРСИЯ  ряда</a:t>
            </a:r>
            <a:endParaRPr lang="ru-RU" sz="24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960440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Вычислим дисперсию результатов для каждого спортсмена: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fontAlgn="base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2021-02-16_23-44-5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2320" y="1347614"/>
            <a:ext cx="1161042" cy="1856473"/>
          </a:xfrm>
          <a:prstGeom prst="rect">
            <a:avLst/>
          </a:prstGeom>
        </p:spPr>
      </p:pic>
      <p:pic>
        <p:nvPicPr>
          <p:cNvPr id="11" name="Рисунок 10" descr="2021-02-16_23-44-1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2859782"/>
            <a:ext cx="1728192" cy="1818832"/>
          </a:xfrm>
          <a:prstGeom prst="rect">
            <a:avLst/>
          </a:prstGeom>
        </p:spPr>
      </p:pic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611560" y="1707654"/>
          <a:ext cx="683795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4" name="Equation" r:id="rId5" imgW="5803560" imgH="977760" progId="Equation.DSMT4">
                  <p:embed/>
                </p:oleObj>
              </mc:Choice>
              <mc:Fallback>
                <p:oleObj name="Equation" r:id="rId5" imgW="5803560" imgH="9777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707654"/>
                        <a:ext cx="6837952" cy="11521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ДИСПЕРСИЯ  ряда</a:t>
            </a:r>
            <a:endParaRPr lang="ru-RU" sz="24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960440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Вычислим дисперсию результатов для каждого спортсмена: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fontAlgn="base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2021-02-16_23-44-5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2320" y="1347614"/>
            <a:ext cx="1161042" cy="1856473"/>
          </a:xfrm>
          <a:prstGeom prst="rect">
            <a:avLst/>
          </a:prstGeom>
        </p:spPr>
      </p:pic>
      <p:pic>
        <p:nvPicPr>
          <p:cNvPr id="11" name="Рисунок 10" descr="2021-02-16_23-44-1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2859782"/>
            <a:ext cx="1728192" cy="1818832"/>
          </a:xfrm>
          <a:prstGeom prst="rect">
            <a:avLst/>
          </a:prstGeom>
        </p:spPr>
      </p:pic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611560" y="1707654"/>
          <a:ext cx="683795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8" name="Equation" r:id="rId5" imgW="5803560" imgH="977760" progId="Equation.DSMT4">
                  <p:embed/>
                </p:oleObj>
              </mc:Choice>
              <mc:Fallback>
                <p:oleObj name="Equation" r:id="rId5" imgW="5803560" imgH="9777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707654"/>
                        <a:ext cx="6837952" cy="11521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2123727" y="3219821"/>
          <a:ext cx="6438643" cy="1080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9" name="Equation" r:id="rId7" imgW="5829120" imgH="977760" progId="Equation.DSMT4">
                  <p:embed/>
                </p:oleObj>
              </mc:Choice>
              <mc:Fallback>
                <p:oleObj name="Equation" r:id="rId7" imgW="5829120" imgH="9777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7" y="3219821"/>
                        <a:ext cx="6438643" cy="10801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16424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Дисперсии данных результатов:</a:t>
            </a:r>
          </a:p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0,86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Гули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1,14</a:t>
            </a: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ДИСПЕРСИЯ  ряда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16424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Дисперсии данных результатов:</a:t>
            </a:r>
          </a:p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0,86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Гули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1,14</a:t>
            </a: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Разброс данных у Оли меньше − это  свидетельствует о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её лучшей подготовке. 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ДИСПЕРСИЯ  ряда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16424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Дисперсии данных результатов:</a:t>
            </a:r>
          </a:p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0,86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Гули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1,14</a:t>
            </a: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Разброс данных у Оли меньше − это  свидетельствует о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её лучшей подготовке. Данный пример демонстрирует,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что при равных средних арифметических значениях,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именно дисперсия позволила выявить наименьший разброс данных среди результатов.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ДИСПЕРСИЯ  ряда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16424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Дисперсии данных результатов:</a:t>
            </a:r>
          </a:p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0,86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Гули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1,14</a:t>
            </a: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Разброс данных у Оли меньше − это  свидетельствует о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её лучшей подготовке. Данный пример демонстрирует,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что при равных средних арифметических значениях,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именно дисперсия позволила выявить наименьший разброс данных среди результатов.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Оля лучше готова и показала более стабильный результат.</a:t>
            </a:r>
          </a:p>
          <a:p>
            <a:pPr fontAlgn="base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ДИСПЕРСИЯ  ряда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16424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Вычислим среднее квадратичное отклонение</a:t>
            </a:r>
          </a:p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результатов для каждого спортсмена:</a:t>
            </a:r>
          </a:p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Среднее  квадратичное  отклонение ряда</a:t>
            </a:r>
            <a:endParaRPr lang="ru-RU" sz="2400" dirty="0"/>
          </a:p>
        </p:txBody>
      </p:sp>
      <p:pic>
        <p:nvPicPr>
          <p:cNvPr id="9" name="Рисунок 8" descr="2021-02-16_23-44-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859782"/>
            <a:ext cx="1728192" cy="1818832"/>
          </a:xfrm>
          <a:prstGeom prst="rect">
            <a:avLst/>
          </a:prstGeom>
        </p:spPr>
      </p:pic>
      <p:pic>
        <p:nvPicPr>
          <p:cNvPr id="10" name="Рисунок 9" descr="2021-02-16_23-44-5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1707654"/>
            <a:ext cx="1161042" cy="18564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16424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Вычислим среднее квадратичное отклонение</a:t>
            </a:r>
          </a:p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результатов для каждого спортсмена:</a:t>
            </a:r>
          </a:p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Среднее  квадратичное  отклонение ряда</a:t>
            </a:r>
            <a:endParaRPr lang="ru-RU" sz="2400" dirty="0"/>
          </a:p>
        </p:txBody>
      </p:sp>
      <p:pic>
        <p:nvPicPr>
          <p:cNvPr id="9" name="Рисунок 8" descr="2021-02-16_23-44-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859782"/>
            <a:ext cx="1728192" cy="1818832"/>
          </a:xfrm>
          <a:prstGeom prst="rect">
            <a:avLst/>
          </a:prstGeom>
        </p:spPr>
      </p:pic>
      <p:pic>
        <p:nvPicPr>
          <p:cNvPr id="10" name="Рисунок 9" descr="2021-02-16_23-44-5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1707654"/>
            <a:ext cx="1161042" cy="185647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051720" y="2067694"/>
            <a:ext cx="5040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Средним квадратичным отклонением числового ряда называют квадратный корень из дисперсии этого ряда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sz="24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960440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Оля и Гуля проводили подготовку к соревнованиям по стрельбе из лука. Спортсменки произвели по 7 серий выстрелов. Каждая серия состояла из 12 выстрелов. Получили следующие данные: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2021-02-16_23-44-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931790"/>
            <a:ext cx="1728192" cy="1818832"/>
          </a:xfrm>
          <a:prstGeom prst="rect">
            <a:avLst/>
          </a:prstGeom>
        </p:spPr>
      </p:pic>
      <p:pic>
        <p:nvPicPr>
          <p:cNvPr id="9" name="Рисунок 8" descr="2021-02-16_23-44-5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2067694"/>
            <a:ext cx="1161042" cy="18564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buNone/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16424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Вычислим среднее квадратичное отклонение</a:t>
            </a:r>
          </a:p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результатов для каждого спортсмена:</a:t>
            </a:r>
          </a:p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Среднее  квадратичное  отклонение ряда</a:t>
            </a:r>
            <a:endParaRPr lang="ru-RU" sz="2400" dirty="0"/>
          </a:p>
        </p:txBody>
      </p:sp>
      <p:pic>
        <p:nvPicPr>
          <p:cNvPr id="9" name="Рисунок 8" descr="2021-02-16_23-44-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2859782"/>
            <a:ext cx="1728192" cy="1818832"/>
          </a:xfrm>
          <a:prstGeom prst="rect">
            <a:avLst/>
          </a:prstGeom>
        </p:spPr>
      </p:pic>
      <p:pic>
        <p:nvPicPr>
          <p:cNvPr id="10" name="Рисунок 9" descr="2021-02-16_23-44-5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1779662"/>
            <a:ext cx="1161042" cy="1856473"/>
          </a:xfrm>
          <a:prstGeom prst="rect">
            <a:avLst/>
          </a:prstGeom>
        </p:spPr>
      </p:pic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2051720" y="2211710"/>
          <a:ext cx="310038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0" name="Equation" r:id="rId5" imgW="2006280" imgH="291960" progId="Equation.DSMT4">
                  <p:embed/>
                </p:oleObj>
              </mc:Choice>
              <mc:Fallback>
                <p:oleObj name="Equation" r:id="rId5" imgW="2006280" imgH="291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211710"/>
                        <a:ext cx="3100387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buNone/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16424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Вычислим среднее квадратичное отклонение</a:t>
            </a:r>
          </a:p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результатов для каждого спортсмена:</a:t>
            </a:r>
          </a:p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Среднее  квадратичное  отклонение ряда</a:t>
            </a:r>
            <a:endParaRPr lang="ru-RU" sz="2400" dirty="0"/>
          </a:p>
        </p:txBody>
      </p:sp>
      <p:pic>
        <p:nvPicPr>
          <p:cNvPr id="9" name="Рисунок 8" descr="2021-02-16_23-44-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2859782"/>
            <a:ext cx="1728192" cy="1818832"/>
          </a:xfrm>
          <a:prstGeom prst="rect">
            <a:avLst/>
          </a:prstGeom>
        </p:spPr>
      </p:pic>
      <p:pic>
        <p:nvPicPr>
          <p:cNvPr id="10" name="Рисунок 9" descr="2021-02-16_23-44-5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1779662"/>
            <a:ext cx="1161042" cy="1856473"/>
          </a:xfrm>
          <a:prstGeom prst="rect">
            <a:avLst/>
          </a:prstGeom>
        </p:spPr>
      </p:pic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2051720" y="2211710"/>
          <a:ext cx="310038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6" name="Equation" r:id="rId5" imgW="2006280" imgH="291960" progId="Equation.DSMT4">
                  <p:embed/>
                </p:oleObj>
              </mc:Choice>
              <mc:Fallback>
                <p:oleObj name="Equation" r:id="rId5" imgW="2006280" imgH="291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211710"/>
                        <a:ext cx="3100387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2195736" y="3435846"/>
          <a:ext cx="29146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7" name="Equation" r:id="rId7" imgW="1981080" imgH="317160" progId="Equation.DSMT4">
                  <p:embed/>
                </p:oleObj>
              </mc:Choice>
              <mc:Fallback>
                <p:oleObj name="Equation" r:id="rId7" imgW="1981080" imgH="317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435846"/>
                        <a:ext cx="291465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buNone/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16424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Вычислим среднее квадратичное отклонение</a:t>
            </a:r>
          </a:p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результатов для каждого спортсмена:</a:t>
            </a:r>
          </a:p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Ответ: результат Оли лучше.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Среднее  квадратичное  отклонение ряда</a:t>
            </a:r>
            <a:endParaRPr lang="ru-RU" sz="2400" dirty="0"/>
          </a:p>
        </p:txBody>
      </p:sp>
      <p:pic>
        <p:nvPicPr>
          <p:cNvPr id="9" name="Рисунок 8" descr="2021-02-16_23-44-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2859782"/>
            <a:ext cx="1728192" cy="1818832"/>
          </a:xfrm>
          <a:prstGeom prst="rect">
            <a:avLst/>
          </a:prstGeom>
        </p:spPr>
      </p:pic>
      <p:pic>
        <p:nvPicPr>
          <p:cNvPr id="10" name="Рисунок 9" descr="2021-02-16_23-44-5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1779662"/>
            <a:ext cx="1161042" cy="1856473"/>
          </a:xfrm>
          <a:prstGeom prst="rect">
            <a:avLst/>
          </a:prstGeom>
        </p:spPr>
      </p:pic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2051720" y="2211710"/>
          <a:ext cx="310038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0" name="Equation" r:id="rId5" imgW="2006280" imgH="291960" progId="Equation.DSMT4">
                  <p:embed/>
                </p:oleObj>
              </mc:Choice>
              <mc:Fallback>
                <p:oleObj name="Equation" r:id="rId5" imgW="2006280" imgH="291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211710"/>
                        <a:ext cx="3100387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2195736" y="3435846"/>
          <a:ext cx="29146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1" name="Equation" r:id="rId7" imgW="1981080" imgH="317160" progId="Equation.DSMT4">
                  <p:embed/>
                </p:oleObj>
              </mc:Choice>
              <mc:Fallback>
                <p:oleObj name="Equation" r:id="rId7" imgW="1981080" imgH="317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435846"/>
                        <a:ext cx="291465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16424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Найдите дисперсию среднее квадратичное отклонение для каждого из рядов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024" y="1070382"/>
            <a:ext cx="7833664" cy="114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18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16424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145728"/>
            <a:ext cx="8073680" cy="257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87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16424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039738"/>
            <a:ext cx="615315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0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sz="24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960440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Оля и Гуля проводили подготовку к соревнованиям по стрельбе из лука. Спортсменки произвели по 7 серий выстрелов. Каждая серия состояла из 12 выстрелов. Получили следующие данные: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Оля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11, 11, 12, 11, 9, 11, 12.</a:t>
            </a: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2021-02-16_23-44-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931790"/>
            <a:ext cx="1728192" cy="1818832"/>
          </a:xfrm>
          <a:prstGeom prst="rect">
            <a:avLst/>
          </a:prstGeom>
        </p:spPr>
      </p:pic>
      <p:pic>
        <p:nvPicPr>
          <p:cNvPr id="9" name="Рисунок 8" descr="2021-02-16_23-44-5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2067694"/>
            <a:ext cx="1161042" cy="18564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sz="24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960440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Оля и Гуля проводили подготовку к соревнованиям по стрельбе из лука. Спортсменки произвели по 7 серий выстрелов. Каждая серия состояла из 12 выстрелов. Получили следующие данные: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Оля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11, 11, 12, 11, 9, 11, 12.</a:t>
            </a: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2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Гуля</a:t>
            </a:r>
            <a:r>
              <a:rPr lang="ru-RU" sz="240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12, 10, 9, 12, 11, 12, 11.</a:t>
            </a:r>
            <a:endParaRPr lang="ru-RU" sz="240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 fontAlgn="base">
              <a:buNone/>
            </a:pPr>
            <a:r>
              <a:rPr lang="ru-RU" sz="240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2021-02-16_23-44-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931790"/>
            <a:ext cx="1728192" cy="1818832"/>
          </a:xfrm>
          <a:prstGeom prst="rect">
            <a:avLst/>
          </a:prstGeom>
        </p:spPr>
      </p:pic>
      <p:pic>
        <p:nvPicPr>
          <p:cNvPr id="9" name="Рисунок 8" descr="2021-02-16_23-44-5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2067694"/>
            <a:ext cx="1161042" cy="18564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sz="24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960440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итогам полученных данных подведены </a:t>
            </a:r>
          </a:p>
          <a:p>
            <a:pPr>
              <a:buNone/>
            </a:pP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результаты попадания в цель.</a:t>
            </a:r>
          </a:p>
          <a:p>
            <a:pPr>
              <a:buNone/>
            </a:pP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Кто лучше готов к соревнованиям?</a:t>
            </a:r>
          </a:p>
          <a:p>
            <a:pPr>
              <a:buNone/>
            </a:pP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</a:p>
          <a:p>
            <a:pPr>
              <a:buNone/>
            </a:pP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Оля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11, 11, 12, 11, 9, 11, 12.</a:t>
            </a:r>
            <a:endParaRPr lang="ru-RU" sz="26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Гуля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12, 10, 9, 12, 11, 12, 11.</a:t>
            </a:r>
            <a:endParaRPr lang="ru-RU" sz="26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2021-02-16_23-44-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931790"/>
            <a:ext cx="1728192" cy="1818832"/>
          </a:xfrm>
          <a:prstGeom prst="rect">
            <a:avLst/>
          </a:prstGeom>
        </p:spPr>
      </p:pic>
      <p:pic>
        <p:nvPicPr>
          <p:cNvPr id="9" name="Рисунок 8" descr="2021-02-16_23-44-5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2067694"/>
            <a:ext cx="1161042" cy="18564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СРЕДНЕЕ АРИФМЕТИЧЕСКОЕ ряда</a:t>
            </a:r>
            <a:endParaRPr lang="ru-RU" sz="24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960440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Найдём среднее арифметическое результатов для каждого спортсмена: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fontAlgn="base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2021-02-16_23-44-5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1347614"/>
            <a:ext cx="1161042" cy="1856473"/>
          </a:xfrm>
          <a:prstGeom prst="rect">
            <a:avLst/>
          </a:prstGeom>
        </p:spPr>
      </p:pic>
      <p:pic>
        <p:nvPicPr>
          <p:cNvPr id="11" name="Рисунок 10" descr="2021-02-16_23-44-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427734"/>
            <a:ext cx="1728192" cy="181883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956376" y="2067694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Оля</a:t>
            </a:r>
            <a:endParaRPr lang="ru-RU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3219822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Гуля</a:t>
            </a:r>
            <a:endParaRPr lang="ru-RU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СРЕДНЕЕ АРИФМЕТИЧЕСКОЕ ряда</a:t>
            </a:r>
            <a:endParaRPr lang="ru-RU" sz="24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960440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Найдём среднее арифметическое результатов для каждого спортсмена: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fontAlgn="base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2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411760" y="1635646"/>
          <a:ext cx="432048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4" name="Equation" r:id="rId3" imgW="2743200" imgH="457200" progId="Equation.DSMT4">
                  <p:embed/>
                </p:oleObj>
              </mc:Choice>
              <mc:Fallback>
                <p:oleObj name="Equation" r:id="rId3" imgW="2743200" imgH="457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1635646"/>
                        <a:ext cx="4320480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Рисунок 9" descr="2021-02-16_23-44-5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48264" y="1347614"/>
            <a:ext cx="1161042" cy="1856473"/>
          </a:xfrm>
          <a:prstGeom prst="rect">
            <a:avLst/>
          </a:prstGeom>
        </p:spPr>
      </p:pic>
      <p:pic>
        <p:nvPicPr>
          <p:cNvPr id="11" name="Рисунок 10" descr="2021-02-16_23-44-12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5576" y="2427734"/>
            <a:ext cx="1728192" cy="181883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956376" y="2067694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Оля</a:t>
            </a:r>
            <a:endParaRPr lang="ru-RU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3219822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Гуля</a:t>
            </a:r>
            <a:endParaRPr lang="ru-RU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СРЕДНЕЕ АРИФМЕТИЧЕСКОЕ ряда</a:t>
            </a:r>
            <a:endParaRPr lang="ru-RU" sz="24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960440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Найдём среднее арифметическое результатов для каждого спортсмена: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fontAlgn="base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2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411760" y="1635646"/>
          <a:ext cx="432048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0" name="Equation" r:id="rId3" imgW="2743200" imgH="457200" progId="Equation.DSMT4">
                  <p:embed/>
                </p:oleObj>
              </mc:Choice>
              <mc:Fallback>
                <p:oleObj name="Equation" r:id="rId3" imgW="2743200" imgH="457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1635646"/>
                        <a:ext cx="4320480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2483768" y="2787774"/>
          <a:ext cx="4444023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1" name="Equation" r:id="rId5" imgW="2819160" imgH="457200" progId="Equation.DSMT4">
                  <p:embed/>
                </p:oleObj>
              </mc:Choice>
              <mc:Fallback>
                <p:oleObj name="Equation" r:id="rId5" imgW="281916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787774"/>
                        <a:ext cx="4444023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Рисунок 9" descr="2021-02-16_23-44-5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48264" y="1347614"/>
            <a:ext cx="1161042" cy="1856473"/>
          </a:xfrm>
          <a:prstGeom prst="rect">
            <a:avLst/>
          </a:prstGeom>
        </p:spPr>
      </p:pic>
      <p:pic>
        <p:nvPicPr>
          <p:cNvPr id="11" name="Рисунок 10" descr="2021-02-16_23-44-12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55576" y="2427734"/>
            <a:ext cx="1728192" cy="181883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956376" y="2067694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Оля</a:t>
            </a:r>
            <a:endParaRPr lang="ru-RU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3219822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Гуля</a:t>
            </a:r>
            <a:endParaRPr lang="ru-RU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Дисперсией ряда чисел называется среднее арифметическое 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29600" cy="504056"/>
          </a:xfrm>
        </p:spPr>
        <p:txBody>
          <a:bodyPr>
            <a:normAutofit/>
          </a:bodyPr>
          <a:lstStyle/>
          <a:p>
            <a:pPr lvl="0"/>
            <a:r>
              <a:rPr lang="ru-RU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СРЕДНЕЕ АРИФМЕТИЧЕСКОЕ ряда</a:t>
            </a:r>
            <a:endParaRPr lang="ru-RU" sz="24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960440"/>
          </a:xfr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Найдём среднее арифметическое результатов для каждого спортсмена: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</a:t>
            </a:r>
          </a:p>
          <a:p>
            <a:pPr fontAlgn="base"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fontAlgn="base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Значения одинаковы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Кто лучше готов к соревнованиям?</a:t>
            </a: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411760" y="1635646"/>
          <a:ext cx="432048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4" name="Equation" r:id="rId3" imgW="2743200" imgH="457200" progId="Equation.DSMT4">
                  <p:embed/>
                </p:oleObj>
              </mc:Choice>
              <mc:Fallback>
                <p:oleObj name="Equation" r:id="rId3" imgW="2743200" imgH="457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1635646"/>
                        <a:ext cx="4320480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2483768" y="2787774"/>
          <a:ext cx="4444023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5" name="Equation" r:id="rId5" imgW="2819160" imgH="457200" progId="Equation.DSMT4">
                  <p:embed/>
                </p:oleObj>
              </mc:Choice>
              <mc:Fallback>
                <p:oleObj name="Equation" r:id="rId5" imgW="281916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787774"/>
                        <a:ext cx="4444023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Рисунок 9" descr="2021-02-16_23-44-5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48264" y="1347614"/>
            <a:ext cx="1161042" cy="1856473"/>
          </a:xfrm>
          <a:prstGeom prst="rect">
            <a:avLst/>
          </a:prstGeom>
        </p:spPr>
      </p:pic>
      <p:pic>
        <p:nvPicPr>
          <p:cNvPr id="11" name="Рисунок 10" descr="2021-02-16_23-44-12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55576" y="2427734"/>
            <a:ext cx="1728192" cy="181883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956376" y="2067694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Оля</a:t>
            </a:r>
            <a:endParaRPr lang="ru-RU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3219822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Гуля</a:t>
            </a:r>
            <a:endParaRPr lang="ru-RU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785</Words>
  <Application>Microsoft Office PowerPoint</Application>
  <PresentationFormat>Экран (16:9)</PresentationFormat>
  <Paragraphs>245</Paragraphs>
  <Slides>25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Тема Office</vt:lpstr>
      <vt:lpstr>Equation</vt:lpstr>
      <vt:lpstr> Дисперсия  и Среднее  квадратичное  отклонение числового ряда Занятие № 6  </vt:lpstr>
      <vt:lpstr>Задача</vt:lpstr>
      <vt:lpstr>Задача</vt:lpstr>
      <vt:lpstr>Задача</vt:lpstr>
      <vt:lpstr>Задача</vt:lpstr>
      <vt:lpstr>СРЕДНЕЕ АРИФМЕТИЧЕСКОЕ ряда</vt:lpstr>
      <vt:lpstr>СРЕДНЕЕ АРИФМЕТИЧЕСКОЕ ряда</vt:lpstr>
      <vt:lpstr>СРЕДНЕЕ АРИФМЕТИЧЕСКОЕ ряда</vt:lpstr>
      <vt:lpstr>СРЕДНЕЕ АРИФМЕТИЧЕСКОЕ ряда</vt:lpstr>
      <vt:lpstr>ДИСПЕРСИЯ  ряда</vt:lpstr>
      <vt:lpstr>ДИСПЕРСИЯ  ряда</vt:lpstr>
      <vt:lpstr>ДИСПЕРСИЯ  ряда</vt:lpstr>
      <vt:lpstr>ДИСПЕРСИЯ  ряда</vt:lpstr>
      <vt:lpstr>ДИСПЕРСИЯ  ряда</vt:lpstr>
      <vt:lpstr>ДИСПЕРСИЯ  ряда</vt:lpstr>
      <vt:lpstr>ДИСПЕРСИЯ  ряда</vt:lpstr>
      <vt:lpstr>ДИСПЕРСИЯ  ряда</vt:lpstr>
      <vt:lpstr>Среднее  квадратичное  отклонение ряда</vt:lpstr>
      <vt:lpstr>Среднее  квадратичное  отклонение ряда</vt:lpstr>
      <vt:lpstr>Среднее  квадратичное  отклонение ряда</vt:lpstr>
      <vt:lpstr>Среднее  квадратичное  отклонение ряда</vt:lpstr>
      <vt:lpstr>Среднее  квадратичное  отклонение ряда</vt:lpstr>
      <vt:lpstr>Презентация PowerPoint</vt:lpstr>
      <vt:lpstr>Презентация PowerPoint</vt:lpstr>
      <vt:lpstr>Домашнее задание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user</cp:lastModifiedBy>
  <cp:revision>49</cp:revision>
  <dcterms:created xsi:type="dcterms:W3CDTF">2021-02-08T17:52:56Z</dcterms:created>
  <dcterms:modified xsi:type="dcterms:W3CDTF">2022-11-14T09:05:26Z</dcterms:modified>
</cp:coreProperties>
</file>