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A952-9203-409E-BA4B-14A97482E4F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C2CDF-52DB-40B5-819C-6804773C8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973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A952-9203-409E-BA4B-14A97482E4F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C2CDF-52DB-40B5-819C-6804773C8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611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A952-9203-409E-BA4B-14A97482E4F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C2CDF-52DB-40B5-819C-6804773C8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87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A952-9203-409E-BA4B-14A97482E4F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C2CDF-52DB-40B5-819C-6804773C8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09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A952-9203-409E-BA4B-14A97482E4F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C2CDF-52DB-40B5-819C-6804773C8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8940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A952-9203-409E-BA4B-14A97482E4F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C2CDF-52DB-40B5-819C-6804773C8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70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A952-9203-409E-BA4B-14A97482E4F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C2CDF-52DB-40B5-819C-6804773C8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193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A952-9203-409E-BA4B-14A97482E4F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C2CDF-52DB-40B5-819C-6804773C8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701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A952-9203-409E-BA4B-14A97482E4F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C2CDF-52DB-40B5-819C-6804773C8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237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A952-9203-409E-BA4B-14A97482E4F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C2CDF-52DB-40B5-819C-6804773C8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48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5A952-9203-409E-BA4B-14A97482E4F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C2CDF-52DB-40B5-819C-6804773C8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928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5A952-9203-409E-BA4B-14A97482E4FD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C2CDF-52DB-40B5-819C-6804773C8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887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Занятие № </a:t>
            </a:r>
            <a:r>
              <a:rPr lang="ru-RU" dirty="0" smtClean="0"/>
              <a:t>8</a:t>
            </a:r>
            <a:r>
              <a:rPr lang="en-US" dirty="0"/>
              <a:t/>
            </a:r>
            <a:br>
              <a:rPr lang="en-US" dirty="0"/>
            </a:br>
            <a:r>
              <a:rPr lang="ru-RU" smtClean="0"/>
              <a:t>Частота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8062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Задание 1.</a:t>
            </a:r>
            <a:r>
              <a:rPr lang="ru-RU" dirty="0"/>
              <a:t> На математическом празднике.</a:t>
            </a:r>
          </a:p>
          <a:p>
            <a:pPr marL="0" indent="0">
              <a:buNone/>
            </a:pPr>
            <a:r>
              <a:rPr lang="ru-RU" dirty="0"/>
              <a:t>На олимпиаде было 6 задач, за первую задачу каждый участник мог получить от 0 (если совсем не продвинулся) до 4 (если дал полное решение) баллов. В ячейках таблицы записано, сколько участников получили то или иное количество баллов за задачу.</a:t>
            </a:r>
          </a:p>
          <a:p>
            <a:pPr lvl="0"/>
            <a:r>
              <a:rPr lang="ru-RU" dirty="0"/>
              <a:t>Сколько участников было в 2012 году? В 2022 году?</a:t>
            </a:r>
          </a:p>
          <a:p>
            <a:pPr lvl="0"/>
            <a:r>
              <a:rPr lang="ru-RU" dirty="0"/>
              <a:t>В каком году участников, решивших задачу полностью, больше?</a:t>
            </a:r>
          </a:p>
          <a:p>
            <a:pPr lvl="0"/>
            <a:r>
              <a:rPr lang="ru-RU" dirty="0"/>
              <a:t>В каком году участников, совсем не решивших задачу, больше? </a:t>
            </a:r>
          </a:p>
          <a:p>
            <a:pPr lvl="0"/>
            <a:r>
              <a:rPr lang="ru-RU" dirty="0"/>
              <a:t>Какой признак можно ввести, чтобы было удобно сравнивать данные за разные годы?</a:t>
            </a:r>
          </a:p>
          <a:p>
            <a:pPr lvl="0"/>
            <a:r>
              <a:rPr lang="ru-RU" dirty="0"/>
              <a:t>Чем он удобен? </a:t>
            </a:r>
          </a:p>
          <a:p>
            <a:pPr lvl="0"/>
            <a:r>
              <a:rPr lang="ru-RU" dirty="0"/>
              <a:t>В каких пределах он может меняться?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844324"/>
              </p:ext>
            </p:extLst>
          </p:nvPr>
        </p:nvGraphicFramePr>
        <p:xfrm>
          <a:off x="5168765" y="365125"/>
          <a:ext cx="6631808" cy="1402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9588"/>
                <a:gridCol w="1339588"/>
                <a:gridCol w="717973"/>
                <a:gridCol w="717973"/>
                <a:gridCol w="1258343"/>
                <a:gridCol w="1258343"/>
              </a:tblGrid>
              <a:tr h="161332">
                <a:tc row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Год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Баллы за задачу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13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747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2012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1090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185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1471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3747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2022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302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450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355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932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Задание 2.</a:t>
            </a:r>
            <a:r>
              <a:rPr lang="ru-RU" dirty="0"/>
              <a:t> МАТЕМАТИКА и СТАТИСТИКА.</a:t>
            </a:r>
          </a:p>
          <a:p>
            <a:pPr lvl="0"/>
            <a:r>
              <a:rPr lang="ru-RU" dirty="0"/>
              <a:t>Сколько разных букв входит в слово МАТЕМАТИКА? А в слово СТАТИСТИКА?</a:t>
            </a:r>
          </a:p>
          <a:p>
            <a:pPr lvl="0"/>
            <a:r>
              <a:rPr lang="ru-RU" dirty="0"/>
              <a:t>Найдите частоты всех букв, входящих в слово МАТЕМАТИКА, а затем сумму этих частот. Сделайте то же для слова СТАТИСТИКА.</a:t>
            </a:r>
          </a:p>
          <a:p>
            <a:pPr lvl="0"/>
            <a:r>
              <a:rPr lang="ru-RU" dirty="0"/>
              <a:t>Что особенного вы замечаете? </a:t>
            </a:r>
          </a:p>
          <a:p>
            <a:pPr lvl="0"/>
            <a:r>
              <a:rPr lang="ru-RU" dirty="0"/>
              <a:t>Как это можно объяснить?</a:t>
            </a:r>
          </a:p>
          <a:p>
            <a:pPr lvl="0"/>
            <a:r>
              <a:rPr lang="ru-RU" dirty="0"/>
              <a:t>Попробуйте обобщить ваше наблюдение.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0846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94636"/>
            <a:ext cx="10515600" cy="578232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Задание 3.</a:t>
            </a:r>
            <a:r>
              <a:rPr lang="ru-RU" dirty="0"/>
              <a:t> Частоты и среднее арифметическое</a:t>
            </a:r>
          </a:p>
          <a:p>
            <a:pPr marL="0" indent="0">
              <a:buNone/>
            </a:pPr>
            <a:r>
              <a:rPr lang="ru-RU" dirty="0"/>
              <a:t>В задании 1 мы нашли частоты баллов, набранных школьниками за решение первой задачи в 2012 и в 2022 годах. Попробуем найти средний балл (среднее арифметическое) за каждую задачу, а затем обнаружим связь между средним и частотой.</a:t>
            </a:r>
          </a:p>
          <a:p>
            <a:pPr lvl="0"/>
            <a:r>
              <a:rPr lang="ru-RU" dirty="0"/>
              <a:t>Запишите в виде дроби выражение для среднего арифметического баллов за первую задачу в 2022 году.</a:t>
            </a:r>
          </a:p>
          <a:p>
            <a:pPr lvl="0"/>
            <a:r>
              <a:rPr lang="ru-RU" dirty="0"/>
              <a:t>Представьте эту дробь в виде суммы, где каждое слагаемое соответствует тому или иному количеству баллов. </a:t>
            </a:r>
          </a:p>
          <a:p>
            <a:pPr lvl="0"/>
            <a:r>
              <a:rPr lang="ru-RU" dirty="0"/>
              <a:t>В каждом слагаемом найдите выражение для частоты.</a:t>
            </a:r>
          </a:p>
          <a:p>
            <a:pPr lvl="0"/>
            <a:r>
              <a:rPr lang="ru-RU" dirty="0"/>
              <a:t>Составьте общее правило, которое выражает среднее арифметическое через частоты. </a:t>
            </a:r>
          </a:p>
          <a:p>
            <a:pPr lvl="0"/>
            <a:r>
              <a:rPr lang="ru-RU" dirty="0"/>
              <a:t>Проверьте это правило для набора данных за 2012 год: вычислите среднее арифметическое по новому правилу и по определению, а затем сравните.</a:t>
            </a:r>
          </a:p>
          <a:p>
            <a:pPr lvl="0"/>
            <a:r>
              <a:rPr lang="ru-RU" dirty="0"/>
              <a:t>Попробуйте доказать правило. </a:t>
            </a:r>
          </a:p>
        </p:txBody>
      </p:sp>
    </p:spTree>
    <p:extLst>
      <p:ext uri="{BB962C8B-B14F-4D97-AF65-F5344CB8AC3E}">
        <p14:creationId xmlns:p14="http://schemas.microsoft.com/office/powerpoint/2010/main" val="3832858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dirty="0" smtClean="0"/>
              <a:t>1. Найдите </a:t>
            </a:r>
            <a:r>
              <a:rPr lang="ru-RU" dirty="0"/>
              <a:t>частоты, с которыми разные буквы входят в слово: </a:t>
            </a:r>
          </a:p>
          <a:p>
            <a:pPr marL="0" indent="0">
              <a:buNone/>
            </a:pPr>
            <a:r>
              <a:rPr lang="ru-RU" dirty="0" smtClean="0"/>
              <a:t>ХОРОВОДОВЕД.</a:t>
            </a:r>
          </a:p>
          <a:p>
            <a:pPr marL="0" indent="0">
              <a:buNone/>
            </a:pPr>
            <a:r>
              <a:rPr lang="ru-RU" dirty="0" smtClean="0"/>
              <a:t>2. </a:t>
            </a:r>
            <a:r>
              <a:rPr lang="ru-RU" dirty="0"/>
              <a:t>В таблице заданы частоты всех чисел набора. Найдите среднее арифметическое этого набора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3. </a:t>
            </a:r>
            <a:r>
              <a:rPr lang="ru-RU" dirty="0"/>
              <a:t>В апреле частота и суббот и воскресений была равна 1/6. Какой была частота пятниц в том апреле?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015285"/>
              </p:ext>
            </p:extLst>
          </p:nvPr>
        </p:nvGraphicFramePr>
        <p:xfrm>
          <a:off x="1068171" y="3824706"/>
          <a:ext cx="9529244" cy="6804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7910"/>
                <a:gridCol w="1587910"/>
                <a:gridCol w="1587910"/>
                <a:gridCol w="1587910"/>
                <a:gridCol w="1588802"/>
                <a:gridCol w="1588802"/>
              </a:tblGrid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000" dirty="0">
                          <a:effectLst/>
                        </a:rPr>
                        <a:t>Число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000">
                          <a:effectLst/>
                        </a:rPr>
                        <a:t>– 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000">
                          <a:effectLst/>
                        </a:rPr>
                        <a:t>– 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4721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000">
                          <a:effectLst/>
                        </a:rPr>
                        <a:t>Частота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000">
                          <a:effectLst/>
                        </a:rPr>
                        <a:t>0,15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000">
                          <a:effectLst/>
                        </a:rPr>
                        <a:t>0,05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000" dirty="0">
                          <a:effectLst/>
                        </a:rPr>
                        <a:t>0,25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000">
                          <a:effectLst/>
                        </a:rPr>
                        <a:t>0,35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2000" dirty="0">
                          <a:effectLst/>
                        </a:rPr>
                        <a:t>0,2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9495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392</Words>
  <Application>Microsoft Office PowerPoint</Application>
  <PresentationFormat>Широкоэкранный</PresentationFormat>
  <Paragraphs>61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Занятие № 8 Частота</vt:lpstr>
      <vt:lpstr>Презентация PowerPoint</vt:lpstr>
      <vt:lpstr>Презентация PowerPoint</vt:lpstr>
      <vt:lpstr>Презентация PowerPoint</vt:lpstr>
      <vt:lpstr>Домашнее задание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Занятие № 8</dc:title>
  <dc:creator>Учетная запись Майкрософт</dc:creator>
  <cp:lastModifiedBy>user</cp:lastModifiedBy>
  <cp:revision>3</cp:revision>
  <dcterms:created xsi:type="dcterms:W3CDTF">2022-11-15T21:23:00Z</dcterms:created>
  <dcterms:modified xsi:type="dcterms:W3CDTF">2022-11-25T12:00:49Z</dcterms:modified>
</cp:coreProperties>
</file>